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0" r:id="rId2"/>
    <p:sldMasterId id="2147483680" r:id="rId3"/>
  </p:sldMasterIdLst>
  <p:notesMasterIdLst>
    <p:notesMasterId r:id="rId19"/>
  </p:notesMasterIdLst>
  <p:sldIdLst>
    <p:sldId id="271" r:id="rId4"/>
    <p:sldId id="275" r:id="rId5"/>
    <p:sldId id="276" r:id="rId6"/>
    <p:sldId id="277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78" r:id="rId15"/>
    <p:sldId id="268" r:id="rId16"/>
    <p:sldId id="269" r:id="rId17"/>
    <p:sldId id="27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M+60ly9vsv/ru+cJ2iQm7I8AD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924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Miloserdoff</a:t>
            </a:r>
            <a:r>
              <a:rPr lang="en-US" dirty="0"/>
              <a:t>, M. (n.d.). </a:t>
            </a:r>
            <a:r>
              <a:rPr lang="en-US" i="1" dirty="0"/>
              <a:t>Focus</a:t>
            </a:r>
            <a:r>
              <a:rPr lang="en-US" dirty="0"/>
              <a:t> [Photograph]. Source.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https://www.publicdomainpictures.net/en/view-image.php?image=319241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Piqsels</a:t>
            </a:r>
            <a:r>
              <a:rPr lang="en-US" dirty="0"/>
              <a:t> (n.d.). </a:t>
            </a:r>
            <a:r>
              <a:rPr lang="en-US" i="1" dirty="0"/>
              <a:t>Stone stack with blurred background </a:t>
            </a:r>
            <a:r>
              <a:rPr lang="en-US" dirty="0"/>
              <a:t>[Photograph]. Source. https://www.piqsels.com/en/public-domain-photo-frrjq</a:t>
            </a:r>
          </a:p>
        </p:txBody>
      </p:sp>
    </p:spTree>
    <p:extLst>
      <p:ext uri="{BB962C8B-B14F-4D97-AF65-F5344CB8AC3E}">
        <p14:creationId xmlns:p14="http://schemas.microsoft.com/office/powerpoint/2010/main" val="2034784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6b2428b7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366b2428b7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f5b6160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36f5b6160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6b2428b7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Mahain. (2005). </a:t>
            </a:r>
            <a:r>
              <a:rPr lang="en-US" i="1"/>
              <a:t>Ilustracaodistfocalkw1.jpg</a:t>
            </a:r>
            <a:r>
              <a:rPr lang="en-US"/>
              <a:t> [Photographs]. Source. https://commons.wikimedia.org/wiki/File:Ilustracaodistfocalkw1.jpg</a:t>
            </a:r>
            <a:endParaRPr/>
          </a:p>
        </p:txBody>
      </p:sp>
      <p:sp>
        <p:nvSpPr>
          <p:cNvPr id="124" name="Google Shape;124;g366b2428b7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6b2428b7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Willis, T.. (2007). </a:t>
            </a:r>
            <a:r>
              <a:rPr lang="en-US" i="1"/>
              <a:t>Wasp and spider 02.jpg</a:t>
            </a:r>
            <a:r>
              <a:rPr lang="en-US"/>
              <a:t> [Photograph]. Source. https://commons.wikimedia.org/wiki/File:Wasp_and_spider_02.jpg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366b2428b7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6b2428b7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Rabich, D. (2018). </a:t>
            </a:r>
            <a:r>
              <a:rPr lang="en-US" i="1"/>
              <a:t>Dülmen, Heilig-Kreuz-Kirche -- 2018 -- 1429.jpg</a:t>
            </a:r>
            <a:r>
              <a:rPr lang="en-US"/>
              <a:t> [Photograph]. Source. https://commons.wikimedia.org/wiki/File:D%C3%BClmen,_Heilig-Kreuz-Kirche_--_2018_--_1429.jpg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366b2428b7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61cd936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761cd936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6b2428b7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366b2428b7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66b2428b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366b2428b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f5b61603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36f5b61603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8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49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;p3">
            <a:extLst>
              <a:ext uri="{FF2B5EF4-FFF2-40B4-BE49-F238E27FC236}">
                <a16:creationId xmlns:a16="http://schemas.microsoft.com/office/drawing/2014/main" id="{D0250A39-DBED-22CF-513D-899F6ED4BA1A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Subtitle: Calibri Reg., 26pt</a:t>
            </a:r>
            <a:endParaRPr dirty="0"/>
          </a:p>
        </p:txBody>
      </p:sp>
      <p:sp>
        <p:nvSpPr>
          <p:cNvPr id="4" name="Google Shape;11;p3">
            <a:extLst>
              <a:ext uri="{FF2B5EF4-FFF2-40B4-BE49-F238E27FC236}">
                <a16:creationId xmlns:a16="http://schemas.microsoft.com/office/drawing/2014/main" id="{417E501A-52D0-FED6-AA58-420BD6D741D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50pt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1816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userDrawn="1">
  <p:cSld name="Question/Objec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;p4">
            <a:extLst>
              <a:ext uri="{FF2B5EF4-FFF2-40B4-BE49-F238E27FC236}">
                <a16:creationId xmlns:a16="http://schemas.microsoft.com/office/drawing/2014/main" id="{3A755AE6-8F5E-B692-854D-9C43C5203B2A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Objective: Calibri Reg., 50pt</a:t>
            </a:r>
            <a:endParaRPr dirty="0"/>
          </a:p>
        </p:txBody>
      </p:sp>
      <p:sp>
        <p:nvSpPr>
          <p:cNvPr id="3" name="Google Shape;16;p4">
            <a:extLst>
              <a:ext uri="{FF2B5EF4-FFF2-40B4-BE49-F238E27FC236}">
                <a16:creationId xmlns:a16="http://schemas.microsoft.com/office/drawing/2014/main" id="{157EFD0C-D371-DE2D-CBBF-6DB5E19594E6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System Font Regular"/>
              <a:buChar char="●"/>
              <a:tabLst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Subtitle: Calibri Reg., 26pt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Use bullet points if there are multiple questions</a:t>
            </a:r>
          </a:p>
        </p:txBody>
      </p:sp>
    </p:spTree>
    <p:extLst>
      <p:ext uri="{BB962C8B-B14F-4D97-AF65-F5344CB8AC3E}">
        <p14:creationId xmlns:p14="http://schemas.microsoft.com/office/powerpoint/2010/main" val="1491072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preserve="1" userDrawn="1">
  <p:cSld name="1_Question/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;p4">
            <a:extLst>
              <a:ext uri="{FF2B5EF4-FFF2-40B4-BE49-F238E27FC236}">
                <a16:creationId xmlns:a16="http://schemas.microsoft.com/office/drawing/2014/main" id="{FBA6BE57-3E30-859E-4D3E-3A8E96F2BC7B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Essential Q: Calibri Reg., 50pt</a:t>
            </a:r>
            <a:endParaRPr dirty="0"/>
          </a:p>
        </p:txBody>
      </p:sp>
      <p:sp>
        <p:nvSpPr>
          <p:cNvPr id="6" name="Google Shape;16;p4">
            <a:extLst>
              <a:ext uri="{FF2B5EF4-FFF2-40B4-BE49-F238E27FC236}">
                <a16:creationId xmlns:a16="http://schemas.microsoft.com/office/drawing/2014/main" id="{562D34DC-7199-C97A-6FDD-E3347F3701D1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System Font Regular"/>
              <a:buChar char="●"/>
              <a:tabLst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Subtitle: Calibri Reg., 26pt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Use bullet points if there are multiple questions</a:t>
            </a:r>
          </a:p>
        </p:txBody>
      </p:sp>
    </p:spTree>
    <p:extLst>
      <p:ext uri="{BB962C8B-B14F-4D97-AF65-F5344CB8AC3E}">
        <p14:creationId xmlns:p14="http://schemas.microsoft.com/office/powerpoint/2010/main" val="13153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 userDrawn="1">
  <p:cSld name="One Column Layou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 hasCustomPrompt="1"/>
          </p:nvPr>
        </p:nvSpPr>
        <p:spPr>
          <a:xfrm>
            <a:off x="456175" y="445024"/>
            <a:ext cx="8225400" cy="818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 hasCustomPrompt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lvl="2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22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 userDrawn="1">
  <p:cSld name="Two Column Layou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body" idx="1" hasCustomPrompt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endParaRPr dirty="0"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 hasCustomPrompt="1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785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+mj-lt"/>
              <a:buAutoNum type="arabicPeriod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92200" lvl="1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+mj-lt"/>
              <a:buAutoNum type="alphaLcPeriod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92250" lvl="2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+mj-lt"/>
              <a:buAutoNum type="romanLcPeriod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endParaRPr dirty="0"/>
          </a:p>
        </p:txBody>
      </p:sp>
      <p:pic>
        <p:nvPicPr>
          <p:cNvPr id="26" name="Google Shape;26;p6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;p5">
            <a:extLst>
              <a:ext uri="{FF2B5EF4-FFF2-40B4-BE49-F238E27FC236}">
                <a16:creationId xmlns:a16="http://schemas.microsoft.com/office/drawing/2014/main" id="{5790D3BD-94FB-665D-8201-DD522530A0D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6175" y="445024"/>
            <a:ext cx="8225400" cy="818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5878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;p5">
            <a:extLst>
              <a:ext uri="{FF2B5EF4-FFF2-40B4-BE49-F238E27FC236}">
                <a16:creationId xmlns:a16="http://schemas.microsoft.com/office/drawing/2014/main" id="{8A625688-D669-7842-F000-726A63CBD9A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6175" y="445024"/>
            <a:ext cx="8225400" cy="818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9390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 Option 1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1348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 title="k20center-logo-variations_K20 - Bug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title" hasCustomPrompt="1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Quote: Calibri Reg., 36pt</a:t>
            </a:r>
            <a:endParaRPr dirty="0"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 idx="2" hasCustomPrompt="1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Attribution: Calibri Reg., 26pt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8217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876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;p3">
            <a:extLst>
              <a:ext uri="{FF2B5EF4-FFF2-40B4-BE49-F238E27FC236}">
                <a16:creationId xmlns:a16="http://schemas.microsoft.com/office/drawing/2014/main" id="{D0250A39-DBED-22CF-513D-899F6ED4BA1A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Subtitle: Calibri Reg., 26pt</a:t>
            </a:r>
            <a:endParaRPr dirty="0"/>
          </a:p>
        </p:txBody>
      </p:sp>
      <p:sp>
        <p:nvSpPr>
          <p:cNvPr id="4" name="Google Shape;11;p3">
            <a:extLst>
              <a:ext uri="{FF2B5EF4-FFF2-40B4-BE49-F238E27FC236}">
                <a16:creationId xmlns:a16="http://schemas.microsoft.com/office/drawing/2014/main" id="{417E501A-52D0-FED6-AA58-420BD6D741D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50pt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643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userDrawn="1">
  <p:cSld name="Question/Objec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;p4">
            <a:extLst>
              <a:ext uri="{FF2B5EF4-FFF2-40B4-BE49-F238E27FC236}">
                <a16:creationId xmlns:a16="http://schemas.microsoft.com/office/drawing/2014/main" id="{3A755AE6-8F5E-B692-854D-9C43C5203B2A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Objective: Calibri Reg., 50pt</a:t>
            </a:r>
            <a:endParaRPr dirty="0"/>
          </a:p>
        </p:txBody>
      </p:sp>
      <p:sp>
        <p:nvSpPr>
          <p:cNvPr id="3" name="Google Shape;16;p4">
            <a:extLst>
              <a:ext uri="{FF2B5EF4-FFF2-40B4-BE49-F238E27FC236}">
                <a16:creationId xmlns:a16="http://schemas.microsoft.com/office/drawing/2014/main" id="{157EFD0C-D371-DE2D-CBBF-6DB5E19594E6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System Font Regular"/>
              <a:buChar char="●"/>
              <a:tabLst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Subtitle: Calibri Reg., 26pt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Use bullet points if there are multiple questions</a:t>
            </a:r>
          </a:p>
        </p:txBody>
      </p:sp>
    </p:spTree>
    <p:extLst>
      <p:ext uri="{BB962C8B-B14F-4D97-AF65-F5344CB8AC3E}">
        <p14:creationId xmlns:p14="http://schemas.microsoft.com/office/powerpoint/2010/main" val="1502177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preserve="1" userDrawn="1">
  <p:cSld name="1_Question/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;p4">
            <a:extLst>
              <a:ext uri="{FF2B5EF4-FFF2-40B4-BE49-F238E27FC236}">
                <a16:creationId xmlns:a16="http://schemas.microsoft.com/office/drawing/2014/main" id="{FBA6BE57-3E30-859E-4D3E-3A8E96F2BC7B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Essential Q: Calibri Reg., 50pt</a:t>
            </a:r>
            <a:endParaRPr dirty="0"/>
          </a:p>
        </p:txBody>
      </p:sp>
      <p:sp>
        <p:nvSpPr>
          <p:cNvPr id="6" name="Google Shape;16;p4">
            <a:extLst>
              <a:ext uri="{FF2B5EF4-FFF2-40B4-BE49-F238E27FC236}">
                <a16:creationId xmlns:a16="http://schemas.microsoft.com/office/drawing/2014/main" id="{562D34DC-7199-C97A-6FDD-E3347F3701D1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System Font Regular"/>
              <a:buChar char="●"/>
              <a:tabLst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Subtitle: Calibri Reg., 26pt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Use bullet points if there are multiple questions</a:t>
            </a:r>
          </a:p>
        </p:txBody>
      </p:sp>
    </p:spTree>
    <p:extLst>
      <p:ext uri="{BB962C8B-B14F-4D97-AF65-F5344CB8AC3E}">
        <p14:creationId xmlns:p14="http://schemas.microsoft.com/office/powerpoint/2010/main" val="1719599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 userDrawn="1">
  <p:cSld name="One Column Layou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 hasCustomPrompt="1"/>
          </p:nvPr>
        </p:nvSpPr>
        <p:spPr>
          <a:xfrm>
            <a:off x="456175" y="445024"/>
            <a:ext cx="8225400" cy="818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 hasCustomPrompt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lvl="2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6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 userDrawn="1">
  <p:cSld name="Two Column Layou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body" idx="1" hasCustomPrompt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endParaRPr dirty="0"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 hasCustomPrompt="1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785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+mj-lt"/>
              <a:buAutoNum type="arabicPeriod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92200" lvl="1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+mj-lt"/>
              <a:buAutoNum type="alphaLcPeriod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92250" lvl="2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+mj-lt"/>
              <a:buAutoNum type="romanLcPeriod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endParaRPr dirty="0"/>
          </a:p>
        </p:txBody>
      </p:sp>
      <p:pic>
        <p:nvPicPr>
          <p:cNvPr id="26" name="Google Shape;26;p6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;p5">
            <a:extLst>
              <a:ext uri="{FF2B5EF4-FFF2-40B4-BE49-F238E27FC236}">
                <a16:creationId xmlns:a16="http://schemas.microsoft.com/office/drawing/2014/main" id="{5790D3BD-94FB-665D-8201-DD522530A0D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6175" y="445024"/>
            <a:ext cx="8225400" cy="818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318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;p5">
            <a:extLst>
              <a:ext uri="{FF2B5EF4-FFF2-40B4-BE49-F238E27FC236}">
                <a16:creationId xmlns:a16="http://schemas.microsoft.com/office/drawing/2014/main" id="{8A625688-D669-7842-F000-726A63CBD9A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6175" y="445024"/>
            <a:ext cx="8225400" cy="818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7607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 Option 1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4955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 title="k20center-logo-variations_K20 - Bug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title" hasCustomPrompt="1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Quote: Calibri Reg., 36pt</a:t>
            </a:r>
            <a:endParaRPr dirty="0"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 idx="2" hasCustomPrompt="1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Attribution: Calibri Reg., 26pt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852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6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1700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688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LHKK50G8Z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70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3761cd9362b_0_0" descr="We've all learned to think about depth of field as a byproduct of aperture. But this isn't completely true. In fact focal length has a significant effect on depth of field and that's what we're going to discuss today. As always, today's video has been brought to you by:&#10;www.CameraLessonsOnline.com&#10;where you can find our four hour introduction to photography course and our books on travel and macro photography. Also, check out our f/stop sign shirt at:&#10;http://tinyurl.com/y2rvbbmy&#10;Thanks." title="Focal Length and Depth of Fiel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2975" y="845425"/>
            <a:ext cx="6138050" cy="34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66b2428b78_0_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Venn Diagram 1</a:t>
            </a:r>
            <a:endParaRPr/>
          </a:p>
        </p:txBody>
      </p:sp>
      <p:sp>
        <p:nvSpPr>
          <p:cNvPr id="153" name="Google Shape;153;g366b2428b78_0_1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069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Reference your Frayer Models.</a:t>
            </a: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Types of lenses: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/>
              <a:t>Wide Lens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/>
              <a:t>Narrow Lens</a:t>
            </a:r>
            <a:endParaRPr dirty="0"/>
          </a:p>
        </p:txBody>
      </p:sp>
      <p:pic>
        <p:nvPicPr>
          <p:cNvPr id="154" name="Google Shape;154;g366b2428b78_0_10" title="Venn Diagram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" b="19"/>
          <a:stretch/>
        </p:blipFill>
        <p:spPr>
          <a:xfrm>
            <a:off x="5856942" y="1225176"/>
            <a:ext cx="2587812" cy="237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7FF35A-FE9B-9234-C7AF-F1CE432F3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 Walk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7CBF27-E5DF-B2B7-3065-3096BD44D58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1975" y="1264714"/>
            <a:ext cx="6092260" cy="3433762"/>
          </a:xfrm>
          <a:prstGeom prst="rect">
            <a:avLst/>
          </a:prstGeom>
        </p:spPr>
        <p:txBody>
          <a:bodyPr/>
          <a:lstStyle/>
          <a:p>
            <a:pPr marL="406400" lvl="0" indent="-342900">
              <a:spcBef>
                <a:spcPts val="0"/>
              </a:spcBef>
              <a:buClr>
                <a:schemeClr val="accent3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Examine the photos.</a:t>
            </a:r>
          </a:p>
          <a:p>
            <a:pPr marL="406400" lvl="0" indent="-342900">
              <a:spcBef>
                <a:spcPts val="0"/>
              </a:spcBef>
              <a:buClr>
                <a:schemeClr val="accent3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Use clues (bokeh, background focus, field of view) to determine the following:</a:t>
            </a:r>
          </a:p>
          <a:p>
            <a:pPr marL="863600" lvl="6" indent="-342900"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50" dirty="0">
                <a:latin typeface="Calibri" panose="020F0502020204030204" pitchFamily="34" charset="0"/>
                <a:cs typeface="Calibri" panose="020F0502020204030204" pitchFamily="34" charset="0"/>
              </a:rPr>
              <a:t>The type of lens used </a:t>
            </a:r>
          </a:p>
          <a:p>
            <a:pPr marL="1435100" lvl="5" indent="-457200"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50" dirty="0">
                <a:latin typeface="Calibri" panose="020F0502020204030204" pitchFamily="34" charset="0"/>
                <a:cs typeface="Calibri" panose="020F0502020204030204" pitchFamily="34" charset="0"/>
              </a:rPr>
              <a:t>wide/narrow</a:t>
            </a:r>
          </a:p>
          <a:p>
            <a:pPr marL="1435100" lvl="5" indent="-457200"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50" dirty="0">
                <a:latin typeface="Calibri" panose="020F0502020204030204" pitchFamily="34" charset="0"/>
                <a:cs typeface="Calibri" panose="020F0502020204030204" pitchFamily="34" charset="0"/>
              </a:rPr>
              <a:t>prime/zoom</a:t>
            </a:r>
          </a:p>
          <a:p>
            <a:pPr marL="977900" lvl="4" indent="-457200"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50" dirty="0">
                <a:latin typeface="Calibri" panose="020F0502020204030204" pitchFamily="34" charset="0"/>
                <a:cs typeface="Calibri" panose="020F0502020204030204" pitchFamily="34" charset="0"/>
              </a:rPr>
              <a:t>The focal characteristics</a:t>
            </a:r>
          </a:p>
          <a:p>
            <a:pPr marL="1435100" lvl="5" indent="-457200"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50" dirty="0">
                <a:latin typeface="Calibri" panose="020F0502020204030204" pitchFamily="34" charset="0"/>
                <a:cs typeface="Calibri" panose="020F0502020204030204" pitchFamily="34" charset="0"/>
              </a:rPr>
              <a:t>short/long</a:t>
            </a:r>
          </a:p>
          <a:p>
            <a:pPr marL="406400" lvl="0" indent="-342900">
              <a:spcBef>
                <a:spcPts val="0"/>
              </a:spcBef>
              <a:buClr>
                <a:schemeClr val="accent3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Record your reasoning in the Gallery Walk Response Sheet.</a:t>
            </a:r>
          </a:p>
          <a:p>
            <a:endParaRPr lang="en-US" dirty="0"/>
          </a:p>
        </p:txBody>
      </p:sp>
      <p:pic>
        <p:nvPicPr>
          <p:cNvPr id="6" name="Google Shape;161;g366b2428b78_0_28" title="Gallery Walk Carousel (5).png">
            <a:extLst>
              <a:ext uri="{FF2B5EF4-FFF2-40B4-BE49-F238E27FC236}">
                <a16:creationId xmlns:a16="http://schemas.microsoft.com/office/drawing/2014/main" id="{829A8078-BB80-80A9-9072-7EE9AB18A5B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10626"/>
          <a:stretch/>
        </p:blipFill>
        <p:spPr>
          <a:xfrm>
            <a:off x="6498386" y="1063244"/>
            <a:ext cx="2340814" cy="1829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54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66b2428b78_0_0"/>
          <p:cNvSpPr txBox="1">
            <a:spLocks noGrp="1"/>
          </p:cNvSpPr>
          <p:nvPr>
            <p:ph type="title"/>
          </p:nvPr>
        </p:nvSpPr>
        <p:spPr>
          <a:xfrm>
            <a:off x="459301" y="211941"/>
            <a:ext cx="5690488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Performance Task</a:t>
            </a:r>
            <a:endParaRPr dirty="0"/>
          </a:p>
        </p:txBody>
      </p:sp>
      <p:sp>
        <p:nvSpPr>
          <p:cNvPr id="166" name="Google Shape;166;g366b2428b78_0_0"/>
          <p:cNvSpPr txBox="1">
            <a:spLocks noGrp="1"/>
          </p:cNvSpPr>
          <p:nvPr>
            <p:ph type="body" idx="4294967295"/>
          </p:nvPr>
        </p:nvSpPr>
        <p:spPr>
          <a:xfrm>
            <a:off x="669364" y="1030028"/>
            <a:ext cx="7034307" cy="343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Use your Scenario Information Sheet and the Equipment Cost Sheet to select the following items for a wedding shoot with a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$3,000 budget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Camera body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Lens (or lenses) suitable for wedding conditions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ND Filter (for controlling exposure in bright light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Reflector (for managing natural light on subjects)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Panel Light (for shaded or indoor shots)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6f5b616034_0_12"/>
          <p:cNvSpPr txBox="1">
            <a:spLocks noGrp="1"/>
          </p:cNvSpPr>
          <p:nvPr>
            <p:ph type="title"/>
          </p:nvPr>
        </p:nvSpPr>
        <p:spPr>
          <a:xfrm>
            <a:off x="456176" y="445024"/>
            <a:ext cx="4659684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Performance Task</a:t>
            </a:r>
            <a:endParaRPr dirty="0"/>
          </a:p>
        </p:txBody>
      </p:sp>
      <p:sp>
        <p:nvSpPr>
          <p:cNvPr id="172" name="Google Shape;172;g36f5b616034_0_12"/>
          <p:cNvSpPr txBox="1">
            <a:spLocks noGrp="1"/>
          </p:cNvSpPr>
          <p:nvPr>
            <p:ph type="body" idx="4294967295"/>
          </p:nvPr>
        </p:nvSpPr>
        <p:spPr>
          <a:xfrm>
            <a:off x="468129" y="1321641"/>
            <a:ext cx="7683777" cy="343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lenses will give you the best results for portraits compared to wide venue shots?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focal lengths are ideal for weddings?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Does your lens choice support filters and is your ND filter the correct size?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Will your panel lighting need power, portability, or diffusion features?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does your reflector help in bright outdoor conditions?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66b2428b78_0_40"/>
          <p:cNvSpPr txBox="1">
            <a:spLocks noGrp="1"/>
          </p:cNvSpPr>
          <p:nvPr>
            <p:ph type="title"/>
          </p:nvPr>
        </p:nvSpPr>
        <p:spPr>
          <a:xfrm>
            <a:off x="459300" y="169676"/>
            <a:ext cx="2666394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3-2-1</a:t>
            </a:r>
            <a:endParaRPr dirty="0"/>
          </a:p>
        </p:txBody>
      </p:sp>
      <p:sp>
        <p:nvSpPr>
          <p:cNvPr id="179" name="Google Shape;179;g366b2428b78_0_40"/>
          <p:cNvSpPr txBox="1">
            <a:spLocks noGrp="1"/>
          </p:cNvSpPr>
          <p:nvPr>
            <p:ph type="body" idx="4294967295"/>
          </p:nvPr>
        </p:nvSpPr>
        <p:spPr>
          <a:xfrm>
            <a:off x="764989" y="1185395"/>
            <a:ext cx="6084046" cy="239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254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200"/>
            </a:pPr>
            <a:r>
              <a:rPr lang="en-US" sz="2000" dirty="0"/>
              <a:t>On your 3-2-1 handout, answer the following questions:</a:t>
            </a:r>
            <a:endParaRPr sz="2000" dirty="0"/>
          </a:p>
          <a:p>
            <a:pPr marL="9652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</a:rPr>
              <a:t>What are three things you learned in this lesson? 	</a:t>
            </a:r>
          </a:p>
          <a:p>
            <a:pPr marL="9652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</a:rPr>
              <a:t>What are two questions you still have? </a:t>
            </a:r>
          </a:p>
          <a:p>
            <a:pPr marL="9652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</a:rPr>
              <a:t>What is one thing you found interesting? </a:t>
            </a:r>
            <a:endParaRPr sz="2000" dirty="0">
              <a:solidFill>
                <a:srgbClr val="2929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292929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0" name="Google Shape;180;g366b2428b78_0_40" title="3-2-1 (3).png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3">
            <a:alphaModFix/>
          </a:blip>
          <a:srcRect t="19" b="19"/>
          <a:stretch/>
        </p:blipFill>
        <p:spPr>
          <a:xfrm>
            <a:off x="6747435" y="1340971"/>
            <a:ext cx="1984188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0DB6EC0-3438-676C-F8F5-1C74D0AF7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 About That Glass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EDAAD6-DA24-1ECF-A1A8-43BEC6CA3A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Mastering Manual Mode, Part 2</a:t>
            </a:r>
          </a:p>
        </p:txBody>
      </p:sp>
    </p:spTree>
    <p:extLst>
      <p:ext uri="{BB962C8B-B14F-4D97-AF65-F5344CB8AC3E}">
        <p14:creationId xmlns:p14="http://schemas.microsoft.com/office/powerpoint/2010/main" val="217927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F286-303C-81ED-59DF-84321098A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37B74-C867-6561-A03A-FDBE00462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What is the main focus element of an image?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6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F5F75-5756-82DD-8577-1C439FD67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4387-633C-176D-360E-3FDAE9D21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364" y="0"/>
            <a:ext cx="8232300" cy="2052600"/>
          </a:xfrm>
        </p:spPr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A26F-28C9-3D07-2709-DBDC81805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364" y="1859188"/>
            <a:ext cx="8232300" cy="2718016"/>
          </a:xfrm>
        </p:spPr>
        <p:txBody>
          <a:bodyPr/>
          <a:lstStyle/>
          <a:p>
            <a:pPr marL="0" lvl="0" indent="0">
              <a:spcBef>
                <a:spcPts val="600"/>
              </a:spcBef>
              <a:buNone/>
            </a:pPr>
            <a:r>
              <a:rPr lang="en-US" dirty="0"/>
              <a:t>Students will be able to perform the following tasks:</a:t>
            </a:r>
          </a:p>
          <a:p>
            <a:pPr marL="457200" lvl="0">
              <a:spcBef>
                <a:spcPts val="600"/>
              </a:spcBef>
              <a:buChar char="•"/>
            </a:pPr>
            <a:r>
              <a:rPr lang="en-US" dirty="0"/>
              <a:t>Compare images taken with different lenses;</a:t>
            </a:r>
          </a:p>
          <a:p>
            <a:pPr marL="457200" lvl="0">
              <a:spcBef>
                <a:spcPts val="600"/>
              </a:spcBef>
              <a:buChar char="•"/>
            </a:pPr>
            <a:r>
              <a:rPr lang="en-US" dirty="0"/>
              <a:t>Contrast prime and zoom lenses;</a:t>
            </a:r>
          </a:p>
          <a:p>
            <a:pPr marL="457200" lvl="0">
              <a:spcBef>
                <a:spcPts val="600"/>
              </a:spcBef>
              <a:buChar char="•"/>
            </a:pPr>
            <a:r>
              <a:rPr lang="en-US" dirty="0"/>
              <a:t>Interpret lens specifications;</a:t>
            </a:r>
          </a:p>
          <a:p>
            <a:pPr marL="457200" lvl="0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dirty="0"/>
              <a:t>Select appropriate lenses for specific scenarios.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8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2770-4615-5F29-BC59-8B94EA8E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9" y="152177"/>
            <a:ext cx="8225400" cy="818087"/>
          </a:xfrm>
        </p:spPr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1B1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Image Comparison</a:t>
            </a:r>
            <a:endParaRPr lang="en-US" dirty="0"/>
          </a:p>
        </p:txBody>
      </p:sp>
      <p:pic>
        <p:nvPicPr>
          <p:cNvPr id="4" name="Google Shape;113;g366b2428b78_0_22" title="focus.jpg">
            <a:extLst>
              <a:ext uri="{FF2B5EF4-FFF2-40B4-BE49-F238E27FC236}">
                <a16:creationId xmlns:a16="http://schemas.microsoft.com/office/drawing/2014/main" id="{D70ADA20-F944-F97C-E90E-7BF6692FAB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305" y="1194204"/>
            <a:ext cx="2755541" cy="3674054"/>
          </a:xfrm>
          <a:prstGeom prst="rect">
            <a:avLst/>
          </a:prstGeom>
          <a:noFill/>
          <a:ln w="19050" cap="flat" cmpd="sng">
            <a:solidFill>
              <a:srgbClr val="62626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Google Shape;114;g366b2428b78_0_22" title="balance-blurred-background-boulders-close-up.jpg">
            <a:extLst>
              <a:ext uri="{FF2B5EF4-FFF2-40B4-BE49-F238E27FC236}">
                <a16:creationId xmlns:a16="http://schemas.microsoft.com/office/drawing/2014/main" id="{103F0713-A8AF-95B1-9530-0BD3AD4F69D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4090" y="1194204"/>
            <a:ext cx="4559275" cy="3041201"/>
          </a:xfrm>
          <a:prstGeom prst="rect">
            <a:avLst/>
          </a:prstGeom>
          <a:noFill/>
          <a:ln w="19050" cap="flat" cmpd="sng">
            <a:solidFill>
              <a:srgbClr val="62626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54665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f5b616034_0_6"/>
          <p:cNvSpPr txBox="1">
            <a:spLocks noGrp="1"/>
          </p:cNvSpPr>
          <p:nvPr>
            <p:ph type="title"/>
          </p:nvPr>
        </p:nvSpPr>
        <p:spPr>
          <a:xfrm>
            <a:off x="645015" y="172720"/>
            <a:ext cx="2881521" cy="994410"/>
          </a:xfrm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Frayer Model</a:t>
            </a:r>
          </a:p>
        </p:txBody>
      </p:sp>
      <p:sp>
        <p:nvSpPr>
          <p:cNvPr id="120" name="Google Shape;120;g36f5b616034_0_6"/>
          <p:cNvSpPr txBox="1">
            <a:spLocks noGrp="1"/>
          </p:cNvSpPr>
          <p:nvPr>
            <p:ph type="body" idx="4294967295"/>
          </p:nvPr>
        </p:nvSpPr>
        <p:spPr>
          <a:xfrm>
            <a:off x="630935" y="1167130"/>
            <a:ext cx="5447135" cy="3709670"/>
          </a:xfrm>
          <a:prstGeom prst="rect">
            <a:avLst/>
          </a:prstGeom>
        </p:spPr>
        <p:txBody>
          <a:bodyPr spcFirstLastPara="1" lIns="91400" tIns="91400" rIns="91400" bIns="91400" anchor="t" anchorCtr="0">
            <a:noAutofit/>
          </a:bodyPr>
          <a:lstStyle/>
          <a:p>
            <a:pPr marL="457200" lvl="0" indent="-393700">
              <a:spcAft>
                <a:spcPts val="600"/>
              </a:spcAft>
              <a:buClr>
                <a:schemeClr val="accent3"/>
              </a:buClr>
              <a:buSzPct val="14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Focal Length - How zoomed-in or out does the image appear? </a:t>
            </a:r>
          </a:p>
          <a:p>
            <a:pPr marL="990600" lvl="1" indent="-34290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200" b="0" i="0" u="none" strike="noStrike" cap="non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affects how close or far away the image feels from the viewer.</a:t>
            </a:r>
          </a:p>
          <a:p>
            <a:pPr marL="457200" lvl="0" indent="-393700">
              <a:spcAft>
                <a:spcPts val="600"/>
              </a:spcAft>
              <a:buClr>
                <a:schemeClr val="accent3"/>
              </a:buClr>
              <a:buSzPct val="14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Depth of Field - How in focus does the image appear?</a:t>
            </a:r>
          </a:p>
          <a:p>
            <a:pPr marL="990600" lvl="1" indent="-34290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200" b="0" i="0" u="none" strike="noStrike" cap="non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Examine from front to back.</a:t>
            </a:r>
          </a:p>
          <a:p>
            <a:pPr marL="457200" lvl="0" indent="-393700">
              <a:spcAft>
                <a:spcPts val="600"/>
              </a:spcAft>
              <a:buClr>
                <a:schemeClr val="accent3"/>
              </a:buClr>
              <a:buSzPct val="14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Bokeh – Do the out of focus areas appear in the background of an image?</a:t>
            </a:r>
          </a:p>
        </p:txBody>
      </p:sp>
      <p:pic>
        <p:nvPicPr>
          <p:cNvPr id="121" name="Google Shape;121;g36f5b616034_0_6" title="Frayer Model (1).png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3"/>
          <a:srcRect l="27729" r="27567" b="-1"/>
          <a:stretch>
            <a:fillRect/>
          </a:stretch>
        </p:blipFill>
        <p:spPr>
          <a:xfrm>
            <a:off x="6440649" y="877805"/>
            <a:ext cx="2251709" cy="3264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66b2428b78_0_46"/>
          <p:cNvSpPr txBox="1">
            <a:spLocks noGrp="1"/>
          </p:cNvSpPr>
          <p:nvPr>
            <p:ph type="title"/>
          </p:nvPr>
        </p:nvSpPr>
        <p:spPr>
          <a:xfrm>
            <a:off x="459300" y="199989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Focal Length</a:t>
            </a:r>
            <a:endParaRPr dirty="0"/>
          </a:p>
        </p:txBody>
      </p:sp>
      <p:sp>
        <p:nvSpPr>
          <p:cNvPr id="126" name="Google Shape;126;g366b2428b78_0_46"/>
          <p:cNvSpPr txBox="1">
            <a:spLocks noGrp="1"/>
          </p:cNvSpPr>
          <p:nvPr>
            <p:ph type="body" idx="4294967295"/>
          </p:nvPr>
        </p:nvSpPr>
        <p:spPr>
          <a:xfrm>
            <a:off x="518176" y="1107723"/>
            <a:ext cx="7321176" cy="125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000" dirty="0"/>
              <a:t>How zoomed-in or zoomed-out does the image appear? This affects how close or far away the image feels from the viewer.</a:t>
            </a:r>
            <a:endParaRPr sz="2000" dirty="0"/>
          </a:p>
        </p:txBody>
      </p:sp>
      <p:pic>
        <p:nvPicPr>
          <p:cNvPr id="128" name="Google Shape;128;g366b2428b78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835" y="2144802"/>
            <a:ext cx="5328800" cy="26680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6b2428b78_0_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Depth of Field</a:t>
            </a:r>
            <a:endParaRPr/>
          </a:p>
        </p:txBody>
      </p:sp>
      <p:sp>
        <p:nvSpPr>
          <p:cNvPr id="133" name="Google Shape;133;g366b2428b78_0_51"/>
          <p:cNvSpPr txBox="1">
            <a:spLocks noGrp="1"/>
          </p:cNvSpPr>
          <p:nvPr>
            <p:ph type="body" idx="4294967295"/>
          </p:nvPr>
        </p:nvSpPr>
        <p:spPr>
          <a:xfrm>
            <a:off x="364565" y="1264714"/>
            <a:ext cx="7428753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200" dirty="0"/>
              <a:t>Does the amount of the image appear sharp or in focus from front to back?</a:t>
            </a:r>
            <a:endParaRPr sz="2200" dirty="0"/>
          </a:p>
        </p:txBody>
      </p:sp>
      <p:pic>
        <p:nvPicPr>
          <p:cNvPr id="135" name="Google Shape;135;g366b2428b78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2542" y="2337200"/>
            <a:ext cx="3773622" cy="251569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6b2428b78_0_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Bokeh</a:t>
            </a:r>
            <a:endParaRPr/>
          </a:p>
        </p:txBody>
      </p:sp>
      <p:sp>
        <p:nvSpPr>
          <p:cNvPr id="140" name="Google Shape;140;g366b2428b78_0_56"/>
          <p:cNvSpPr txBox="1">
            <a:spLocks noGrp="1"/>
          </p:cNvSpPr>
          <p:nvPr>
            <p:ph type="body" idx="4294967295"/>
          </p:nvPr>
        </p:nvSpPr>
        <p:spPr>
          <a:xfrm>
            <a:off x="451975" y="1263111"/>
            <a:ext cx="8229600" cy="343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How is the visual quality of the out-of-focus areas? Pay particular attention to how light sources are rendered in the background.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2" name="Google Shape;142;g366b2428b78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494" y="2187388"/>
            <a:ext cx="4036406" cy="255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595</Words>
  <Application>Microsoft Office PowerPoint</Application>
  <PresentationFormat>On-screen Show (16:9)</PresentationFormat>
  <Paragraphs>62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Courier New</vt:lpstr>
      <vt:lpstr>Noto Sans Symbols</vt:lpstr>
      <vt:lpstr>System Font Regular</vt:lpstr>
      <vt:lpstr>Wingdings</vt:lpstr>
      <vt:lpstr>LEARN theme</vt:lpstr>
      <vt:lpstr>K20 LEARN</vt:lpstr>
      <vt:lpstr>1_K20 LEARN</vt:lpstr>
      <vt:lpstr>PowerPoint Presentation</vt:lpstr>
      <vt:lpstr>Mastering Manual Mode, Part 2</vt:lpstr>
      <vt:lpstr>Essential Question</vt:lpstr>
      <vt:lpstr>Lesson Objectives</vt:lpstr>
      <vt:lpstr>Image Comparison</vt:lpstr>
      <vt:lpstr>Frayer Model</vt:lpstr>
      <vt:lpstr>Focal Length</vt:lpstr>
      <vt:lpstr>Depth of Field</vt:lpstr>
      <vt:lpstr>Bokeh</vt:lpstr>
      <vt:lpstr>PowerPoint Presentation</vt:lpstr>
      <vt:lpstr>Venn Diagram 1</vt:lpstr>
      <vt:lpstr>Gallery Walk</vt:lpstr>
      <vt:lpstr>Performance Task</vt:lpstr>
      <vt:lpstr>Performance Task</vt:lpstr>
      <vt:lpstr>3-2-1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McLeod Porter, Delma</cp:lastModifiedBy>
  <cp:revision>3</cp:revision>
  <dcterms:created xsi:type="dcterms:W3CDTF">2022-06-29T19:59:44Z</dcterms:created>
  <dcterms:modified xsi:type="dcterms:W3CDTF">2025-08-28T12:03:55Z</dcterms:modified>
</cp:coreProperties>
</file>