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70" r:id="rId2"/>
    <p:sldMasterId id="2147483680" r:id="rId3"/>
  </p:sldMasterIdLst>
  <p:notesMasterIdLst>
    <p:notesMasterId r:id="rId19"/>
  </p:notesMasterIdLst>
  <p:sldIdLst>
    <p:sldId id="271" r:id="rId4"/>
    <p:sldId id="275" r:id="rId5"/>
    <p:sldId id="276" r:id="rId6"/>
    <p:sldId id="277" r:id="rId7"/>
    <p:sldId id="274" r:id="rId8"/>
    <p:sldId id="261" r:id="rId9"/>
    <p:sldId id="262" r:id="rId10"/>
    <p:sldId id="263" r:id="rId11"/>
    <p:sldId id="264" r:id="rId12"/>
    <p:sldId id="265" r:id="rId13"/>
    <p:sldId id="266" r:id="rId14"/>
    <p:sldId id="278" r:id="rId15"/>
    <p:sldId id="268" r:id="rId16"/>
    <p:sldId id="269" r:id="rId17"/>
    <p:sldId id="270" r:id="rId1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1" roundtripDataSignature="AMtx7miM+60ly9vsv/ru+cJ2iQm7I8ADY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108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customschemas.google.com/relationships/presentationmetadata" Target="meta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ublicdomainpictures.net/en/view-image.php?image=319241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 err="1"/>
              <a:t>Miloserdoff</a:t>
            </a:r>
            <a:r>
              <a:rPr lang="en-US" dirty="0"/>
              <a:t>, M. (n.d.). </a:t>
            </a:r>
            <a:r>
              <a:rPr lang="en-US" i="1" dirty="0"/>
              <a:t>Focus</a:t>
            </a:r>
            <a:r>
              <a:rPr lang="en-US" dirty="0"/>
              <a:t> [Photograph]. Source. </a:t>
            </a:r>
            <a:r>
              <a:rPr lang="en-US" u="sng" dirty="0">
                <a:solidFill>
                  <a:schemeClr val="hlink"/>
                </a:solidFill>
                <a:hlinkClick r:id="rId3"/>
              </a:rPr>
              <a:t>https://www.publicdomainpictures.net/en/view-image.php?image=319241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 err="1"/>
              <a:t>Piqsels</a:t>
            </a:r>
            <a:r>
              <a:rPr lang="en-US" dirty="0"/>
              <a:t> (n.d.). </a:t>
            </a:r>
            <a:r>
              <a:rPr lang="en-US" i="1" dirty="0"/>
              <a:t>Stone stack with blurred background </a:t>
            </a:r>
            <a:r>
              <a:rPr lang="en-US" dirty="0"/>
              <a:t>[Photograph]. Source. https://www.piqsels.com/en/public-domain-photo-frrjq</a:t>
            </a:r>
          </a:p>
        </p:txBody>
      </p:sp>
    </p:spTree>
    <p:extLst>
      <p:ext uri="{BB962C8B-B14F-4D97-AF65-F5344CB8AC3E}">
        <p14:creationId xmlns:p14="http://schemas.microsoft.com/office/powerpoint/2010/main" val="20347844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66b2428b78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6" name="Google Shape;176;g366b2428b78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6f5b616034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7" name="Google Shape;117;g36f5b616034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66b2428b78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/>
              <a:t>Mahain. (2005). </a:t>
            </a:r>
            <a:r>
              <a:rPr lang="en-US" i="1"/>
              <a:t>Ilustracaodistfocalkw1.jpg</a:t>
            </a:r>
            <a:r>
              <a:rPr lang="en-US"/>
              <a:t> [Photographs]. Source. https://commons.wikimedia.org/wiki/File:Ilustracaodistfocalkw1.jpg</a:t>
            </a:r>
            <a:endParaRPr/>
          </a:p>
        </p:txBody>
      </p:sp>
      <p:sp>
        <p:nvSpPr>
          <p:cNvPr id="124" name="Google Shape;124;g366b2428b78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66b2428b78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/>
              <a:t>Willis, T.. (2007). </a:t>
            </a:r>
            <a:r>
              <a:rPr lang="en-US" i="1"/>
              <a:t>Wasp and spider 02.jpg</a:t>
            </a:r>
            <a:r>
              <a:rPr lang="en-US"/>
              <a:t> [Photograph]. Source. https://commons.wikimedia.org/wiki/File:Wasp_and_spider_02.jpg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1" name="Google Shape;131;g366b2428b78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66b2428b78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/>
              <a:t>Rabich, D. (2018). </a:t>
            </a:r>
            <a:r>
              <a:rPr lang="en-US" i="1"/>
              <a:t>Dülmen, Heilig-Kreuz-Kirche -- 2018 -- 1429.jpg</a:t>
            </a:r>
            <a:r>
              <a:rPr lang="en-US"/>
              <a:t> [Photograph]. Source. https://commons.wikimedia.org/wiki/File:D%C3%BClmen,_Heilig-Kreuz-Kirche_--_2018_--_1429.jpg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8" name="Google Shape;138;g366b2428b78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761cd9362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761cd9362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66b2428b78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0" name="Google Shape;150;g366b2428b78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66b2428b7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4" name="Google Shape;164;g366b2428b7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6f5b616034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0" name="Google Shape;170;g36f5b616034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18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2pPr>
            <a:lvl3pPr marL="1371600" lvl="2" indent="-33655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SzPts val="1700"/>
              <a:buFont typeface="Arial"/>
              <a:buChar char="•"/>
              <a:defRPr sz="1700"/>
            </a:lvl3pPr>
            <a:lvl4pPr marL="1828800" lvl="3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/>
            </a:lvl4pPr>
            <a:lvl5pPr marL="2286000" lvl="4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2" name="Google Shape;12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8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Graphic">
  <p:cSld name="Content with Graphic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7"/>
          <p:cNvSpPr txBox="1">
            <a:spLocks noGrp="1"/>
          </p:cNvSpPr>
          <p:nvPr>
            <p:ph type="body" idx="1"/>
          </p:nvPr>
        </p:nvSpPr>
        <p:spPr>
          <a:xfrm>
            <a:off x="3581400" y="1330012"/>
            <a:ext cx="5111750" cy="325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SzPts val="2100"/>
              <a:buNone/>
              <a:defRPr sz="2100"/>
            </a:lvl1pPr>
            <a:lvl2pPr marL="914400" lvl="1" indent="-333883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658"/>
              <a:buChar char="⚫"/>
              <a:defRPr sz="1950"/>
            </a:lvl2pPr>
            <a:lvl3pPr marL="1371600" lvl="2" indent="-30861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Char char="⚫"/>
              <a:defRPr sz="1800"/>
            </a:lvl3pPr>
            <a:lvl4pPr marL="182880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⚫"/>
              <a:defRPr sz="1500"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27"/>
          <p:cNvSpPr txBox="1">
            <a:spLocks noGrp="1"/>
          </p:cNvSpPr>
          <p:nvPr>
            <p:ph type="body" idx="2"/>
          </p:nvPr>
        </p:nvSpPr>
        <p:spPr>
          <a:xfrm>
            <a:off x="450850" y="1330012"/>
            <a:ext cx="3124200" cy="325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2pPr>
            <a:lvl3pPr marL="1371600" lvl="2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Font typeface="Arial"/>
              <a:buChar char="•"/>
              <a:defRPr sz="1400"/>
            </a:lvl3pPr>
            <a:lvl4pPr marL="1828800" lvl="3" indent="-311150" algn="l">
              <a:lnSpc>
                <a:spcPct val="100000"/>
              </a:lnSpc>
              <a:spcBef>
                <a:spcPts val="260"/>
              </a:spcBef>
              <a:spcAft>
                <a:spcPts val="0"/>
              </a:spcAft>
              <a:buSzPts val="1300"/>
              <a:buFont typeface="Arial"/>
              <a:buChar char="•"/>
              <a:defRPr sz="1300"/>
            </a:lvl4pPr>
            <a:lvl5pPr marL="2286000" lvl="4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8" name="Google Shape;58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27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">
  <p:cSld name="Video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28"/>
          <p:cNvSpPr>
            <a:spLocks noGrp="1"/>
          </p:cNvSpPr>
          <p:nvPr>
            <p:ph type="media" idx="2"/>
          </p:nvPr>
        </p:nvSpPr>
        <p:spPr>
          <a:xfrm>
            <a:off x="457200" y="1343696"/>
            <a:ext cx="6125827" cy="3408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⚫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⚫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⚫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Char char="•"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28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30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 1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hite BG">
  <p:cSld name="Blank White BG">
    <p:bg>
      <p:bgPr>
        <a:solidFill>
          <a:schemeClr val="lt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No Logo">
  <p:cSld name="Blank No Logo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04978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userDrawn="1">
  <p:cSld name="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 title="k20center-logo-variations_K20 Bug - 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801" y="4450849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2;p3">
            <a:extLst>
              <a:ext uri="{FF2B5EF4-FFF2-40B4-BE49-F238E27FC236}">
                <a16:creationId xmlns:a16="http://schemas.microsoft.com/office/drawing/2014/main" id="{D0250A39-DBED-22CF-513D-899F6ED4BA1A}"/>
              </a:ext>
            </a:extLst>
          </p:cNvPr>
          <p:cNvSpPr txBox="1">
            <a:spLocks noGrp="1"/>
          </p:cNvSpPr>
          <p:nvPr>
            <p:ph type="subTitle" idx="1" hasCustomPrompt="1"/>
          </p:nvPr>
        </p:nvSpPr>
        <p:spPr>
          <a:xfrm>
            <a:off x="456175" y="2834125"/>
            <a:ext cx="8232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Subtitle: Calibri Reg., 26pt</a:t>
            </a:r>
            <a:endParaRPr dirty="0"/>
          </a:p>
        </p:txBody>
      </p:sp>
      <p:sp>
        <p:nvSpPr>
          <p:cNvPr id="4" name="Google Shape;11;p3">
            <a:extLst>
              <a:ext uri="{FF2B5EF4-FFF2-40B4-BE49-F238E27FC236}">
                <a16:creationId xmlns:a16="http://schemas.microsoft.com/office/drawing/2014/main" id="{417E501A-52D0-FED6-AA58-420BD6D741D1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455850" y="744575"/>
            <a:ext cx="82323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Title: Calibri Reg., 50pt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618163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estion/Objective" userDrawn="1">
  <p:cSld name="Question/Objectiv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4" title="k20center-logo-variations_K20 Bug - 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801" y="4450849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5;p4">
            <a:extLst>
              <a:ext uri="{FF2B5EF4-FFF2-40B4-BE49-F238E27FC236}">
                <a16:creationId xmlns:a16="http://schemas.microsoft.com/office/drawing/2014/main" id="{3A755AE6-8F5E-B692-854D-9C43C5203B2A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456175" y="744575"/>
            <a:ext cx="82323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Objective: Calibri Reg., 50pt</a:t>
            </a:r>
            <a:endParaRPr dirty="0"/>
          </a:p>
        </p:txBody>
      </p:sp>
      <p:sp>
        <p:nvSpPr>
          <p:cNvPr id="3" name="Google Shape;16;p4">
            <a:extLst>
              <a:ext uri="{FF2B5EF4-FFF2-40B4-BE49-F238E27FC236}">
                <a16:creationId xmlns:a16="http://schemas.microsoft.com/office/drawing/2014/main" id="{157EFD0C-D371-DE2D-CBBF-6DB5E19594E6}"/>
              </a:ext>
            </a:extLst>
          </p:cNvPr>
          <p:cNvSpPr txBox="1">
            <a:spLocks noGrp="1"/>
          </p:cNvSpPr>
          <p:nvPr>
            <p:ph type="subTitle" idx="1" hasCustomPrompt="1"/>
          </p:nvPr>
        </p:nvSpPr>
        <p:spPr>
          <a:xfrm>
            <a:off x="456175" y="2834125"/>
            <a:ext cx="8232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5715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System Font Regular"/>
              <a:buChar char="●"/>
              <a:tabLst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tabLst/>
              <a:defRPr/>
            </a:pPr>
            <a:r>
              <a:rPr lang="en-US" dirty="0"/>
              <a:t>Subtitle: Calibri Reg., 26pt</a:t>
            </a:r>
          </a:p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tabLst/>
              <a:defRPr/>
            </a:pPr>
            <a:r>
              <a:rPr lang="en-US" dirty="0"/>
              <a:t>Use bullet points if there are multiple questions</a:t>
            </a:r>
          </a:p>
        </p:txBody>
      </p:sp>
    </p:spTree>
    <p:extLst>
      <p:ext uri="{BB962C8B-B14F-4D97-AF65-F5344CB8AC3E}">
        <p14:creationId xmlns:p14="http://schemas.microsoft.com/office/powerpoint/2010/main" val="14910725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estion/Objective" preserve="1" userDrawn="1">
  <p:cSld name="1_Question/Objectiv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4" title="k20center-logo-variations_K20 Bug - 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801" y="4450849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5;p4">
            <a:extLst>
              <a:ext uri="{FF2B5EF4-FFF2-40B4-BE49-F238E27FC236}">
                <a16:creationId xmlns:a16="http://schemas.microsoft.com/office/drawing/2014/main" id="{FBA6BE57-3E30-859E-4D3E-3A8E96F2BC7B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456175" y="744575"/>
            <a:ext cx="82323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Essential Q: Calibri Reg., 50pt</a:t>
            </a:r>
            <a:endParaRPr dirty="0"/>
          </a:p>
        </p:txBody>
      </p:sp>
      <p:sp>
        <p:nvSpPr>
          <p:cNvPr id="6" name="Google Shape;16;p4">
            <a:extLst>
              <a:ext uri="{FF2B5EF4-FFF2-40B4-BE49-F238E27FC236}">
                <a16:creationId xmlns:a16="http://schemas.microsoft.com/office/drawing/2014/main" id="{562D34DC-7199-C97A-6FDD-E3347F3701D1}"/>
              </a:ext>
            </a:extLst>
          </p:cNvPr>
          <p:cNvSpPr txBox="1">
            <a:spLocks noGrp="1"/>
          </p:cNvSpPr>
          <p:nvPr>
            <p:ph type="subTitle" idx="1" hasCustomPrompt="1"/>
          </p:nvPr>
        </p:nvSpPr>
        <p:spPr>
          <a:xfrm>
            <a:off x="456175" y="2834125"/>
            <a:ext cx="8232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5715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System Font Regular"/>
              <a:buChar char="●"/>
              <a:tabLst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tabLst/>
              <a:defRPr/>
            </a:pPr>
            <a:r>
              <a:rPr lang="en-US" dirty="0"/>
              <a:t>Subtitle: Calibri Reg., 26pt</a:t>
            </a:r>
          </a:p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tabLst/>
              <a:defRPr/>
            </a:pPr>
            <a:r>
              <a:rPr lang="en-US" dirty="0"/>
              <a:t>Use bullet points if there are multiple questions</a:t>
            </a:r>
          </a:p>
        </p:txBody>
      </p:sp>
    </p:spTree>
    <p:extLst>
      <p:ext uri="{BB962C8B-B14F-4D97-AF65-F5344CB8AC3E}">
        <p14:creationId xmlns:p14="http://schemas.microsoft.com/office/powerpoint/2010/main" val="131530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rategy v1">
  <p:cSld name="Strategy v1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19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body" idx="1"/>
          </p:nvPr>
        </p:nvSpPr>
        <p:spPr>
          <a:xfrm>
            <a:off x="457200" y="1305059"/>
            <a:ext cx="5020614" cy="3620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•"/>
              <a:defRPr/>
            </a:lvl1pPr>
            <a:lvl2pPr marL="91440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4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sp>
        <p:nvSpPr>
          <p:cNvPr id="18" name="Google Shape;18;p19"/>
          <p:cNvSpPr>
            <a:spLocks noGrp="1"/>
          </p:cNvSpPr>
          <p:nvPr>
            <p:ph type="pic" idx="2"/>
          </p:nvPr>
        </p:nvSpPr>
        <p:spPr>
          <a:xfrm>
            <a:off x="5911850" y="1663336"/>
            <a:ext cx="1828800" cy="1828009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Layout" userDrawn="1">
  <p:cSld name="One Column Layout">
    <p:bg>
      <p:bgPr>
        <a:solidFill>
          <a:schemeClr val="lt1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5" title="k20center-logo-variations_K20 - Bug Color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800" y="4450850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5"/>
          <p:cNvSpPr txBox="1">
            <a:spLocks noGrp="1"/>
          </p:cNvSpPr>
          <p:nvPr>
            <p:ph type="title" hasCustomPrompt="1"/>
          </p:nvPr>
        </p:nvSpPr>
        <p:spPr>
          <a:xfrm>
            <a:off x="456175" y="445024"/>
            <a:ext cx="8225400" cy="8180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  <a:defRPr sz="36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Title: Calibri Reg., 36pt</a:t>
            </a:r>
            <a:endParaRPr dirty="0"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1" hasCustomPrompt="1"/>
          </p:nvPr>
        </p:nvSpPr>
        <p:spPr>
          <a:xfrm>
            <a:off x="456300" y="1263111"/>
            <a:ext cx="8225400" cy="1968286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93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System Font Regular"/>
              <a:buChar char="●"/>
              <a:defRPr sz="2600" b="0" cap="none" spc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93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Courier New" panose="02070309020205020404" pitchFamily="49" charset="0"/>
              <a:buChar char="o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435100" lvl="2" indent="-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Wingdings" pitchFamily="2" charset="2"/>
              <a:buChar char="§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93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Content: Calibri Reg., 26pt (minimum 18pt if needed)</a:t>
            </a:r>
          </a:p>
          <a:p>
            <a:pPr lvl="1"/>
            <a:r>
              <a:rPr lang="en-US" dirty="0"/>
              <a:t>Calibri Reg., 26pt (minimum 18pt if needed) </a:t>
            </a:r>
          </a:p>
          <a:p>
            <a:pPr lvl="2"/>
            <a:r>
              <a:rPr lang="en-US" dirty="0"/>
              <a:t>Calibri Reg., 26pt (minimum 18pt if needed)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43229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 Layout" userDrawn="1">
  <p:cSld name="Two Column Layout">
    <p:bg>
      <p:bgPr>
        <a:solidFill>
          <a:schemeClr val="lt1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body" idx="1" hasCustomPrompt="1"/>
          </p:nvPr>
        </p:nvSpPr>
        <p:spPr>
          <a:xfrm>
            <a:off x="456300" y="1263111"/>
            <a:ext cx="3993900" cy="325151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93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System Font Regular"/>
              <a:buChar char="●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93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Courier New" panose="02070309020205020404" pitchFamily="49" charset="0"/>
              <a:buChar char="o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93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Wingdings" pitchFamily="2" charset="2"/>
              <a:buChar char="§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Content: Calibri Reg., 26pt (minimum 18pt if needed)</a:t>
            </a:r>
          </a:p>
          <a:p>
            <a:pPr lvl="1"/>
            <a:r>
              <a:rPr lang="en-US" dirty="0"/>
              <a:t>Calibri Reg., 26pt (minimum 18pt if needed) </a:t>
            </a:r>
          </a:p>
          <a:p>
            <a:pPr lvl="2"/>
            <a:r>
              <a:rPr lang="en-US" dirty="0"/>
              <a:t>Calibri Reg., 26pt (minimum 18pt if needed)</a:t>
            </a:r>
          </a:p>
          <a:p>
            <a:endParaRPr dirty="0"/>
          </a:p>
        </p:txBody>
      </p:sp>
      <p:sp>
        <p:nvSpPr>
          <p:cNvPr id="25" name="Google Shape;25;p6"/>
          <p:cNvSpPr txBox="1">
            <a:spLocks noGrp="1"/>
          </p:cNvSpPr>
          <p:nvPr>
            <p:ph type="body" idx="2" hasCustomPrompt="1"/>
          </p:nvPr>
        </p:nvSpPr>
        <p:spPr>
          <a:xfrm>
            <a:off x="4687932" y="1263111"/>
            <a:ext cx="3993900" cy="325151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577850" lvl="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+mj-lt"/>
              <a:buAutoNum type="arabicPeriod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092200" lvl="1" indent="-5715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+mj-lt"/>
              <a:buAutoNum type="alphaLcPeriod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492250" lvl="2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+mj-lt"/>
              <a:buAutoNum type="romanLcPeriod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Content: Calibri Reg., 26pt (minimum 18pt if needed)</a:t>
            </a:r>
          </a:p>
          <a:p>
            <a:pPr lvl="1"/>
            <a:r>
              <a:rPr lang="en-US" dirty="0"/>
              <a:t>Calibri Reg., 26pt (minimum 18pt if needed) </a:t>
            </a:r>
          </a:p>
          <a:p>
            <a:pPr lvl="2"/>
            <a:r>
              <a:rPr lang="en-US" dirty="0"/>
              <a:t>Calibri Reg., 26pt (minimum 18pt if needed)</a:t>
            </a:r>
          </a:p>
          <a:p>
            <a:endParaRPr dirty="0"/>
          </a:p>
        </p:txBody>
      </p:sp>
      <p:pic>
        <p:nvPicPr>
          <p:cNvPr id="26" name="Google Shape;26;p6" title="k20center-logo-variations_K20 - Bug Color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800" y="4450850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20;p5">
            <a:extLst>
              <a:ext uri="{FF2B5EF4-FFF2-40B4-BE49-F238E27FC236}">
                <a16:creationId xmlns:a16="http://schemas.microsoft.com/office/drawing/2014/main" id="{5790D3BD-94FB-665D-8201-DD522530A0D2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56175" y="445024"/>
            <a:ext cx="8225400" cy="8180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  <a:defRPr sz="36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Title: Calibri Reg., 36pt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058787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userDrawn="1">
  <p:cSld name="Title Only">
    <p:bg>
      <p:bgPr>
        <a:solidFill>
          <a:schemeClr val="lt1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29;p7" title="k20center-logo-variations_K20 - Bug Color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800" y="4450850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20;p5">
            <a:extLst>
              <a:ext uri="{FF2B5EF4-FFF2-40B4-BE49-F238E27FC236}">
                <a16:creationId xmlns:a16="http://schemas.microsoft.com/office/drawing/2014/main" id="{8A625688-D669-7842-F000-726A63CBD9A2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56175" y="445024"/>
            <a:ext cx="8225400" cy="8180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  <a:defRPr sz="36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Title: Calibri Reg., 36pt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93905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 Option 1">
  <p:cSld name="Video Option 1">
    <p:bg>
      <p:bgPr>
        <a:solidFill>
          <a:schemeClr val="lt1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8" title="k20center-logo-variations_K20 - Bug Color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800" y="4450850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813480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9" title="k20center-logo-variations_K20 - Bug Color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800" y="4450850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9"/>
          <p:cNvSpPr txBox="1">
            <a:spLocks noGrp="1"/>
          </p:cNvSpPr>
          <p:nvPr>
            <p:ph type="title" hasCustomPrompt="1"/>
          </p:nvPr>
        </p:nvSpPr>
        <p:spPr>
          <a:xfrm>
            <a:off x="1483050" y="1515775"/>
            <a:ext cx="6177900" cy="9097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5000"/>
              <a:buFont typeface="Calibri"/>
              <a:buNone/>
              <a:defRPr sz="3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Quote: Calibri Reg., 36pt</a:t>
            </a:r>
            <a:endParaRPr dirty="0"/>
          </a:p>
        </p:txBody>
      </p:sp>
      <p:sp>
        <p:nvSpPr>
          <p:cNvPr id="36" name="Google Shape;36;p9"/>
          <p:cNvSpPr txBox="1">
            <a:spLocks noGrp="1"/>
          </p:cNvSpPr>
          <p:nvPr>
            <p:ph type="title" idx="2" hasCustomPrompt="1"/>
          </p:nvPr>
        </p:nvSpPr>
        <p:spPr>
          <a:xfrm>
            <a:off x="1483050" y="3100738"/>
            <a:ext cx="6177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600"/>
              <a:buFont typeface="Calibri"/>
              <a:buNone/>
              <a:defRPr sz="2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Attribution: Calibri Reg., 26pt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082170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18760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userDrawn="1">
  <p:cSld name="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 title="k20center-logo-variations_K20 Bug - 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801" y="4450849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2;p3">
            <a:extLst>
              <a:ext uri="{FF2B5EF4-FFF2-40B4-BE49-F238E27FC236}">
                <a16:creationId xmlns:a16="http://schemas.microsoft.com/office/drawing/2014/main" id="{D0250A39-DBED-22CF-513D-899F6ED4BA1A}"/>
              </a:ext>
            </a:extLst>
          </p:cNvPr>
          <p:cNvSpPr txBox="1">
            <a:spLocks noGrp="1"/>
          </p:cNvSpPr>
          <p:nvPr>
            <p:ph type="subTitle" idx="1" hasCustomPrompt="1"/>
          </p:nvPr>
        </p:nvSpPr>
        <p:spPr>
          <a:xfrm>
            <a:off x="456175" y="2834125"/>
            <a:ext cx="8232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Subtitle: Calibri Reg., 26pt</a:t>
            </a:r>
            <a:endParaRPr dirty="0"/>
          </a:p>
        </p:txBody>
      </p:sp>
      <p:sp>
        <p:nvSpPr>
          <p:cNvPr id="4" name="Google Shape;11;p3">
            <a:extLst>
              <a:ext uri="{FF2B5EF4-FFF2-40B4-BE49-F238E27FC236}">
                <a16:creationId xmlns:a16="http://schemas.microsoft.com/office/drawing/2014/main" id="{417E501A-52D0-FED6-AA58-420BD6D741D1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455850" y="744575"/>
            <a:ext cx="82323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Title: Calibri Reg., 50pt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216437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estion/Objective" userDrawn="1">
  <p:cSld name="Question/Objectiv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4" title="k20center-logo-variations_K20 Bug - 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801" y="4450849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5;p4">
            <a:extLst>
              <a:ext uri="{FF2B5EF4-FFF2-40B4-BE49-F238E27FC236}">
                <a16:creationId xmlns:a16="http://schemas.microsoft.com/office/drawing/2014/main" id="{3A755AE6-8F5E-B692-854D-9C43C5203B2A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456175" y="744575"/>
            <a:ext cx="82323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Objective: Calibri Reg., 50pt</a:t>
            </a:r>
            <a:endParaRPr dirty="0"/>
          </a:p>
        </p:txBody>
      </p:sp>
      <p:sp>
        <p:nvSpPr>
          <p:cNvPr id="3" name="Google Shape;16;p4">
            <a:extLst>
              <a:ext uri="{FF2B5EF4-FFF2-40B4-BE49-F238E27FC236}">
                <a16:creationId xmlns:a16="http://schemas.microsoft.com/office/drawing/2014/main" id="{157EFD0C-D371-DE2D-CBBF-6DB5E19594E6}"/>
              </a:ext>
            </a:extLst>
          </p:cNvPr>
          <p:cNvSpPr txBox="1">
            <a:spLocks noGrp="1"/>
          </p:cNvSpPr>
          <p:nvPr>
            <p:ph type="subTitle" idx="1" hasCustomPrompt="1"/>
          </p:nvPr>
        </p:nvSpPr>
        <p:spPr>
          <a:xfrm>
            <a:off x="456175" y="2834125"/>
            <a:ext cx="8232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5715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System Font Regular"/>
              <a:buChar char="●"/>
              <a:tabLst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tabLst/>
              <a:defRPr/>
            </a:pPr>
            <a:r>
              <a:rPr lang="en-US" dirty="0"/>
              <a:t>Subtitle: Calibri Reg., 26pt</a:t>
            </a:r>
          </a:p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tabLst/>
              <a:defRPr/>
            </a:pPr>
            <a:r>
              <a:rPr lang="en-US" dirty="0"/>
              <a:t>Use bullet points if there are multiple questions</a:t>
            </a:r>
          </a:p>
        </p:txBody>
      </p:sp>
    </p:spTree>
    <p:extLst>
      <p:ext uri="{BB962C8B-B14F-4D97-AF65-F5344CB8AC3E}">
        <p14:creationId xmlns:p14="http://schemas.microsoft.com/office/powerpoint/2010/main" val="15021778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estion/Objective" preserve="1" userDrawn="1">
  <p:cSld name="1_Question/Objectiv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4" title="k20center-logo-variations_K20 Bug - 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801" y="4450849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5;p4">
            <a:extLst>
              <a:ext uri="{FF2B5EF4-FFF2-40B4-BE49-F238E27FC236}">
                <a16:creationId xmlns:a16="http://schemas.microsoft.com/office/drawing/2014/main" id="{FBA6BE57-3E30-859E-4D3E-3A8E96F2BC7B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456175" y="744575"/>
            <a:ext cx="82323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Essential Q: Calibri Reg., 50pt</a:t>
            </a:r>
            <a:endParaRPr dirty="0"/>
          </a:p>
        </p:txBody>
      </p:sp>
      <p:sp>
        <p:nvSpPr>
          <p:cNvPr id="6" name="Google Shape;16;p4">
            <a:extLst>
              <a:ext uri="{FF2B5EF4-FFF2-40B4-BE49-F238E27FC236}">
                <a16:creationId xmlns:a16="http://schemas.microsoft.com/office/drawing/2014/main" id="{562D34DC-7199-C97A-6FDD-E3347F3701D1}"/>
              </a:ext>
            </a:extLst>
          </p:cNvPr>
          <p:cNvSpPr txBox="1">
            <a:spLocks noGrp="1"/>
          </p:cNvSpPr>
          <p:nvPr>
            <p:ph type="subTitle" idx="1" hasCustomPrompt="1"/>
          </p:nvPr>
        </p:nvSpPr>
        <p:spPr>
          <a:xfrm>
            <a:off x="456175" y="2834125"/>
            <a:ext cx="8232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5715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System Font Regular"/>
              <a:buChar char="●"/>
              <a:tabLst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tabLst/>
              <a:defRPr/>
            </a:pPr>
            <a:r>
              <a:rPr lang="en-US" dirty="0"/>
              <a:t>Subtitle: Calibri Reg., 26pt</a:t>
            </a:r>
          </a:p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tabLst/>
              <a:defRPr/>
            </a:pPr>
            <a:r>
              <a:rPr lang="en-US" dirty="0"/>
              <a:t>Use bullet points if there are multiple questions</a:t>
            </a:r>
          </a:p>
        </p:txBody>
      </p:sp>
    </p:spTree>
    <p:extLst>
      <p:ext uri="{BB962C8B-B14F-4D97-AF65-F5344CB8AC3E}">
        <p14:creationId xmlns:p14="http://schemas.microsoft.com/office/powerpoint/2010/main" val="17195997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Layout" userDrawn="1">
  <p:cSld name="One Column Layout">
    <p:bg>
      <p:bgPr>
        <a:solidFill>
          <a:schemeClr val="lt1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5" title="k20center-logo-variations_K20 - Bug Color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800" y="4450850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5"/>
          <p:cNvSpPr txBox="1">
            <a:spLocks noGrp="1"/>
          </p:cNvSpPr>
          <p:nvPr>
            <p:ph type="title" hasCustomPrompt="1"/>
          </p:nvPr>
        </p:nvSpPr>
        <p:spPr>
          <a:xfrm>
            <a:off x="456175" y="445024"/>
            <a:ext cx="8225400" cy="8180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  <a:defRPr sz="36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Title: Calibri Reg., 36pt</a:t>
            </a:r>
            <a:endParaRPr dirty="0"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1" hasCustomPrompt="1"/>
          </p:nvPr>
        </p:nvSpPr>
        <p:spPr>
          <a:xfrm>
            <a:off x="456300" y="1263111"/>
            <a:ext cx="8225400" cy="1968286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93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System Font Regular"/>
              <a:buChar char="●"/>
              <a:defRPr sz="2600" b="0" cap="none" spc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93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Courier New" panose="02070309020205020404" pitchFamily="49" charset="0"/>
              <a:buChar char="o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435100" lvl="2" indent="-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Wingdings" pitchFamily="2" charset="2"/>
              <a:buChar char="§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93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Content: Calibri Reg., 26pt (minimum 18pt if needed)</a:t>
            </a:r>
          </a:p>
          <a:p>
            <a:pPr lvl="1"/>
            <a:r>
              <a:rPr lang="en-US" dirty="0"/>
              <a:t>Calibri Reg., 26pt (minimum 18pt if needed) </a:t>
            </a:r>
          </a:p>
          <a:p>
            <a:pPr lvl="2"/>
            <a:r>
              <a:rPr lang="en-US" dirty="0"/>
              <a:t>Calibri Reg., 26pt (minimum 18pt if needed)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6169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rategy v2">
  <p:cSld name="Strategy v2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20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0"/>
          <p:cNvSpPr txBox="1">
            <a:spLocks noGrp="1"/>
          </p:cNvSpPr>
          <p:nvPr>
            <p:ph type="body" idx="1"/>
          </p:nvPr>
        </p:nvSpPr>
        <p:spPr>
          <a:xfrm>
            <a:off x="457200" y="1305059"/>
            <a:ext cx="3994500" cy="3620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•"/>
              <a:defRPr/>
            </a:lvl1pPr>
            <a:lvl2pPr marL="91440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4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sp>
        <p:nvSpPr>
          <p:cNvPr id="23" name="Google Shape;23;p20"/>
          <p:cNvSpPr>
            <a:spLocks noGrp="1"/>
          </p:cNvSpPr>
          <p:nvPr>
            <p:ph type="pic" idx="2"/>
          </p:nvPr>
        </p:nvSpPr>
        <p:spPr>
          <a:xfrm>
            <a:off x="4692302" y="1305059"/>
            <a:ext cx="3994150" cy="1420813"/>
          </a:xfrm>
          <a:prstGeom prst="rect">
            <a:avLst/>
          </a:prstGeom>
          <a:noFill/>
          <a:ln w="9525" cap="flat" cmpd="sng">
            <a:solidFill>
              <a:srgbClr val="BCD4E9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 Layout" userDrawn="1">
  <p:cSld name="Two Column Layout">
    <p:bg>
      <p:bgPr>
        <a:solidFill>
          <a:schemeClr val="lt1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body" idx="1" hasCustomPrompt="1"/>
          </p:nvPr>
        </p:nvSpPr>
        <p:spPr>
          <a:xfrm>
            <a:off x="456300" y="1263111"/>
            <a:ext cx="3993900" cy="325151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93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System Font Regular"/>
              <a:buChar char="●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93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Courier New" panose="02070309020205020404" pitchFamily="49" charset="0"/>
              <a:buChar char="o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93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Wingdings" pitchFamily="2" charset="2"/>
              <a:buChar char="§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Content: Calibri Reg., 26pt (minimum 18pt if needed)</a:t>
            </a:r>
          </a:p>
          <a:p>
            <a:pPr lvl="1"/>
            <a:r>
              <a:rPr lang="en-US" dirty="0"/>
              <a:t>Calibri Reg., 26pt (minimum 18pt if needed) </a:t>
            </a:r>
          </a:p>
          <a:p>
            <a:pPr lvl="2"/>
            <a:r>
              <a:rPr lang="en-US" dirty="0"/>
              <a:t>Calibri Reg., 26pt (minimum 18pt if needed)</a:t>
            </a:r>
          </a:p>
          <a:p>
            <a:endParaRPr dirty="0"/>
          </a:p>
        </p:txBody>
      </p:sp>
      <p:sp>
        <p:nvSpPr>
          <p:cNvPr id="25" name="Google Shape;25;p6"/>
          <p:cNvSpPr txBox="1">
            <a:spLocks noGrp="1"/>
          </p:cNvSpPr>
          <p:nvPr>
            <p:ph type="body" idx="2" hasCustomPrompt="1"/>
          </p:nvPr>
        </p:nvSpPr>
        <p:spPr>
          <a:xfrm>
            <a:off x="4687932" y="1263111"/>
            <a:ext cx="3993900" cy="325151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577850" lvl="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+mj-lt"/>
              <a:buAutoNum type="arabicPeriod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092200" lvl="1" indent="-5715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+mj-lt"/>
              <a:buAutoNum type="alphaLcPeriod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492250" lvl="2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+mj-lt"/>
              <a:buAutoNum type="romanLcPeriod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Content: Calibri Reg., 26pt (minimum 18pt if needed)</a:t>
            </a:r>
          </a:p>
          <a:p>
            <a:pPr lvl="1"/>
            <a:r>
              <a:rPr lang="en-US" dirty="0"/>
              <a:t>Calibri Reg., 26pt (minimum 18pt if needed) </a:t>
            </a:r>
          </a:p>
          <a:p>
            <a:pPr lvl="2"/>
            <a:r>
              <a:rPr lang="en-US" dirty="0"/>
              <a:t>Calibri Reg., 26pt (minimum 18pt if needed)</a:t>
            </a:r>
          </a:p>
          <a:p>
            <a:endParaRPr dirty="0"/>
          </a:p>
        </p:txBody>
      </p:sp>
      <p:pic>
        <p:nvPicPr>
          <p:cNvPr id="26" name="Google Shape;26;p6" title="k20center-logo-variations_K20 - Bug Color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800" y="4450850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20;p5">
            <a:extLst>
              <a:ext uri="{FF2B5EF4-FFF2-40B4-BE49-F238E27FC236}">
                <a16:creationId xmlns:a16="http://schemas.microsoft.com/office/drawing/2014/main" id="{5790D3BD-94FB-665D-8201-DD522530A0D2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56175" y="445024"/>
            <a:ext cx="8225400" cy="8180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  <a:defRPr sz="36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Title: Calibri Reg., 36pt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63183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userDrawn="1">
  <p:cSld name="Title Only">
    <p:bg>
      <p:bgPr>
        <a:solidFill>
          <a:schemeClr val="lt1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29;p7" title="k20center-logo-variations_K20 - Bug Color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800" y="4450850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20;p5">
            <a:extLst>
              <a:ext uri="{FF2B5EF4-FFF2-40B4-BE49-F238E27FC236}">
                <a16:creationId xmlns:a16="http://schemas.microsoft.com/office/drawing/2014/main" id="{8A625688-D669-7842-F000-726A63CBD9A2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56175" y="445024"/>
            <a:ext cx="8225400" cy="8180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  <a:defRPr sz="36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Title: Calibri Reg., 36pt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576070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 Option 1">
  <p:cSld name="Video Option 1">
    <p:bg>
      <p:bgPr>
        <a:solidFill>
          <a:schemeClr val="lt1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8" title="k20center-logo-variations_K20 - Bug Color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800" y="4450850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449551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9" title="k20center-logo-variations_K20 - Bug Color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800" y="4450850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9"/>
          <p:cNvSpPr txBox="1">
            <a:spLocks noGrp="1"/>
          </p:cNvSpPr>
          <p:nvPr>
            <p:ph type="title" hasCustomPrompt="1"/>
          </p:nvPr>
        </p:nvSpPr>
        <p:spPr>
          <a:xfrm>
            <a:off x="1483050" y="1515775"/>
            <a:ext cx="6177900" cy="9097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5000"/>
              <a:buFont typeface="Calibri"/>
              <a:buNone/>
              <a:defRPr sz="3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Quote: Calibri Reg., 36pt</a:t>
            </a:r>
            <a:endParaRPr dirty="0"/>
          </a:p>
        </p:txBody>
      </p:sp>
      <p:sp>
        <p:nvSpPr>
          <p:cNvPr id="36" name="Google Shape;36;p9"/>
          <p:cNvSpPr txBox="1">
            <a:spLocks noGrp="1"/>
          </p:cNvSpPr>
          <p:nvPr>
            <p:ph type="title" idx="2" hasCustomPrompt="1"/>
          </p:nvPr>
        </p:nvSpPr>
        <p:spPr>
          <a:xfrm>
            <a:off x="1483050" y="3100738"/>
            <a:ext cx="6177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600"/>
              <a:buFont typeface="Calibri"/>
              <a:buNone/>
              <a:defRPr sz="2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Attribution: Calibri Reg., 26pt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78526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ull Quote">
  <p:cSld name="Pull Quote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1"/>
          <p:cNvSpPr/>
          <p:nvPr/>
        </p:nvSpPr>
        <p:spPr>
          <a:xfrm>
            <a:off x="1721476" y="1313644"/>
            <a:ext cx="5701048" cy="3206840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1C3C5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" name="Google Shape;26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21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1"/>
          <p:cNvSpPr txBox="1">
            <a:spLocks noGrp="1"/>
          </p:cNvSpPr>
          <p:nvPr>
            <p:ph type="body" idx="1"/>
          </p:nvPr>
        </p:nvSpPr>
        <p:spPr>
          <a:xfrm>
            <a:off x="2574750" y="1534732"/>
            <a:ext cx="3994500" cy="2376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  <a:defRPr b="1">
                <a:solidFill>
                  <a:schemeClr val="lt1"/>
                </a:solidFill>
              </a:defRPr>
            </a:lvl1pPr>
            <a:lvl2pPr marL="91440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4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sp>
        <p:nvSpPr>
          <p:cNvPr id="29" name="Google Shape;29;p21"/>
          <p:cNvSpPr txBox="1">
            <a:spLocks noGrp="1"/>
          </p:cNvSpPr>
          <p:nvPr>
            <p:ph type="body" idx="2"/>
          </p:nvPr>
        </p:nvSpPr>
        <p:spPr>
          <a:xfrm>
            <a:off x="3017949" y="3943350"/>
            <a:ext cx="3108101" cy="521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 i="1">
                <a:solidFill>
                  <a:schemeClr val="lt1"/>
                </a:solidFill>
              </a:defRPr>
            </a:lvl1pPr>
            <a:lvl2pPr marL="91440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4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pic>
        <p:nvPicPr>
          <p:cNvPr id="30" name="Google Shape;30;p21" descr="A picture containing ic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34179" t="21571" r="32616" b="56088"/>
          <a:stretch/>
        </p:blipFill>
        <p:spPr>
          <a:xfrm>
            <a:off x="1828288" y="1352281"/>
            <a:ext cx="639651" cy="536620"/>
          </a:xfrm>
          <a:prstGeom prst="rect">
            <a:avLst/>
          </a:prstGeom>
          <a:solidFill>
            <a:srgbClr val="1C3C58"/>
          </a:solidFill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chemeClr val="accent4"/>
            </a:gs>
            <a:gs pos="85000">
              <a:schemeClr val="accent6"/>
            </a:gs>
            <a:gs pos="100000">
              <a:schemeClr val="accent6"/>
            </a:gs>
          </a:gsLst>
          <a:lin ang="16200000" scaled="0"/>
        </a:gra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2"/>
          <p:cNvSpPr txBox="1">
            <a:spLocks noGrp="1"/>
          </p:cNvSpPr>
          <p:nvPr>
            <p:ph type="ctrTitle"/>
          </p:nvPr>
        </p:nvSpPr>
        <p:spPr>
          <a:xfrm>
            <a:off x="644652" y="1007598"/>
            <a:ext cx="785164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2"/>
          <p:cNvSpPr txBox="1">
            <a:spLocks noGrp="1"/>
          </p:cNvSpPr>
          <p:nvPr>
            <p:ph type="subTitle" idx="1"/>
          </p:nvPr>
        </p:nvSpPr>
        <p:spPr>
          <a:xfrm>
            <a:off x="644652" y="2400300"/>
            <a:ext cx="7854696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Autofit/>
          </a:bodyPr>
          <a:lstStyle>
            <a:lvl1pPr marR="34289" lv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None/>
              <a:defRPr/>
            </a:lvl2pPr>
            <a:lvl3pPr lvl="2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3pPr>
            <a:lvl4pPr lvl="3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4pPr>
            <a:lvl5pPr lvl="4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5pPr>
            <a:lvl6pPr lvl="5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6pPr>
            <a:lvl7pPr lvl="6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7pPr>
            <a:lvl8pPr lvl="7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34" name="Google Shape;34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dered List">
  <p:cSld name="Ordered Lis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3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Calibri"/>
              <a:buAutoNum type="arabicPeriod"/>
              <a:defRPr sz="26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Calibri"/>
              <a:buAutoNum type="alphaLcParenR"/>
              <a:defRPr sz="2000"/>
            </a:lvl2pPr>
            <a:lvl3pPr marL="1371600" lvl="2" indent="-33655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accent4"/>
              </a:buClr>
              <a:buSzPts val="1700"/>
              <a:buFont typeface="Calibri"/>
              <a:buAutoNum type="romanLcPeriod"/>
              <a:defRPr sz="1700"/>
            </a:lvl3pPr>
            <a:lvl4pPr marL="1828800" lvl="3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Calibri"/>
              <a:buAutoNum type="arabicPeriod"/>
              <a:defRPr/>
            </a:lvl4pPr>
            <a:lvl5pPr marL="2286000" lvl="4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AutoNum type="arabicPeriod"/>
              <a:defRPr sz="135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7" name="Google Shape;37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23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4"/>
          <p:cNvSpPr txBox="1"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  <a:defRPr sz="5000" b="0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4"/>
          <p:cNvSpPr txBox="1"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Char char="•"/>
              <a:defRPr sz="26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148"/>
              <a:buNone/>
              <a:defRPr sz="135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840"/>
              <a:buNone/>
              <a:defRPr sz="12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2" name="Google Shape;42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5"/>
          <p:cNvSpPr txBox="1">
            <a:spLocks noGrp="1"/>
          </p:cNvSpPr>
          <p:nvPr>
            <p:ph type="title"/>
          </p:nvPr>
        </p:nvSpPr>
        <p:spPr>
          <a:xfrm>
            <a:off x="457200" y="302954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5"/>
          <p:cNvSpPr txBox="1">
            <a:spLocks noGrp="1"/>
          </p:cNvSpPr>
          <p:nvPr>
            <p:ph type="body" idx="1"/>
          </p:nvPr>
        </p:nvSpPr>
        <p:spPr>
          <a:xfrm>
            <a:off x="457200" y="1317938"/>
            <a:ext cx="4038600" cy="3448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3pPr>
            <a:lvl4pPr marL="1828800" lvl="3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4pPr>
            <a:lvl5pPr marL="2286000" lvl="4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6" name="Google Shape;46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25"/>
          <p:cNvSpPr txBox="1">
            <a:spLocks noGrp="1"/>
          </p:cNvSpPr>
          <p:nvPr>
            <p:ph type="body" idx="2"/>
          </p:nvPr>
        </p:nvSpPr>
        <p:spPr>
          <a:xfrm>
            <a:off x="4648200" y="1317938"/>
            <a:ext cx="4038600" cy="3448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3pPr>
            <a:lvl4pPr marL="1828800" lvl="3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4pPr>
            <a:lvl5pPr marL="2286000" lvl="4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6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6"/>
          <p:cNvSpPr txBox="1">
            <a:spLocks noGrp="1"/>
          </p:cNvSpPr>
          <p:nvPr>
            <p:ph type="body" idx="1"/>
          </p:nvPr>
        </p:nvSpPr>
        <p:spPr>
          <a:xfrm>
            <a:off x="457200" y="1391436"/>
            <a:ext cx="4040188" cy="494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75"/>
              <a:buNone/>
              <a:defRPr sz="1500" b="1"/>
            </a:lvl2pPr>
            <a:lvl3pPr marL="1371600" lvl="2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945"/>
              <a:buNone/>
              <a:defRPr sz="1350" b="1"/>
            </a:lvl3pPr>
            <a:lvl4pPr marL="1828800" lvl="3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4pPr>
            <a:lvl5pPr marL="228600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26"/>
          <p:cNvSpPr txBox="1">
            <a:spLocks noGrp="1"/>
          </p:cNvSpPr>
          <p:nvPr>
            <p:ph type="body" idx="2"/>
          </p:nvPr>
        </p:nvSpPr>
        <p:spPr>
          <a:xfrm>
            <a:off x="4645027" y="1394820"/>
            <a:ext cx="4041775" cy="491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75"/>
              <a:buNone/>
              <a:defRPr sz="1500" b="1"/>
            </a:lvl2pPr>
            <a:lvl3pPr marL="1371600" lvl="2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945"/>
              <a:buNone/>
              <a:defRPr sz="1350" b="1"/>
            </a:lvl3pPr>
            <a:lvl4pPr marL="1828800" lvl="3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4pPr>
            <a:lvl5pPr marL="228600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26"/>
          <p:cNvSpPr txBox="1">
            <a:spLocks noGrp="1"/>
          </p:cNvSpPr>
          <p:nvPr>
            <p:ph type="body" idx="3"/>
          </p:nvPr>
        </p:nvSpPr>
        <p:spPr>
          <a:xfrm>
            <a:off x="457200" y="1974760"/>
            <a:ext cx="4040188" cy="2795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2pPr>
            <a:lvl3pPr marL="1371600" lvl="2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3pPr>
            <a:lvl4pPr marL="1828800" lvl="3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3" name="Google Shape;53;p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26"/>
          <p:cNvSpPr txBox="1">
            <a:spLocks noGrp="1"/>
          </p:cNvSpPr>
          <p:nvPr>
            <p:ph type="body" idx="4"/>
          </p:nvPr>
        </p:nvSpPr>
        <p:spPr>
          <a:xfrm>
            <a:off x="4649788" y="1974760"/>
            <a:ext cx="4040188" cy="27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2pPr>
            <a:lvl3pPr marL="1371600" lvl="2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3pPr>
            <a:lvl4pPr marL="1828800" lvl="3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20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29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8D8D8"/>
            </a:gs>
          </a:gsLst>
          <a:lin ang="5640000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3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40" algn="l" rtl="0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⚫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⚫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8956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⚫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5275" algn="l" rtl="0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Char char="•"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2" r:id="rId12"/>
    <p:sldLayoutId id="2147483663" r:id="rId13"/>
    <p:sldLayoutId id="2147483664" r:id="rId14"/>
    <p:sldLayoutId id="2147483665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1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917002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1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766887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3LHKK50G8ZQ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67086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g3761cd9362b_0_0" descr="We've all learned to think about depth of field as a byproduct of aperture. But this isn't completely true. In fact focal length has a significant effect on depth of field and that's what we're going to discuss today. As always, today's video has been brought to you by:&#10;www.CameraLessonsOnline.com&#10;where you can find our four hour introduction to photography course and our books on travel and macro photography. Also, check out our f/stop sign shirt at:&#10;http://tinyurl.com/y2rvbbmy&#10;Thanks." title="Focal Length and Depth of Field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02975" y="845425"/>
            <a:ext cx="6138050" cy="345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66b2428b78_0_10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/>
              <a:t>Venn Diagram 1</a:t>
            </a:r>
            <a:endParaRPr/>
          </a:p>
        </p:txBody>
      </p:sp>
      <p:sp>
        <p:nvSpPr>
          <p:cNvPr id="153" name="Google Shape;153;g366b2428b78_0_10"/>
          <p:cNvSpPr txBox="1">
            <a:spLocks noGrp="1"/>
          </p:cNvSpPr>
          <p:nvPr>
            <p:ph type="body" idx="1"/>
          </p:nvPr>
        </p:nvSpPr>
        <p:spPr>
          <a:xfrm>
            <a:off x="457200" y="1305059"/>
            <a:ext cx="5020500" cy="3069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231775" lvl="0" indent="-666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Reference your Frayer Models.</a:t>
            </a:r>
            <a:endParaRPr dirty="0"/>
          </a:p>
          <a:p>
            <a:pPr marL="231775" lvl="0" indent="-666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dirty="0"/>
          </a:p>
          <a:p>
            <a:pPr marL="231775" lvl="0" indent="-666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Types of lenses: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40000"/>
              <a:buChar char="•"/>
            </a:pPr>
            <a:r>
              <a:rPr lang="en-US" dirty="0"/>
              <a:t>Wide Lens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40000"/>
              <a:buChar char="•"/>
            </a:pPr>
            <a:r>
              <a:rPr lang="en-US" dirty="0"/>
              <a:t>Narrow Lens</a:t>
            </a:r>
            <a:endParaRPr dirty="0"/>
          </a:p>
        </p:txBody>
      </p:sp>
      <p:pic>
        <p:nvPicPr>
          <p:cNvPr id="154" name="Google Shape;154;g366b2428b78_0_10" title="Venn Diagram.pn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9" b="19"/>
          <a:stretch/>
        </p:blipFill>
        <p:spPr>
          <a:xfrm>
            <a:off x="5856942" y="1225176"/>
            <a:ext cx="2587812" cy="23786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17FF35A-FE9B-9234-C7AF-F1CE432F3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Gallery Walk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87CBF27-E5DF-B2B7-3065-3096BD44D588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51975" y="1264714"/>
            <a:ext cx="6092260" cy="3433762"/>
          </a:xfrm>
          <a:prstGeom prst="rect">
            <a:avLst/>
          </a:prstGeom>
        </p:spPr>
        <p:txBody>
          <a:bodyPr/>
          <a:lstStyle/>
          <a:p>
            <a:pPr marL="406400" lvl="0" indent="-342900">
              <a:spcBef>
                <a:spcPts val="0"/>
              </a:spcBef>
              <a:buClr>
                <a:schemeClr val="accent3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Examine the photos.</a:t>
            </a:r>
          </a:p>
          <a:p>
            <a:pPr marL="406400" lvl="0" indent="-342900">
              <a:spcBef>
                <a:spcPts val="0"/>
              </a:spcBef>
              <a:buClr>
                <a:schemeClr val="accent3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Use clues (bokeh, background focus, field of view) to determine the following:</a:t>
            </a:r>
          </a:p>
          <a:p>
            <a:pPr marL="863600" lvl="6" indent="-342900">
              <a:buClr>
                <a:schemeClr val="accent2"/>
              </a:buClr>
              <a:buSzPct val="100000"/>
              <a:buFont typeface="Courier New" panose="02070309020205020404" pitchFamily="49" charset="0"/>
              <a:buChar char="o"/>
            </a:pPr>
            <a:r>
              <a:rPr lang="en-US" sz="2050" dirty="0">
                <a:latin typeface="Calibri" panose="020F0502020204030204" pitchFamily="34" charset="0"/>
                <a:cs typeface="Calibri" panose="020F0502020204030204" pitchFamily="34" charset="0"/>
              </a:rPr>
              <a:t>The type of lens used </a:t>
            </a:r>
          </a:p>
          <a:p>
            <a:pPr marL="1435100" lvl="5" indent="-457200"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50" dirty="0">
                <a:latin typeface="Calibri" panose="020F0502020204030204" pitchFamily="34" charset="0"/>
                <a:cs typeface="Calibri" panose="020F0502020204030204" pitchFamily="34" charset="0"/>
              </a:rPr>
              <a:t>wide/narrow</a:t>
            </a:r>
          </a:p>
          <a:p>
            <a:pPr marL="1435100" lvl="5" indent="-457200"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50" dirty="0">
                <a:latin typeface="Calibri" panose="020F0502020204030204" pitchFamily="34" charset="0"/>
                <a:cs typeface="Calibri" panose="020F0502020204030204" pitchFamily="34" charset="0"/>
              </a:rPr>
              <a:t>prime/zoom</a:t>
            </a:r>
          </a:p>
          <a:p>
            <a:pPr marL="977900" lvl="4" indent="-457200">
              <a:buClr>
                <a:schemeClr val="accent2"/>
              </a:buClr>
              <a:buSzPct val="100000"/>
              <a:buFont typeface="Courier New" panose="02070309020205020404" pitchFamily="49" charset="0"/>
              <a:buChar char="o"/>
            </a:pPr>
            <a:r>
              <a:rPr lang="en-US" sz="2050" dirty="0">
                <a:latin typeface="Calibri" panose="020F0502020204030204" pitchFamily="34" charset="0"/>
                <a:cs typeface="Calibri" panose="020F0502020204030204" pitchFamily="34" charset="0"/>
              </a:rPr>
              <a:t>The focal characteristics</a:t>
            </a:r>
          </a:p>
          <a:p>
            <a:pPr marL="1435100" lvl="5" indent="-457200"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50" dirty="0">
                <a:latin typeface="Calibri" panose="020F0502020204030204" pitchFamily="34" charset="0"/>
                <a:cs typeface="Calibri" panose="020F0502020204030204" pitchFamily="34" charset="0"/>
              </a:rPr>
              <a:t>short/long</a:t>
            </a:r>
          </a:p>
          <a:p>
            <a:pPr marL="406400" lvl="0" indent="-342900">
              <a:spcBef>
                <a:spcPts val="0"/>
              </a:spcBef>
              <a:buClr>
                <a:schemeClr val="accent3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Record your reasoning in the Gallery Walk Response Sheet.</a:t>
            </a:r>
          </a:p>
          <a:p>
            <a:endParaRPr lang="en-US" dirty="0"/>
          </a:p>
        </p:txBody>
      </p:sp>
      <p:pic>
        <p:nvPicPr>
          <p:cNvPr id="6" name="Google Shape;161;g366b2428b78_0_28" title="Gallery Walk Carousel (5).png">
            <a:extLst>
              <a:ext uri="{FF2B5EF4-FFF2-40B4-BE49-F238E27FC236}">
                <a16:creationId xmlns:a16="http://schemas.microsoft.com/office/drawing/2014/main" id="{829A8078-BB80-80A9-9072-7EE9AB18A5B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alphaModFix/>
          </a:blip>
          <a:srcRect l="10626"/>
          <a:stretch/>
        </p:blipFill>
        <p:spPr>
          <a:xfrm>
            <a:off x="6498386" y="1063244"/>
            <a:ext cx="2340814" cy="18293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95403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66b2428b78_0_0"/>
          <p:cNvSpPr txBox="1">
            <a:spLocks noGrp="1"/>
          </p:cNvSpPr>
          <p:nvPr>
            <p:ph type="title"/>
          </p:nvPr>
        </p:nvSpPr>
        <p:spPr>
          <a:xfrm>
            <a:off x="459301" y="211941"/>
            <a:ext cx="5690488" cy="818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Performance Task</a:t>
            </a:r>
            <a:endParaRPr dirty="0"/>
          </a:p>
        </p:txBody>
      </p:sp>
      <p:sp>
        <p:nvSpPr>
          <p:cNvPr id="166" name="Google Shape;166;g366b2428b78_0_0"/>
          <p:cNvSpPr txBox="1">
            <a:spLocks noGrp="1"/>
          </p:cNvSpPr>
          <p:nvPr>
            <p:ph type="body" idx="4294967295"/>
          </p:nvPr>
        </p:nvSpPr>
        <p:spPr>
          <a:xfrm>
            <a:off x="669364" y="1030028"/>
            <a:ext cx="7034307" cy="3433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Use your Scenario Information Sheet and the Equipment Cost Sheet to select the following items for a wedding shoot with a 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$3,000 budget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Camera body</a:t>
            </a: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Lens (or lenses) suitable for wedding conditions</a:t>
            </a: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ND Filter (for controlling exposure in bright light</a:t>
            </a: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Reflector (for managing natural light on subjects)</a:t>
            </a: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Panel Light (for shaded or indoor shots)</a:t>
            </a: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6f5b616034_0_12"/>
          <p:cNvSpPr txBox="1">
            <a:spLocks noGrp="1"/>
          </p:cNvSpPr>
          <p:nvPr>
            <p:ph type="title"/>
          </p:nvPr>
        </p:nvSpPr>
        <p:spPr>
          <a:xfrm>
            <a:off x="456176" y="445024"/>
            <a:ext cx="4659684" cy="818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Performance Task</a:t>
            </a:r>
            <a:endParaRPr dirty="0"/>
          </a:p>
        </p:txBody>
      </p:sp>
      <p:sp>
        <p:nvSpPr>
          <p:cNvPr id="172" name="Google Shape;172;g36f5b616034_0_12"/>
          <p:cNvSpPr txBox="1">
            <a:spLocks noGrp="1"/>
          </p:cNvSpPr>
          <p:nvPr>
            <p:ph type="body" idx="4294967295"/>
          </p:nvPr>
        </p:nvSpPr>
        <p:spPr>
          <a:xfrm>
            <a:off x="468129" y="1321641"/>
            <a:ext cx="7683777" cy="3433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What lenses will give you the best results for portraits compared to wide venue shots?</a:t>
            </a: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What focal lengths are ideal for weddings?</a:t>
            </a: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Does your lens choice support filters and is your ND filter the correct size?</a:t>
            </a: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Will your panel lighting need power, portability, or diffusion features?</a:t>
            </a: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How does your reflector help in bright outdoor conditions?</a:t>
            </a: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66b2428b78_0_40"/>
          <p:cNvSpPr txBox="1">
            <a:spLocks noGrp="1"/>
          </p:cNvSpPr>
          <p:nvPr>
            <p:ph type="title"/>
          </p:nvPr>
        </p:nvSpPr>
        <p:spPr>
          <a:xfrm>
            <a:off x="459300" y="169676"/>
            <a:ext cx="2666394" cy="818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3-2-1</a:t>
            </a:r>
            <a:endParaRPr dirty="0"/>
          </a:p>
        </p:txBody>
      </p:sp>
      <p:sp>
        <p:nvSpPr>
          <p:cNvPr id="179" name="Google Shape;179;g366b2428b78_0_40"/>
          <p:cNvSpPr txBox="1">
            <a:spLocks noGrp="1"/>
          </p:cNvSpPr>
          <p:nvPr>
            <p:ph type="body" idx="4294967295"/>
          </p:nvPr>
        </p:nvSpPr>
        <p:spPr>
          <a:xfrm>
            <a:off x="764989" y="1185395"/>
            <a:ext cx="6084046" cy="2394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2540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80000"/>
              </a:buClr>
              <a:buSzPts val="3200"/>
            </a:pPr>
            <a:r>
              <a:rPr lang="en-US" sz="2000" dirty="0"/>
              <a:t>On your 3-2-1 handout, answer the following questions:</a:t>
            </a:r>
            <a:endParaRPr sz="2000" dirty="0"/>
          </a:p>
          <a:p>
            <a:pPr marL="9652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8000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92929"/>
                </a:solidFill>
              </a:rPr>
              <a:t>What are three things you learned in this lesson? 	</a:t>
            </a:r>
          </a:p>
          <a:p>
            <a:pPr marL="9652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8000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92929"/>
                </a:solidFill>
              </a:rPr>
              <a:t>What are two questions you still have? </a:t>
            </a:r>
          </a:p>
          <a:p>
            <a:pPr marL="9652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8000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92929"/>
                </a:solidFill>
              </a:rPr>
              <a:t>What is one thing you found interesting? </a:t>
            </a:r>
            <a:endParaRPr sz="2000" dirty="0">
              <a:solidFill>
                <a:srgbClr val="29292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00" dirty="0">
              <a:solidFill>
                <a:srgbClr val="292929"/>
              </a:solidFill>
            </a:endParaRPr>
          </a:p>
          <a:p>
            <a:pPr marL="9144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80" name="Google Shape;180;g366b2428b78_0_40" title="3-2-1 (3).png"/>
          <p:cNvPicPr preferRelativeResize="0">
            <a:picLocks noGrp="1"/>
          </p:cNvPicPr>
          <p:nvPr>
            <p:ph type="pic" idx="4294967295"/>
          </p:nvPr>
        </p:nvPicPr>
        <p:blipFill rotWithShape="1">
          <a:blip r:embed="rId3">
            <a:alphaModFix/>
          </a:blip>
          <a:srcRect t="19" b="19"/>
          <a:stretch/>
        </p:blipFill>
        <p:spPr>
          <a:xfrm>
            <a:off x="6747435" y="1340971"/>
            <a:ext cx="1984188" cy="209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80DB6EC0-3438-676C-F8F5-1C74D0AF73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All About That Glass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4EDAAD6-DA24-1ECF-A1A8-43BEC6CA3A7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Mastering Manual Mode, Part 2</a:t>
            </a:r>
          </a:p>
        </p:txBody>
      </p:sp>
    </p:spTree>
    <p:extLst>
      <p:ext uri="{BB962C8B-B14F-4D97-AF65-F5344CB8AC3E}">
        <p14:creationId xmlns:p14="http://schemas.microsoft.com/office/powerpoint/2010/main" val="2179277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FF286-303C-81ED-59DF-84321098A2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Essential Question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D37B74-C867-6561-A03A-FDBE004625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/>
              <a:t>What is the main focus element of an image?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1864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EF5F75-5756-82DD-8577-1C439FD67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C84387-633C-176D-360E-3FDAE9D21C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364" y="0"/>
            <a:ext cx="8232300" cy="2052600"/>
          </a:xfrm>
        </p:spPr>
        <p:txBody>
          <a:bodyPr/>
          <a:lstStyle/>
          <a:p>
            <a:r>
              <a:rPr lang="en-US" dirty="0"/>
              <a:t>Lesson Objectives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F9A26F-28C9-3D07-2709-DBDC81805A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8364" y="1859188"/>
            <a:ext cx="8232300" cy="2718016"/>
          </a:xfrm>
        </p:spPr>
        <p:txBody>
          <a:bodyPr/>
          <a:lstStyle/>
          <a:p>
            <a:pPr marL="0" lvl="0" indent="0">
              <a:spcBef>
                <a:spcPts val="600"/>
              </a:spcBef>
              <a:buNone/>
            </a:pPr>
            <a:r>
              <a:rPr lang="en-US" dirty="0"/>
              <a:t>Students will be able to perform the following tasks:</a:t>
            </a:r>
          </a:p>
          <a:p>
            <a:pPr marL="457200" lvl="0">
              <a:spcBef>
                <a:spcPts val="600"/>
              </a:spcBef>
              <a:buChar char="•"/>
            </a:pPr>
            <a:r>
              <a:rPr lang="en-US" dirty="0"/>
              <a:t>Compare images taken with different lenses;</a:t>
            </a:r>
          </a:p>
          <a:p>
            <a:pPr marL="457200" lvl="0">
              <a:spcBef>
                <a:spcPts val="600"/>
              </a:spcBef>
              <a:buChar char="•"/>
            </a:pPr>
            <a:r>
              <a:rPr lang="en-US" dirty="0"/>
              <a:t>Contrast prime and zoom lenses;</a:t>
            </a:r>
          </a:p>
          <a:p>
            <a:pPr marL="457200" lvl="0">
              <a:spcBef>
                <a:spcPts val="600"/>
              </a:spcBef>
              <a:buChar char="•"/>
            </a:pPr>
            <a:r>
              <a:rPr lang="en-US" dirty="0"/>
              <a:t>Interpret lens specifications;</a:t>
            </a:r>
          </a:p>
          <a:p>
            <a:pPr marL="457200" lvl="0">
              <a:spcBef>
                <a:spcPts val="600"/>
              </a:spcBef>
              <a:spcAft>
                <a:spcPts val="600"/>
              </a:spcAft>
              <a:buChar char="•"/>
            </a:pPr>
            <a:r>
              <a:rPr lang="en-US" dirty="0"/>
              <a:t>Select appropriate lenses for specific scenarios.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383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12770-4615-5F29-BC59-8B94EA8E8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39" y="152177"/>
            <a:ext cx="8225400" cy="818087"/>
          </a:xfrm>
        </p:spPr>
        <p:txBody>
          <a:bodyPr/>
          <a:lstStyle/>
          <a:p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991B1E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Image Comparison</a:t>
            </a:r>
            <a:endParaRPr lang="en-US" dirty="0"/>
          </a:p>
        </p:txBody>
      </p:sp>
      <p:pic>
        <p:nvPicPr>
          <p:cNvPr id="4" name="Google Shape;113;g366b2428b78_0_22" title="focus.jpg">
            <a:extLst>
              <a:ext uri="{FF2B5EF4-FFF2-40B4-BE49-F238E27FC236}">
                <a16:creationId xmlns:a16="http://schemas.microsoft.com/office/drawing/2014/main" id="{D70ADA20-F944-F97C-E90E-7BF6692FAB8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4305" y="1194204"/>
            <a:ext cx="2755541" cy="3674054"/>
          </a:xfrm>
          <a:prstGeom prst="rect">
            <a:avLst/>
          </a:prstGeom>
          <a:noFill/>
          <a:ln w="19050" cap="flat" cmpd="sng">
            <a:solidFill>
              <a:srgbClr val="62626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" name="Google Shape;114;g366b2428b78_0_22" title="balance-blurred-background-boulders-close-up.jpg">
            <a:extLst>
              <a:ext uri="{FF2B5EF4-FFF2-40B4-BE49-F238E27FC236}">
                <a16:creationId xmlns:a16="http://schemas.microsoft.com/office/drawing/2014/main" id="{103F0713-A8AF-95B1-9530-0BD3AD4F69DC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84090" y="1194204"/>
            <a:ext cx="4559275" cy="3041201"/>
          </a:xfrm>
          <a:prstGeom prst="rect">
            <a:avLst/>
          </a:prstGeom>
          <a:noFill/>
          <a:ln w="19050" cap="flat" cmpd="sng">
            <a:solidFill>
              <a:srgbClr val="626262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3546656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6f5b616034_0_6"/>
          <p:cNvSpPr txBox="1">
            <a:spLocks noGrp="1"/>
          </p:cNvSpPr>
          <p:nvPr>
            <p:ph type="title"/>
          </p:nvPr>
        </p:nvSpPr>
        <p:spPr>
          <a:xfrm>
            <a:off x="645015" y="172720"/>
            <a:ext cx="2881521" cy="994410"/>
          </a:xfrm>
        </p:spPr>
        <p:txBody>
          <a:bodyPr spcFirstLastPara="1" wrap="square" lIns="0" tIns="45700" rIns="0" bIns="0" anchor="ctr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Frayer Model</a:t>
            </a:r>
          </a:p>
        </p:txBody>
      </p:sp>
      <p:sp>
        <p:nvSpPr>
          <p:cNvPr id="120" name="Google Shape;120;g36f5b616034_0_6"/>
          <p:cNvSpPr txBox="1">
            <a:spLocks noGrp="1"/>
          </p:cNvSpPr>
          <p:nvPr>
            <p:ph type="body" idx="4294967295"/>
          </p:nvPr>
        </p:nvSpPr>
        <p:spPr>
          <a:xfrm>
            <a:off x="630935" y="1167130"/>
            <a:ext cx="5447135" cy="3709670"/>
          </a:xfrm>
          <a:prstGeom prst="rect">
            <a:avLst/>
          </a:prstGeom>
        </p:spPr>
        <p:txBody>
          <a:bodyPr spcFirstLastPara="1" lIns="91400" tIns="91400" rIns="91400" bIns="91400" anchor="t" anchorCtr="0">
            <a:noAutofit/>
          </a:bodyPr>
          <a:lstStyle/>
          <a:p>
            <a:pPr marL="457200" lvl="0" indent="-393700">
              <a:spcAft>
                <a:spcPts val="600"/>
              </a:spcAft>
              <a:buClr>
                <a:schemeClr val="accent3"/>
              </a:buClr>
              <a:buSzPct val="140000"/>
              <a:buFont typeface="Arial"/>
              <a:buChar char="•"/>
            </a:pPr>
            <a:r>
              <a:rPr lang="en-US" sz="2200" b="0" i="0" u="none" strike="noStrike" cap="none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Focal Length - How zoomed-in or out does the image appear? </a:t>
            </a:r>
          </a:p>
          <a:p>
            <a:pPr marL="990600" lvl="1" indent="-342900"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en-US" sz="2200" b="0" i="0" u="none" strike="noStrike" cap="none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 affects how close or far away the image feels from the viewer.</a:t>
            </a:r>
          </a:p>
          <a:p>
            <a:pPr marL="457200" lvl="0" indent="-393700">
              <a:spcAft>
                <a:spcPts val="600"/>
              </a:spcAft>
              <a:buClr>
                <a:schemeClr val="accent3"/>
              </a:buClr>
              <a:buSzPct val="140000"/>
              <a:buFont typeface="Arial"/>
              <a:buChar char="•"/>
            </a:pPr>
            <a:r>
              <a:rPr lang="en-US" sz="2200" b="0" i="0" u="none" strike="noStrike" cap="none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Depth of Field - How in focus does the image appear?</a:t>
            </a:r>
          </a:p>
          <a:p>
            <a:pPr marL="990600" lvl="1" indent="-342900"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en-US" sz="2200" b="0" i="0" u="none" strike="noStrike" cap="none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Examine from front to back.</a:t>
            </a:r>
          </a:p>
          <a:p>
            <a:pPr marL="457200" lvl="0" indent="-393700">
              <a:spcAft>
                <a:spcPts val="600"/>
              </a:spcAft>
              <a:buClr>
                <a:schemeClr val="accent3"/>
              </a:buClr>
              <a:buSzPct val="140000"/>
              <a:buFont typeface="Arial"/>
              <a:buChar char="•"/>
            </a:pPr>
            <a:r>
              <a:rPr lang="en-US" sz="2200" b="0" i="0" u="none" strike="noStrike" cap="none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Bokeh – Do the out of focus areas appear in the background of an image?</a:t>
            </a:r>
          </a:p>
        </p:txBody>
      </p:sp>
      <p:pic>
        <p:nvPicPr>
          <p:cNvPr id="121" name="Google Shape;121;g36f5b616034_0_6" title="Frayer Model (1).png"/>
          <p:cNvPicPr preferRelativeResize="0">
            <a:picLocks noGrp="1"/>
          </p:cNvPicPr>
          <p:nvPr>
            <p:ph type="pic" idx="4294967295"/>
          </p:nvPr>
        </p:nvPicPr>
        <p:blipFill rotWithShape="1">
          <a:blip r:embed="rId3"/>
          <a:srcRect l="27729" r="27567" b="-1"/>
          <a:stretch>
            <a:fillRect/>
          </a:stretch>
        </p:blipFill>
        <p:spPr>
          <a:xfrm>
            <a:off x="6440649" y="877805"/>
            <a:ext cx="2251709" cy="32644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66b2428b78_0_46"/>
          <p:cNvSpPr txBox="1">
            <a:spLocks noGrp="1"/>
          </p:cNvSpPr>
          <p:nvPr>
            <p:ph type="title"/>
          </p:nvPr>
        </p:nvSpPr>
        <p:spPr>
          <a:xfrm>
            <a:off x="459300" y="199989"/>
            <a:ext cx="8225400" cy="818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Focal Length</a:t>
            </a:r>
            <a:endParaRPr dirty="0"/>
          </a:p>
        </p:txBody>
      </p:sp>
      <p:sp>
        <p:nvSpPr>
          <p:cNvPr id="126" name="Google Shape;126;g366b2428b78_0_46"/>
          <p:cNvSpPr txBox="1">
            <a:spLocks noGrp="1"/>
          </p:cNvSpPr>
          <p:nvPr>
            <p:ph type="body" idx="4294967295"/>
          </p:nvPr>
        </p:nvSpPr>
        <p:spPr>
          <a:xfrm>
            <a:off x="518176" y="1107723"/>
            <a:ext cx="7321176" cy="1254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dirty="0"/>
              <a:t>How zoomed-in or zoomed-out does the image appear? This affects how close or far away the image feels from the viewer.</a:t>
            </a:r>
            <a:endParaRPr sz="2000" dirty="0"/>
          </a:p>
        </p:txBody>
      </p:sp>
      <p:pic>
        <p:nvPicPr>
          <p:cNvPr id="128" name="Google Shape;128;g366b2428b78_0_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47835" y="2144802"/>
            <a:ext cx="5328800" cy="2668025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66b2428b78_0_5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/>
              <a:t>Depth of Field</a:t>
            </a:r>
            <a:endParaRPr/>
          </a:p>
        </p:txBody>
      </p:sp>
      <p:sp>
        <p:nvSpPr>
          <p:cNvPr id="133" name="Google Shape;133;g366b2428b78_0_51"/>
          <p:cNvSpPr txBox="1">
            <a:spLocks noGrp="1"/>
          </p:cNvSpPr>
          <p:nvPr>
            <p:ph type="body" idx="4294967295"/>
          </p:nvPr>
        </p:nvSpPr>
        <p:spPr>
          <a:xfrm>
            <a:off x="364565" y="1264714"/>
            <a:ext cx="7428753" cy="818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200" dirty="0"/>
              <a:t>Does the amount of the image appear sharp or in focus from front to back?</a:t>
            </a:r>
            <a:endParaRPr sz="2200" dirty="0"/>
          </a:p>
        </p:txBody>
      </p:sp>
      <p:pic>
        <p:nvPicPr>
          <p:cNvPr id="135" name="Google Shape;135;g366b2428b78_0_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02542" y="2337200"/>
            <a:ext cx="3773622" cy="2515694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66b2428b78_0_5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/>
              <a:t>Bokeh</a:t>
            </a:r>
            <a:endParaRPr/>
          </a:p>
        </p:txBody>
      </p:sp>
      <p:sp>
        <p:nvSpPr>
          <p:cNvPr id="140" name="Google Shape;140;g366b2428b78_0_56"/>
          <p:cNvSpPr txBox="1">
            <a:spLocks noGrp="1"/>
          </p:cNvSpPr>
          <p:nvPr>
            <p:ph type="body" idx="4294967295"/>
          </p:nvPr>
        </p:nvSpPr>
        <p:spPr>
          <a:xfrm>
            <a:off x="451975" y="1263111"/>
            <a:ext cx="8229600" cy="3433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How is the visual quality of the out-of-focus areas? Pay particular attention to how light sources are rendered in the background.</a:t>
            </a:r>
            <a:endParaRPr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2" name="Google Shape;142;g366b2428b78_0_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14494" y="2187388"/>
            <a:ext cx="4036406" cy="25560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LEARN theme">
  <a:themeElements>
    <a:clrScheme name="LEARN Colors">
      <a:dk1>
        <a:srgbClr val="000000"/>
      </a:dk1>
      <a:lt1>
        <a:srgbClr val="FFFFFF"/>
      </a:lt1>
      <a:dk2>
        <a:srgbClr val="626262"/>
      </a:dk2>
      <a:lt2>
        <a:srgbClr val="E0EBF5"/>
      </a:lt2>
      <a:accent1>
        <a:srgbClr val="DCBA25"/>
      </a:accent1>
      <a:accent2>
        <a:srgbClr val="3E5C61"/>
      </a:accent2>
      <a:accent3>
        <a:srgbClr val="999967"/>
      </a:accent3>
      <a:accent4>
        <a:srgbClr val="991B1E"/>
      </a:accent4>
      <a:accent5>
        <a:srgbClr val="C1C1C1"/>
      </a:accent5>
      <a:accent6>
        <a:srgbClr val="7D1619"/>
      </a:accent6>
      <a:hlink>
        <a:srgbClr val="BED7D3"/>
      </a:hlink>
      <a:folHlink>
        <a:srgbClr val="7C7C5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20 LEAR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8AC3"/>
      </a:accent1>
      <a:accent2>
        <a:srgbClr val="285781"/>
      </a:accent2>
      <a:accent3>
        <a:srgbClr val="971D20"/>
      </a:accent3>
      <a:accent4>
        <a:srgbClr val="E8BF3C"/>
      </a:accent4>
      <a:accent5>
        <a:srgbClr val="FFFFF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K20 LEAR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8AC3"/>
      </a:accent1>
      <a:accent2>
        <a:srgbClr val="285781"/>
      </a:accent2>
      <a:accent3>
        <a:srgbClr val="971D20"/>
      </a:accent3>
      <a:accent4>
        <a:srgbClr val="E8BF3C"/>
      </a:accent4>
      <a:accent5>
        <a:srgbClr val="FFFFF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</TotalTime>
  <Words>595</Words>
  <Application>Microsoft Office PowerPoint</Application>
  <PresentationFormat>On-screen Show (16:9)</PresentationFormat>
  <Paragraphs>62</Paragraphs>
  <Slides>15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Calibri</vt:lpstr>
      <vt:lpstr>Courier New</vt:lpstr>
      <vt:lpstr>Noto Sans Symbols</vt:lpstr>
      <vt:lpstr>System Font Regular</vt:lpstr>
      <vt:lpstr>Wingdings</vt:lpstr>
      <vt:lpstr>LEARN theme</vt:lpstr>
      <vt:lpstr>K20 LEARN</vt:lpstr>
      <vt:lpstr>1_K20 LEARN</vt:lpstr>
      <vt:lpstr>PowerPoint Presentation</vt:lpstr>
      <vt:lpstr>Mastering Manual Mode, Part 2</vt:lpstr>
      <vt:lpstr>Essential Question</vt:lpstr>
      <vt:lpstr>Lesson Objectives</vt:lpstr>
      <vt:lpstr>Image Comparison</vt:lpstr>
      <vt:lpstr>Frayer Model</vt:lpstr>
      <vt:lpstr>Focal Length</vt:lpstr>
      <vt:lpstr>Depth of Field</vt:lpstr>
      <vt:lpstr>Bokeh</vt:lpstr>
      <vt:lpstr>PowerPoint Presentation</vt:lpstr>
      <vt:lpstr>Venn Diagram 1</vt:lpstr>
      <vt:lpstr>Gallery Walk</vt:lpstr>
      <vt:lpstr>Performance Task</vt:lpstr>
      <vt:lpstr>Performance Task</vt:lpstr>
      <vt:lpstr>3-2-1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K20 Center</dc:creator>
  <cp:lastModifiedBy>McLeod Porter, Delma</cp:lastModifiedBy>
  <cp:revision>3</cp:revision>
  <dcterms:created xsi:type="dcterms:W3CDTF">2022-06-29T19:59:44Z</dcterms:created>
  <dcterms:modified xsi:type="dcterms:W3CDTF">2025-08-28T12:03:55Z</dcterms:modified>
</cp:coreProperties>
</file>