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lyne Trac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28"/>
    <p:restoredTop sz="94699"/>
  </p:normalViewPr>
  <p:slideViewPr>
    <p:cSldViewPr snapToGrid="0">
      <p:cViewPr varScale="1">
        <p:scale>
          <a:sx n="127" d="100"/>
          <a:sy n="127" d="100"/>
        </p:scale>
        <p:origin x="192" y="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uclawsf.edu/hastings_science_technology_law_journal/vol10/iss1/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uclawsf.edu/hastings_science_technology_law_journal/vol10/iss1/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f231d693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8f231d693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f231d693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8f231d69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f231d693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8f231d693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f231d69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8f231d69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Stated Clearly. (2012). What is a gene? [YouTube Video]. In </a:t>
            </a:r>
            <a:r>
              <a:rPr lang="en-US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www.youtube.com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watch?v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=5MQdXjRPHmQ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f231d693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8f231d693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f231d693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8f231d693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31d693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8f231d693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f231d69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8f231d69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f231d693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Grant Hayes Frazier, </a:t>
            </a:r>
            <a:r>
              <a:rPr lang="en-US" sz="850" i="1">
                <a:solidFill>
                  <a:schemeClr val="dk1"/>
                </a:solidFill>
                <a:highlight>
                  <a:srgbClr val="FFFFFF"/>
                </a:highlight>
              </a:rPr>
              <a:t>Defusing a Ticking Time Bomb: The Complicated Considerations Underlying Compulsory Human Genetic Editing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, 10 H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astings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 S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ci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. &amp; T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ech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. L.J. 39 (2019).</a:t>
            </a:r>
            <a:endParaRPr sz="8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Available at: </a:t>
            </a:r>
            <a:r>
              <a:rPr lang="en-US" sz="8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https://repository.uclawsf.edu/hastings_science_technology_law_journal/vol10/iss1/3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8f231d693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5B80F6B4-ED33-5BD0-EFCE-473D69934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f231d6938_0_84:notes">
            <a:extLst>
              <a:ext uri="{FF2B5EF4-FFF2-40B4-BE49-F238E27FC236}">
                <a16:creationId xmlns:a16="http://schemas.microsoft.com/office/drawing/2014/main" id="{BB7212F2-25BD-5CDE-D0CC-C6B4B801A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Grant Hayes Frazier, </a:t>
            </a:r>
            <a:r>
              <a:rPr lang="en-US" sz="850" i="1">
                <a:solidFill>
                  <a:schemeClr val="dk1"/>
                </a:solidFill>
                <a:highlight>
                  <a:srgbClr val="FFFFFF"/>
                </a:highlight>
              </a:rPr>
              <a:t>Defusing a Ticking Time Bomb: The Complicated Considerations Underlying Compulsory Human Genetic Editing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, 10 H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astings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 S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ci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. &amp; T</a:t>
            </a:r>
            <a:r>
              <a:rPr lang="en-US" sz="850" cap="small">
                <a:solidFill>
                  <a:schemeClr val="dk1"/>
                </a:solidFill>
                <a:highlight>
                  <a:srgbClr val="FFFFFF"/>
                </a:highlight>
              </a:rPr>
              <a:t>ech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. L.J. 39 (2019).</a:t>
            </a:r>
            <a:endParaRPr sz="8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Available at: </a:t>
            </a:r>
            <a:r>
              <a:rPr lang="en-US" sz="8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https://repository.uclawsf.edu/hastings_science_technology_law_journal/vol10/iss1/3</a:t>
            </a:r>
            <a:r>
              <a:rPr lang="en-US" sz="8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8f231d6938_0_84:notes">
            <a:extLst>
              <a:ext uri="{FF2B5EF4-FFF2-40B4-BE49-F238E27FC236}">
                <a16:creationId xmlns:a16="http://schemas.microsoft.com/office/drawing/2014/main" id="{5E47D47C-218D-D8A5-D404-9CDBAC41A6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942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f231d693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8f231d693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f231d693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8f231d693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f231d693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8f231d693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Edition. (2023, January 16). </a:t>
            </a:r>
            <a:r>
              <a:rPr lang="en-US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Uncombable Hair Syndrome and Other Rare Genetic Conditions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YouTube. https://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www.youtube.com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watch?v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teoDWJPMHKM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f231d693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8f231d693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f231d693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8f231d693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5MQdXjRPHmQ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5MQdXjRPHm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eoDWJPMHKM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teoDWJPMHK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ABF4-7471-21EB-C85A-48E5AC81B6D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000" y="-1790700"/>
            <a:ext cx="6858000" cy="179070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K20 LEARN 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The Legend of the First Milk Drinker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Read the story.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Consider the following questions: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Do you know of anyone who is lactose intolerant? If so, what is their experience of having lactose intolerance?</a:t>
            </a:r>
            <a:endParaRPr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Inherited Traits Poll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56301" y="1263111"/>
            <a:ext cx="41157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Menti.com</a:t>
            </a:r>
            <a:r>
              <a:rPr lang="en-US"/>
              <a:t> and enter the code: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Answer the questions on the Menti.</a:t>
            </a:r>
            <a:endParaRPr/>
          </a:p>
        </p:txBody>
      </p:sp>
      <p:pic>
        <p:nvPicPr>
          <p:cNvPr id="105" name="Google Shape;105;p21" descr="Mentimeter logo"/>
          <p:cNvPicPr preferRelativeResize="0"/>
          <p:nvPr/>
        </p:nvPicPr>
        <p:blipFill rotWithShape="1">
          <a:blip r:embed="rId4">
            <a:alphaModFix/>
          </a:blip>
          <a:srcRect t="13600" b="13593"/>
          <a:stretch/>
        </p:blipFill>
        <p:spPr>
          <a:xfrm>
            <a:off x="5503025" y="1520236"/>
            <a:ext cx="3314482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Inherited Traits Poll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9899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On your own paper, re-create the bar graph shown in the Menti results.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Consider this question: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do the genes look like among your class?</a:t>
            </a:r>
            <a:endParaRPr/>
          </a:p>
        </p:txBody>
      </p:sp>
      <p:pic>
        <p:nvPicPr>
          <p:cNvPr id="112" name="Google Shape;112;p22" descr="Mentimeter logo"/>
          <p:cNvPicPr preferRelativeResize="0"/>
          <p:nvPr/>
        </p:nvPicPr>
        <p:blipFill rotWithShape="1">
          <a:blip r:embed="rId3">
            <a:alphaModFix/>
          </a:blip>
          <a:srcRect t="13600" b="13593"/>
          <a:stretch/>
        </p:blipFill>
        <p:spPr>
          <a:xfrm>
            <a:off x="5503025" y="1520236"/>
            <a:ext cx="3314482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What is a gene?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8" name="Google Shape;11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descr="What is a gene?">
            <a:hlinkClick r:id="" action="ppaction://media"/>
            <a:extLst>
              <a:ext uri="{FF2B5EF4-FFF2-40B4-BE49-F238E27FC236}">
                <a16:creationId xmlns:a16="http://schemas.microsoft.com/office/drawing/2014/main" id="{37F70F72-1F64-94C3-A767-4DEFE5E06B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4200" y="429375"/>
            <a:ext cx="6657611" cy="376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What Is a Gene?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A gene </a:t>
            </a:r>
            <a:r>
              <a:rPr lang="en-US" b="1" dirty="0"/>
              <a:t>is an instruction manual in your DNA</a:t>
            </a:r>
            <a:r>
              <a:rPr lang="en-US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 gene tells your body how to make </a:t>
            </a:r>
            <a:r>
              <a:rPr lang="en-US" b="1" dirty="0"/>
              <a:t>proteins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Traits and Inheritance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A </a:t>
            </a:r>
            <a:r>
              <a:rPr lang="en-US" b="1" dirty="0"/>
              <a:t>trait</a:t>
            </a:r>
            <a:r>
              <a:rPr lang="en-US" dirty="0"/>
              <a:t> is a characteristic, such as: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Eye color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Height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Blood type</a:t>
            </a:r>
          </a:p>
          <a:p>
            <a:pPr lvl="0">
              <a:lnSpc>
                <a:spcPct val="150000"/>
              </a:lnSpc>
            </a:pPr>
            <a:r>
              <a:rPr lang="en-US" b="1" dirty="0"/>
              <a:t>Inheritance</a:t>
            </a:r>
            <a:r>
              <a:rPr lang="en-US" dirty="0"/>
              <a:t> is how traits are </a:t>
            </a:r>
            <a:r>
              <a:rPr lang="en-US" b="1" dirty="0"/>
              <a:t>passed from parents to offspring </a:t>
            </a:r>
            <a:r>
              <a:rPr lang="en-US" dirty="0"/>
              <a:t>(children) through genes.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DNA and Proteins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4507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8300">
              <a:lnSpc>
                <a:spcPct val="150000"/>
              </a:lnSpc>
              <a:buSzPts val="2200"/>
            </a:pPr>
            <a:r>
              <a:rPr lang="en-US" sz="2000" b="1" dirty="0"/>
              <a:t>Genes</a:t>
            </a:r>
            <a:r>
              <a:rPr lang="en-US" sz="2000" dirty="0"/>
              <a:t> are segments of DNA that give instructions to build proteins.</a:t>
            </a:r>
          </a:p>
          <a:p>
            <a:pPr lvl="0" indent="-368300">
              <a:lnSpc>
                <a:spcPct val="150000"/>
              </a:lnSpc>
              <a:buSzPts val="2200"/>
            </a:pPr>
            <a:r>
              <a:rPr lang="en-US" sz="2000" dirty="0"/>
              <a:t>The bases </a:t>
            </a:r>
            <a:r>
              <a:rPr lang="en-US" sz="2000" b="1" dirty="0"/>
              <a:t>A, T, C, and G</a:t>
            </a:r>
            <a:r>
              <a:rPr lang="en-US" sz="2000" dirty="0"/>
              <a:t> are used in the DNA sequence.</a:t>
            </a:r>
          </a:p>
          <a:p>
            <a:pPr lvl="0" indent="-368300">
              <a:lnSpc>
                <a:spcPct val="150000"/>
              </a:lnSpc>
              <a:buSzPts val="2200"/>
            </a:pPr>
            <a:r>
              <a:rPr lang="en-US" sz="2000" dirty="0"/>
              <a:t>The combination of bases creates proteins and proteins create traits.</a:t>
            </a:r>
          </a:p>
          <a:p>
            <a:pPr lvl="0" indent="-368300">
              <a:lnSpc>
                <a:spcPct val="150000"/>
              </a:lnSpc>
              <a:buSzPts val="2200"/>
            </a:pPr>
            <a:r>
              <a:rPr lang="en-US" sz="2000" dirty="0"/>
              <a:t>The bases are always paired as follows:</a:t>
            </a:r>
          </a:p>
          <a:p>
            <a:pPr lvl="1" indent="-368300">
              <a:lnSpc>
                <a:spcPct val="150000"/>
              </a:lnSpc>
              <a:buSzPts val="2200"/>
            </a:pPr>
            <a:r>
              <a:rPr lang="en-US" sz="2000" dirty="0"/>
              <a:t>A and T</a:t>
            </a:r>
          </a:p>
          <a:p>
            <a:pPr lvl="1" indent="-368300">
              <a:lnSpc>
                <a:spcPct val="150000"/>
              </a:lnSpc>
              <a:buSzPts val="2200"/>
            </a:pPr>
            <a:r>
              <a:rPr lang="en-US" sz="2000" dirty="0"/>
              <a:t>C and G</a:t>
            </a:r>
          </a:p>
          <a:p>
            <a:pPr lvl="0" indent="-368300">
              <a:lnSpc>
                <a:spcPct val="150000"/>
              </a:lnSpc>
              <a:buSzPts val="2200"/>
            </a:pPr>
            <a:r>
              <a:rPr lang="en-US" sz="2000" dirty="0"/>
              <a:t>A protein’s </a:t>
            </a:r>
            <a:r>
              <a:rPr lang="en-US" sz="2000" b="1" dirty="0"/>
              <a:t>shape and size </a:t>
            </a:r>
            <a:r>
              <a:rPr lang="en-US" sz="2000" dirty="0"/>
              <a:t>determine its function.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Examples of Traits in Humans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50349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Harmful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Sickle Cell Anemia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Harlequin Ichthyosis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Neutral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Freckles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Uncombable Hair Syndrome</a:t>
            </a:r>
            <a:endParaRPr/>
          </a:p>
          <a:p>
            <a:pPr marL="137160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63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Beneficial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Lactose tolerance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Superman strength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What is a Mutation?</a:t>
            </a:r>
            <a:endParaRPr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mutation</a:t>
            </a:r>
            <a:r>
              <a:rPr lang="en-US"/>
              <a:t> is a change in the DNA code.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mutation can be caused by: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Errors in the DNA replication process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Environmental factors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Inheritance from parents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Random occurrence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Same Letters, Different Jobs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4507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All organisms use A, C, T, and G, but </a:t>
            </a:r>
            <a:r>
              <a:rPr lang="en-US" b="1" dirty="0"/>
              <a:t>when and where </a:t>
            </a:r>
            <a:r>
              <a:rPr lang="en-US" dirty="0"/>
              <a:t>a protein is made decides its job.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Remix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Mutations Change the Code</a:t>
            </a:r>
            <a:endParaRPr/>
          </a:p>
        </p:txBody>
      </p:sp>
      <p:sp>
        <p:nvSpPr>
          <p:cNvPr id="48" name="Google Shape;4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325" y="1377750"/>
            <a:ext cx="3117300" cy="2700300"/>
          </a:xfrm>
          <a:prstGeom prst="hexagon">
            <a:avLst>
              <a:gd name="adj" fmla="val 28852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84365EBA-AF23-1D49-1F0B-ED75D515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>
            <a:extLst>
              <a:ext uri="{FF2B5EF4-FFF2-40B4-BE49-F238E27FC236}">
                <a16:creationId xmlns:a16="http://schemas.microsoft.com/office/drawing/2014/main" id="{2308463B-02E7-FA32-A7BA-0A0312DDD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Mutations</a:t>
            </a:r>
            <a:endParaRPr dirty="0"/>
          </a:p>
        </p:txBody>
      </p:sp>
      <p:sp>
        <p:nvSpPr>
          <p:cNvPr id="156" name="Google Shape;156;p29">
            <a:extLst>
              <a:ext uri="{FF2B5EF4-FFF2-40B4-BE49-F238E27FC236}">
                <a16:creationId xmlns:a16="http://schemas.microsoft.com/office/drawing/2014/main" id="{053FB640-5EE1-CE46-F117-EA0400A38E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316667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 mutation can change the </a:t>
            </a:r>
            <a:r>
              <a:rPr lang="en-US" b="1" dirty="0"/>
              <a:t>protein.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 change to the protein changes the </a:t>
            </a:r>
            <a:r>
              <a:rPr lang="en-US" b="1" dirty="0"/>
              <a:t>trait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57" name="Google Shape;157;p29" descr="A diagram showing an original DNA sequence being mutated through substitution, deletion, and addition.">
            <a:extLst>
              <a:ext uri="{FF2B5EF4-FFF2-40B4-BE49-F238E27FC236}">
                <a16:creationId xmlns:a16="http://schemas.microsoft.com/office/drawing/2014/main" id="{7384A263-876A-8392-EE98-AB37DFA619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835" y="1835875"/>
            <a:ext cx="3895065" cy="217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28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Mutation Slide Presentation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4507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Your group will be randomly assigned a mutation.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Create a presentation following the information on the handout.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 prepared to present your information to the class during group presentations.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Presentation Norms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4507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Remain engaged throughout all presentations.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Do not have side conversations and put distractions away.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Only ask questions that connect to the information shared in the presentation. 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Hold questions until presenters ask for them.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Clap or give kind feedback after each presentation.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</a:t>
            </a: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7799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On your half sheet of paper, write: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Two true facts about mutations</a:t>
            </a:r>
            <a:endParaRPr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One made-up statement about mutations</a:t>
            </a:r>
            <a:endParaRPr/>
          </a:p>
        </p:txBody>
      </p:sp>
      <p:pic>
        <p:nvPicPr>
          <p:cNvPr id="176" name="Google Shape;176;p32" descr="Fiction in the Facts logo"/>
          <p:cNvPicPr preferRelativeResize="0"/>
          <p:nvPr/>
        </p:nvPicPr>
        <p:blipFill rotWithShape="1">
          <a:blip r:embed="rId3">
            <a:alphaModFix/>
          </a:blip>
          <a:srcRect l="-58668" r="-56709"/>
          <a:stretch/>
        </p:blipFill>
        <p:spPr>
          <a:xfrm>
            <a:off x="5503025" y="1263101"/>
            <a:ext cx="3314475" cy="267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How do genes affect the structure and function of an organism?</a:t>
            </a:r>
            <a:endParaRPr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Explain what a gene is and how it provides instructions for making proteins.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Describe what a mutation is and how it changes the DNA sequence.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What is a mutation?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Watch the following video.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As you watch, write down 2-3 questions on your own paper. These questions will be used in a discussion. 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Uncombable Hair Syndrome and Other Rare Genetic Conditions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2" name="Google Shape;7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4200" y="448425"/>
            <a:ext cx="6555600" cy="37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descr="Uncombable Hair Syndrome and Other Rare Genetic Conditions">
            <a:hlinkClick r:id="" action="ppaction://media"/>
            <a:extLst>
              <a:ext uri="{FF2B5EF4-FFF2-40B4-BE49-F238E27FC236}">
                <a16:creationId xmlns:a16="http://schemas.microsoft.com/office/drawing/2014/main" id="{60EA867D-286F-77DF-CCF3-D194094E42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60053" y="448425"/>
            <a:ext cx="6623894" cy="374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Pair up with a partner and share your questions.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Synthesize your questions to create 3 questions to share in the next step.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Merge with another team.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Share your questions.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Synthesize your questions with the other team and select your favorite.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Driving Question Board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9299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Share out your group’s favorite question.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After all groups have shared their questions, add any questions that are not represented by another group.</a:t>
            </a:r>
            <a:endParaRPr/>
          </a:p>
        </p:txBody>
      </p:sp>
      <p:pic>
        <p:nvPicPr>
          <p:cNvPr id="92" name="Google Shape;92;p19" descr="Cartoon logo for the Driving Question Board strategy"/>
          <p:cNvPicPr preferRelativeResize="0"/>
          <p:nvPr/>
        </p:nvPicPr>
        <p:blipFill rotWithShape="1">
          <a:blip r:embed="rId3">
            <a:alphaModFix/>
          </a:blip>
          <a:srcRect t="99" b="109"/>
          <a:stretch/>
        </p:blipFill>
        <p:spPr>
          <a:xfrm>
            <a:off x="5503025" y="1520236"/>
            <a:ext cx="3314482" cy="241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776</Words>
  <Application>Microsoft Macintosh PowerPoint</Application>
  <PresentationFormat>On-screen Show (16:9)</PresentationFormat>
  <Paragraphs>94</Paragraphs>
  <Slides>23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Noto Sans Symbols</vt:lpstr>
      <vt:lpstr>NTR</vt:lpstr>
      <vt:lpstr>Times New Roman</vt:lpstr>
      <vt:lpstr>K20 LEARN</vt:lpstr>
      <vt:lpstr>K20 LEARN Logo</vt:lpstr>
      <vt:lpstr>DNA Remix</vt:lpstr>
      <vt:lpstr>Essential Question</vt:lpstr>
      <vt:lpstr>Learning Objectives</vt:lpstr>
      <vt:lpstr>What is a mutation?</vt:lpstr>
      <vt:lpstr>Uncombable Hair Syndrome and Other Rare Genetic Conditions</vt:lpstr>
      <vt:lpstr>Discussion</vt:lpstr>
      <vt:lpstr>Discussion</vt:lpstr>
      <vt:lpstr>Driving Question Board</vt:lpstr>
      <vt:lpstr>The Legend of the First Milk Drinker</vt:lpstr>
      <vt:lpstr>Inherited Traits Poll</vt:lpstr>
      <vt:lpstr>Inherited Traits Poll</vt:lpstr>
      <vt:lpstr>What is a gene?</vt:lpstr>
      <vt:lpstr>What Is a Gene?</vt:lpstr>
      <vt:lpstr>Traits and Inheritance</vt:lpstr>
      <vt:lpstr>DNA and Proteins</vt:lpstr>
      <vt:lpstr>Examples of Traits in Humans </vt:lpstr>
      <vt:lpstr>What is a Mutation?</vt:lpstr>
      <vt:lpstr>Same Letters, Different Jobs</vt:lpstr>
      <vt:lpstr>Mutations</vt:lpstr>
      <vt:lpstr>Mutation Slide Presentation</vt:lpstr>
      <vt:lpstr>Presentation Norms</vt:lpstr>
      <vt:lpstr>Fiction in the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Harris, Hudson J.</cp:lastModifiedBy>
  <cp:revision>5</cp:revision>
  <dcterms:modified xsi:type="dcterms:W3CDTF">2026-03-26T15:27:25Z</dcterms:modified>
</cp:coreProperties>
</file>