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9" r:id="rId21"/>
    <p:sldId id="275" r:id="rId22"/>
    <p:sldId id="276" r:id="rId23"/>
    <p:sldId id="277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alyne Tracy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28"/>
    <p:restoredTop sz="94699"/>
  </p:normalViewPr>
  <p:slideViewPr>
    <p:cSldViewPr snapToGrid="0">
      <p:cViewPr varScale="1">
        <p:scale>
          <a:sx n="127" d="100"/>
          <a:sy n="127" d="100"/>
        </p:scale>
        <p:origin x="192" y="5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uclawsf.edu/hastings_science_technology_law_journal/vol10/iss1/3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uclawsf.edu/hastings_science_technology_law_journal/vol10/iss1/3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7836a1c37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7836a1c37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Inside Edition. (2023, January 16). </a:t>
            </a:r>
            <a:r>
              <a:rPr lang="en-US" sz="12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Uncombable Hair Syndrome and Other Rare Genetic Conditions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YouTube. https://</a:t>
            </a:r>
            <a:r>
              <a:rPr lang="en-US" sz="1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www.youtube.com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en-US" sz="1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watch?v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</a:t>
            </a:r>
            <a:r>
              <a:rPr lang="en-US" sz="1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teoDWJPMHKM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f231d693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g38f231d693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f231d693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38f231d693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8f231d693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38f231d693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8f231d6938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38f231d693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8f231d693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38f231d693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8f231d693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38f231d693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Stated Clearly. (2012). What is a gene? [YouTube Video]. In </a:t>
            </a:r>
            <a:r>
              <a:rPr lang="en-US" sz="120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YouTube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https://</a:t>
            </a:r>
            <a:r>
              <a:rPr lang="en-US" sz="1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www.youtube.com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</a:t>
            </a:r>
            <a:r>
              <a:rPr lang="en-US" sz="12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watch?v</a:t>
            </a: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=5MQdXjRPHmQ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8f231d6938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38f231d6938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8f231d6938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38f231d6938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8f231d6938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8f231d6938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8f231d69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38f231d69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8f231d693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Grant Hayes Frazier, </a:t>
            </a:r>
            <a:r>
              <a:rPr lang="en-US" sz="850" i="1">
                <a:solidFill>
                  <a:schemeClr val="dk1"/>
                </a:solidFill>
                <a:highlight>
                  <a:srgbClr val="FFFFFF"/>
                </a:highlight>
              </a:rPr>
              <a:t>Defusing a Ticking Time Bomb: The Complicated Considerations Underlying Compulsory Human Genetic Editing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, 10 H</a:t>
            </a:r>
            <a:r>
              <a:rPr lang="en-US" sz="850" cap="small">
                <a:solidFill>
                  <a:schemeClr val="dk1"/>
                </a:solidFill>
                <a:highlight>
                  <a:srgbClr val="FFFFFF"/>
                </a:highlight>
              </a:rPr>
              <a:t>astings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 S</a:t>
            </a:r>
            <a:r>
              <a:rPr lang="en-US" sz="850" cap="small">
                <a:solidFill>
                  <a:schemeClr val="dk1"/>
                </a:solidFill>
                <a:highlight>
                  <a:srgbClr val="FFFFFF"/>
                </a:highlight>
              </a:rPr>
              <a:t>ci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. &amp; T</a:t>
            </a:r>
            <a:r>
              <a:rPr lang="en-US" sz="850" cap="small">
                <a:solidFill>
                  <a:schemeClr val="dk1"/>
                </a:solidFill>
                <a:highlight>
                  <a:srgbClr val="FFFFFF"/>
                </a:highlight>
              </a:rPr>
              <a:t>ech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. L.J. 39 (2019).</a:t>
            </a:r>
            <a:endParaRPr sz="8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Available at: </a:t>
            </a:r>
            <a:r>
              <a:rPr lang="en-US" sz="85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https://repository.uclawsf.edu/hastings_science_technology_law_journal/vol10/iss1/3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8f231d693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>
          <a:extLst>
            <a:ext uri="{FF2B5EF4-FFF2-40B4-BE49-F238E27FC236}">
              <a16:creationId xmlns:a16="http://schemas.microsoft.com/office/drawing/2014/main" id="{5B80F6B4-ED33-5BD0-EFCE-473D69934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8f231d6938_0_84:notes">
            <a:extLst>
              <a:ext uri="{FF2B5EF4-FFF2-40B4-BE49-F238E27FC236}">
                <a16:creationId xmlns:a16="http://schemas.microsoft.com/office/drawing/2014/main" id="{BB7212F2-25BD-5CDE-D0CC-C6B4B801A5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Grant Hayes Frazier, </a:t>
            </a:r>
            <a:r>
              <a:rPr lang="en-US" sz="850" i="1">
                <a:solidFill>
                  <a:schemeClr val="dk1"/>
                </a:solidFill>
                <a:highlight>
                  <a:srgbClr val="FFFFFF"/>
                </a:highlight>
              </a:rPr>
              <a:t>Defusing a Ticking Time Bomb: The Complicated Considerations Underlying Compulsory Human Genetic Editing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, 10 H</a:t>
            </a:r>
            <a:r>
              <a:rPr lang="en-US" sz="850" cap="small">
                <a:solidFill>
                  <a:schemeClr val="dk1"/>
                </a:solidFill>
                <a:highlight>
                  <a:srgbClr val="FFFFFF"/>
                </a:highlight>
              </a:rPr>
              <a:t>astings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 S</a:t>
            </a:r>
            <a:r>
              <a:rPr lang="en-US" sz="850" cap="small">
                <a:solidFill>
                  <a:schemeClr val="dk1"/>
                </a:solidFill>
                <a:highlight>
                  <a:srgbClr val="FFFFFF"/>
                </a:highlight>
              </a:rPr>
              <a:t>ci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. &amp; T</a:t>
            </a:r>
            <a:r>
              <a:rPr lang="en-US" sz="850" cap="small">
                <a:solidFill>
                  <a:schemeClr val="dk1"/>
                </a:solidFill>
                <a:highlight>
                  <a:srgbClr val="FFFFFF"/>
                </a:highlight>
              </a:rPr>
              <a:t>ech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. L.J. 39 (2019).</a:t>
            </a:r>
            <a:endParaRPr sz="8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Available at: </a:t>
            </a:r>
            <a:r>
              <a:rPr lang="en-US" sz="850" u="sng">
                <a:solidFill>
                  <a:schemeClr val="hlink"/>
                </a:solidFill>
                <a:highlight>
                  <a:srgbClr val="FFFFFF"/>
                </a:highlight>
                <a:hlinkClick r:id="rId3"/>
              </a:rPr>
              <a:t>https://repository.uclawsf.edu/hastings_science_technology_law_journal/vol10/iss1/3</a:t>
            </a:r>
            <a:r>
              <a:rPr lang="en-US" sz="85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8f231d6938_0_84:notes">
            <a:extLst>
              <a:ext uri="{FF2B5EF4-FFF2-40B4-BE49-F238E27FC236}">
                <a16:creationId xmlns:a16="http://schemas.microsoft.com/office/drawing/2014/main" id="{5E47D47C-218D-D8A5-D404-9CDBAC41A6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8942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8f231d6938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38f231d6938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f231d6938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38f231d6938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8f231d6938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38f231d6938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3"/>
          <p:cNvSpPr txBox="1">
            <a:spLocks noGrp="1"/>
          </p:cNvSpPr>
          <p:nvPr>
            <p:ph type="subTitle" idx="1"/>
          </p:nvPr>
        </p:nvSpPr>
        <p:spPr>
          <a:xfrm>
            <a:off x="3843644" y="3220225"/>
            <a:ext cx="4902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ctrTitle"/>
          </p:nvPr>
        </p:nvSpPr>
        <p:spPr>
          <a:xfrm>
            <a:off x="3843451" y="1130675"/>
            <a:ext cx="4902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Objectiv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Essential Ques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6" title="k20center-logo-variations_K20 - Bug Colo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1483050" y="1515775"/>
            <a:ext cx="6177900" cy="90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title" idx="2"/>
          </p:nvPr>
        </p:nvSpPr>
        <p:spPr>
          <a:xfrm>
            <a:off x="1483050" y="3100738"/>
            <a:ext cx="6177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  <a:defRPr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Layout">
  <p:cSld name="Content - 1 Column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Layout">
  <p:cSld name="Content - 2 column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4687932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Calibri"/>
              <a:buAutoNum type="arabi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AutoNum type="alpha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roman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0" name="Google Shape;30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Option 1">
  <p:cSld name="Video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teoDWJPMHKM?feature=oembed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www.youtube.com/watch?v=teoDWJPMHK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menti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5MQdXjRPHmQ?feature=oembed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s://www.youtube.com/watch?v=5MQdXjRPHmQ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3ABF4-7471-21EB-C85A-48E5AC81B6D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43000" y="-1790700"/>
            <a:ext cx="6858000" cy="1790700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K20 LEARN Logo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ctrTitle"/>
          </p:nvPr>
        </p:nvSpPr>
        <p:spPr>
          <a:xfrm>
            <a:off x="3843451" y="1130675"/>
            <a:ext cx="4902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DNA Remix</a:t>
            </a:r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subTitle" idx="1"/>
          </p:nvPr>
        </p:nvSpPr>
        <p:spPr>
          <a:xfrm>
            <a:off x="3843644" y="3220225"/>
            <a:ext cx="4902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Mutations Change the Code</a:t>
            </a:r>
            <a:endParaRPr/>
          </a:p>
        </p:txBody>
      </p:sp>
      <p:sp>
        <p:nvSpPr>
          <p:cNvPr id="48" name="Google Shape;48;p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5325" y="1377750"/>
            <a:ext cx="3117300" cy="2700300"/>
          </a:xfrm>
          <a:prstGeom prst="hexagon">
            <a:avLst>
              <a:gd name="adj" fmla="val 28852"/>
              <a:gd name="vf" fmla="val 11547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</a:pPr>
            <a:r>
              <a:rPr lang="en-US"/>
              <a:t>How do genes affect the structure and function of an organism?</a:t>
            </a:r>
            <a:endParaRPr/>
          </a:p>
          <a:p>
            <a:pPr marL="5715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Learning Objectives</a:t>
            </a: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</a:pPr>
            <a:r>
              <a:rPr lang="en-US"/>
              <a:t>Explain what a gene is and how it provides instructions for making proteins.</a:t>
            </a:r>
            <a:endParaRPr/>
          </a:p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</a:pPr>
            <a:r>
              <a:rPr lang="en-US"/>
              <a:t>Describe what a mutation is and how it changes the DNA sequence.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What is a mutation?</a:t>
            </a:r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Watch the following video.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As you watch, write down 2-3 questions on your own paper. These questions will be used in a discussion. </a:t>
            </a:r>
            <a:endParaRPr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754050" y="419092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Uncombable Hair Syndrome and Other Rare Genetic Conditions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72" name="Google Shape;72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94200" y="448425"/>
            <a:ext cx="6555600" cy="374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Online Media 1" descr="Uncombable Hair Syndrome and Other Rare Genetic Conditions">
            <a:hlinkClick r:id="" action="ppaction://media"/>
            <a:extLst>
              <a:ext uri="{FF2B5EF4-FFF2-40B4-BE49-F238E27FC236}">
                <a16:creationId xmlns:a16="http://schemas.microsoft.com/office/drawing/2014/main" id="{60EA867D-286F-77DF-CCF3-D194094E42D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260053" y="448425"/>
            <a:ext cx="6623894" cy="374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Discussion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Pair up with a partner and share your questions.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Synthesize your questions to create 3 questions to share in the next step.</a:t>
            </a:r>
            <a:endParaRPr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Discussion</a:t>
            </a:r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Merge with another team.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Share your questions.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Synthesize your questions with the other team and select your favorite.</a:t>
            </a:r>
            <a:endParaRPr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Driving Question Board</a:t>
            </a:r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49299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Share out your group’s favorite question.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After all groups have shared their questions, add any questions that are not represented by another group.</a:t>
            </a:r>
            <a:endParaRPr/>
          </a:p>
        </p:txBody>
      </p:sp>
      <p:pic>
        <p:nvPicPr>
          <p:cNvPr id="92" name="Google Shape;92;p19" descr="Cartoon logo for the Driving Question Board strategy"/>
          <p:cNvPicPr preferRelativeResize="0"/>
          <p:nvPr/>
        </p:nvPicPr>
        <p:blipFill rotWithShape="1">
          <a:blip r:embed="rId3">
            <a:alphaModFix/>
          </a:blip>
          <a:srcRect t="99" b="109"/>
          <a:stretch/>
        </p:blipFill>
        <p:spPr>
          <a:xfrm>
            <a:off x="5503025" y="1520236"/>
            <a:ext cx="3314482" cy="2413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The Legend of the First Milk Drinker</a:t>
            </a:r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Read the story.</a:t>
            </a:r>
            <a:endParaRPr dirty="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Consider the following questions:</a:t>
            </a:r>
            <a:endParaRPr dirty="0"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 dirty="0"/>
              <a:t>Do you know of anyone who is lactose intolerant? If so, what is their experience of having lactose intolerance?</a:t>
            </a:r>
            <a:endParaRPr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Inherited Traits Poll</a:t>
            </a:r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1"/>
          </p:nvPr>
        </p:nvSpPr>
        <p:spPr>
          <a:xfrm>
            <a:off x="456301" y="1263111"/>
            <a:ext cx="41157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Go to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Menti.com</a:t>
            </a:r>
            <a:r>
              <a:rPr lang="en-US"/>
              <a:t> and enter the code: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Answer the questions on the Menti.</a:t>
            </a:r>
            <a:endParaRPr/>
          </a:p>
        </p:txBody>
      </p:sp>
      <p:pic>
        <p:nvPicPr>
          <p:cNvPr id="105" name="Google Shape;105;p21" descr="Mentimeter logo"/>
          <p:cNvPicPr preferRelativeResize="0"/>
          <p:nvPr/>
        </p:nvPicPr>
        <p:blipFill rotWithShape="1">
          <a:blip r:embed="rId4">
            <a:alphaModFix/>
          </a:blip>
          <a:srcRect t="13600" b="13593"/>
          <a:stretch/>
        </p:blipFill>
        <p:spPr>
          <a:xfrm>
            <a:off x="5503025" y="1520236"/>
            <a:ext cx="3314482" cy="2413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Inherited Traits Poll</a:t>
            </a:r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49899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On your own paper, re-create the bar graph shown in the Menti results.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Consider this question: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What do the genes look like among your class?</a:t>
            </a:r>
            <a:endParaRPr/>
          </a:p>
        </p:txBody>
      </p:sp>
      <p:pic>
        <p:nvPicPr>
          <p:cNvPr id="112" name="Google Shape;112;p22" descr="Mentimeter logo"/>
          <p:cNvPicPr preferRelativeResize="0"/>
          <p:nvPr/>
        </p:nvPicPr>
        <p:blipFill rotWithShape="1">
          <a:blip r:embed="rId3">
            <a:alphaModFix/>
          </a:blip>
          <a:srcRect t="13600" b="13593"/>
          <a:stretch/>
        </p:blipFill>
        <p:spPr>
          <a:xfrm>
            <a:off x="5503025" y="1520236"/>
            <a:ext cx="3314482" cy="2413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title"/>
          </p:nvPr>
        </p:nvSpPr>
        <p:spPr>
          <a:xfrm>
            <a:off x="754050" y="419092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What is a gene?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18" name="Google Shape;118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94200" y="448425"/>
            <a:ext cx="6555600" cy="374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Online Media 1" descr="What is a gene?">
            <a:hlinkClick r:id="" action="ppaction://media"/>
            <a:extLst>
              <a:ext uri="{FF2B5EF4-FFF2-40B4-BE49-F238E27FC236}">
                <a16:creationId xmlns:a16="http://schemas.microsoft.com/office/drawing/2014/main" id="{37F70F72-1F64-94C3-A767-4DEFE5E06BE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294200" y="429375"/>
            <a:ext cx="6657611" cy="3761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What Is a Gene?</a:t>
            </a:r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dirty="0"/>
              <a:t>A gene </a:t>
            </a:r>
            <a:r>
              <a:rPr lang="en-US" b="1" dirty="0"/>
              <a:t>is an instruction manual in your DNA</a:t>
            </a:r>
            <a:r>
              <a:rPr lang="en-US" dirty="0"/>
              <a:t>.</a:t>
            </a:r>
          </a:p>
          <a:p>
            <a:pPr lvl="0">
              <a:lnSpc>
                <a:spcPct val="150000"/>
              </a:lnSpc>
            </a:pPr>
            <a:r>
              <a:rPr lang="en-US" dirty="0"/>
              <a:t>A gene tells your body how to make </a:t>
            </a:r>
            <a:r>
              <a:rPr lang="en-US" b="1" dirty="0"/>
              <a:t>proteins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Traits and Inheritance</a:t>
            </a:r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dirty="0"/>
              <a:t>A </a:t>
            </a:r>
            <a:r>
              <a:rPr lang="en-US" b="1" dirty="0"/>
              <a:t>trait</a:t>
            </a:r>
            <a:r>
              <a:rPr lang="en-US" dirty="0"/>
              <a:t> is a characteristic, such as: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Eye color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Height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Blood type</a:t>
            </a:r>
          </a:p>
          <a:p>
            <a:pPr lvl="0">
              <a:lnSpc>
                <a:spcPct val="150000"/>
              </a:lnSpc>
            </a:pPr>
            <a:r>
              <a:rPr lang="en-US" b="1" dirty="0"/>
              <a:t>Inheritance</a:t>
            </a:r>
            <a:r>
              <a:rPr lang="en-US" dirty="0"/>
              <a:t> is how traits are </a:t>
            </a:r>
            <a:r>
              <a:rPr lang="en-US" b="1" dirty="0"/>
              <a:t>passed from parents to offspring </a:t>
            </a:r>
            <a:r>
              <a:rPr lang="en-US" dirty="0"/>
              <a:t>(children) through genes.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DNA and Proteins</a:t>
            </a:r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84507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68300">
              <a:lnSpc>
                <a:spcPct val="150000"/>
              </a:lnSpc>
              <a:buSzPts val="2200"/>
            </a:pPr>
            <a:r>
              <a:rPr lang="en-US" sz="2000" b="1" dirty="0"/>
              <a:t>Genes</a:t>
            </a:r>
            <a:r>
              <a:rPr lang="en-US" sz="2000" dirty="0"/>
              <a:t> are segments of DNA that give instructions to build proteins.</a:t>
            </a:r>
          </a:p>
          <a:p>
            <a:pPr lvl="0" indent="-368300">
              <a:lnSpc>
                <a:spcPct val="150000"/>
              </a:lnSpc>
              <a:buSzPts val="2200"/>
            </a:pPr>
            <a:r>
              <a:rPr lang="en-US" sz="2000" dirty="0"/>
              <a:t>The bases </a:t>
            </a:r>
            <a:r>
              <a:rPr lang="en-US" sz="2000" b="1" dirty="0"/>
              <a:t>A, T, C, and G</a:t>
            </a:r>
            <a:r>
              <a:rPr lang="en-US" sz="2000" dirty="0"/>
              <a:t> are used in the DNA sequence.</a:t>
            </a:r>
          </a:p>
          <a:p>
            <a:pPr lvl="0" indent="-368300">
              <a:lnSpc>
                <a:spcPct val="150000"/>
              </a:lnSpc>
              <a:buSzPts val="2200"/>
            </a:pPr>
            <a:r>
              <a:rPr lang="en-US" sz="2000" dirty="0"/>
              <a:t>The combination of bases creates proteins and proteins create traits.</a:t>
            </a:r>
          </a:p>
          <a:p>
            <a:pPr lvl="0" indent="-368300">
              <a:lnSpc>
                <a:spcPct val="150000"/>
              </a:lnSpc>
              <a:buSzPts val="2200"/>
            </a:pPr>
            <a:r>
              <a:rPr lang="en-US" sz="2000" dirty="0"/>
              <a:t>The bases are always paired as follows:</a:t>
            </a:r>
          </a:p>
          <a:p>
            <a:pPr lvl="1" indent="-368300">
              <a:lnSpc>
                <a:spcPct val="150000"/>
              </a:lnSpc>
              <a:buSzPts val="2200"/>
            </a:pPr>
            <a:r>
              <a:rPr lang="en-US" sz="2000" dirty="0"/>
              <a:t>A and T</a:t>
            </a:r>
          </a:p>
          <a:p>
            <a:pPr lvl="1" indent="-368300">
              <a:lnSpc>
                <a:spcPct val="150000"/>
              </a:lnSpc>
              <a:buSzPts val="2200"/>
            </a:pPr>
            <a:r>
              <a:rPr lang="en-US" sz="2000" dirty="0"/>
              <a:t>C and G</a:t>
            </a:r>
          </a:p>
          <a:p>
            <a:pPr lvl="0" indent="-368300">
              <a:lnSpc>
                <a:spcPct val="150000"/>
              </a:lnSpc>
              <a:buSzPts val="2200"/>
            </a:pPr>
            <a:r>
              <a:rPr lang="en-US" sz="2000" dirty="0"/>
              <a:t>A protein’s </a:t>
            </a:r>
            <a:r>
              <a:rPr lang="en-US" sz="2000" b="1" dirty="0"/>
              <a:t>shape and size </a:t>
            </a:r>
            <a:r>
              <a:rPr lang="en-US" sz="2000" dirty="0"/>
              <a:t>determine its function.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456175" y="445025"/>
            <a:ext cx="8225400" cy="77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Examples of Traits in Humans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5034900" cy="3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Harmful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Sickle Cell Anemia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Harlequin Ichthyosis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Neutral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Freckles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Uncombable Hair Syndrome</a:t>
            </a:r>
            <a:endParaRPr/>
          </a:p>
          <a:p>
            <a:pPr marL="137160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2"/>
          </p:nvPr>
        </p:nvSpPr>
        <p:spPr>
          <a:xfrm>
            <a:off x="4687932" y="1263111"/>
            <a:ext cx="3993900" cy="3633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Beneficial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/>
              <a:t>Lactose tolerance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/>
              <a:t>Superman strength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What is a Mutation?</a:t>
            </a:r>
            <a:endParaRPr dirty="0"/>
          </a:p>
        </p:txBody>
      </p:sp>
      <p:sp>
        <p:nvSpPr>
          <p:cNvPr id="150" name="Google Shape;150;p28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A </a:t>
            </a:r>
            <a:r>
              <a:rPr lang="en-US" b="1"/>
              <a:t>mutation</a:t>
            </a:r>
            <a:r>
              <a:rPr lang="en-US"/>
              <a:t> is a change in the DNA code.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A mutation can be caused by: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Errors in the DNA replication process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Environmental factors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Inheritance from parents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Random occurrence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Same Letters, Different Jobs</a:t>
            </a:r>
            <a:endParaRPr/>
          </a:p>
        </p:txBody>
      </p:sp>
      <p:sp>
        <p:nvSpPr>
          <p:cNvPr id="156" name="Google Shape;156;p29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84507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All organisms use A, C, T, and G, but </a:t>
            </a:r>
            <a:r>
              <a:rPr lang="en-US" b="1" dirty="0"/>
              <a:t>when and where </a:t>
            </a:r>
            <a:r>
              <a:rPr lang="en-US" dirty="0"/>
              <a:t>a protein is made decides its job.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>
          <a:extLst>
            <a:ext uri="{FF2B5EF4-FFF2-40B4-BE49-F238E27FC236}">
              <a16:creationId xmlns:a16="http://schemas.microsoft.com/office/drawing/2014/main" id="{84365EBA-AF23-1D49-1F0B-ED75D5154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>
            <a:extLst>
              <a:ext uri="{FF2B5EF4-FFF2-40B4-BE49-F238E27FC236}">
                <a16:creationId xmlns:a16="http://schemas.microsoft.com/office/drawing/2014/main" id="{2308463B-02E7-FA32-A7BA-0A0312DDD8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Mutations</a:t>
            </a:r>
            <a:endParaRPr dirty="0"/>
          </a:p>
        </p:txBody>
      </p:sp>
      <p:sp>
        <p:nvSpPr>
          <p:cNvPr id="156" name="Google Shape;156;p29">
            <a:extLst>
              <a:ext uri="{FF2B5EF4-FFF2-40B4-BE49-F238E27FC236}">
                <a16:creationId xmlns:a16="http://schemas.microsoft.com/office/drawing/2014/main" id="{053FB640-5EE1-CE46-F117-EA0400A38E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4316667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 mutation can change the </a:t>
            </a:r>
            <a:r>
              <a:rPr lang="en-US" b="1" dirty="0"/>
              <a:t>protein.</a:t>
            </a:r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 change to the protein changes the </a:t>
            </a:r>
            <a:r>
              <a:rPr lang="en-US" b="1" dirty="0"/>
              <a:t>trait</a:t>
            </a:r>
            <a:r>
              <a:rPr lang="en-US" dirty="0"/>
              <a:t>.</a:t>
            </a:r>
            <a:endParaRPr dirty="0"/>
          </a:p>
        </p:txBody>
      </p:sp>
      <p:pic>
        <p:nvPicPr>
          <p:cNvPr id="157" name="Google Shape;157;p29" descr="A diagram showing an original DNA sequence being mutated through substitution, deletion, and addition.">
            <a:extLst>
              <a:ext uri="{FF2B5EF4-FFF2-40B4-BE49-F238E27FC236}">
                <a16:creationId xmlns:a16="http://schemas.microsoft.com/office/drawing/2014/main" id="{7384A263-876A-8392-EE98-AB37DFA619A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8835" y="1835875"/>
            <a:ext cx="3895065" cy="217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3282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Mutation Slide Presentation</a:t>
            </a:r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84507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Your group will be randomly assigned a mutation.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Create a presentation following the information on the handout.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Be prepared to present your information to the class during group presentations.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Presentation Norms</a:t>
            </a:r>
            <a:endParaRPr/>
          </a:p>
        </p:txBody>
      </p:sp>
      <p:sp>
        <p:nvSpPr>
          <p:cNvPr id="169" name="Google Shape;169;p31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84507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Remain engaged throughout all presentations.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Do not have side conversations and put distractions away.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Only ask questions that connect to the information shared in the presentation. 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Hold questions until presenters ask for them.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Clap or give kind feedback after each presentation.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Fiction in the Facts</a:t>
            </a:r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4779900" cy="1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On your half sheet of paper, write: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Two true facts about mutations</a:t>
            </a:r>
            <a:endParaRPr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/>
              <a:t>One made-up statement about mutations</a:t>
            </a:r>
            <a:endParaRPr/>
          </a:p>
        </p:txBody>
      </p:sp>
      <p:pic>
        <p:nvPicPr>
          <p:cNvPr id="176" name="Google Shape;176;p32" descr="Fiction in the Facts logo"/>
          <p:cNvPicPr preferRelativeResize="0"/>
          <p:nvPr/>
        </p:nvPicPr>
        <p:blipFill rotWithShape="1">
          <a:blip r:embed="rId3">
            <a:alphaModFix/>
          </a:blip>
          <a:srcRect l="-58668" r="-56709"/>
          <a:stretch/>
        </p:blipFill>
        <p:spPr>
          <a:xfrm>
            <a:off x="5503025" y="1263101"/>
            <a:ext cx="3314475" cy="2670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20 LEAR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AC3"/>
      </a:accent1>
      <a:accent2>
        <a:srgbClr val="285781"/>
      </a:accent2>
      <a:accent3>
        <a:srgbClr val="971D20"/>
      </a:accent3>
      <a:accent4>
        <a:srgbClr val="E8BF3C"/>
      </a:accent4>
      <a:accent5>
        <a:srgbClr val="FFFFF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776</Words>
  <Application>Microsoft Macintosh PowerPoint</Application>
  <PresentationFormat>On-screen Show (16:9)</PresentationFormat>
  <Paragraphs>94</Paragraphs>
  <Slides>23</Slides>
  <Notes>23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Courier New</vt:lpstr>
      <vt:lpstr>Noto Sans Symbols</vt:lpstr>
      <vt:lpstr>NTR</vt:lpstr>
      <vt:lpstr>Times New Roman</vt:lpstr>
      <vt:lpstr>K20 LEARN</vt:lpstr>
      <vt:lpstr>K20 LEARN Logo</vt:lpstr>
      <vt:lpstr>DNA Remix</vt:lpstr>
      <vt:lpstr>Essential Question</vt:lpstr>
      <vt:lpstr>Learning Objectives</vt:lpstr>
      <vt:lpstr>What is a mutation?</vt:lpstr>
      <vt:lpstr>Uncombable Hair Syndrome and Other Rare Genetic Conditions</vt:lpstr>
      <vt:lpstr>Discussion</vt:lpstr>
      <vt:lpstr>Discussion</vt:lpstr>
      <vt:lpstr>Driving Question Board</vt:lpstr>
      <vt:lpstr>The Legend of the First Milk Drinker</vt:lpstr>
      <vt:lpstr>Inherited Traits Poll</vt:lpstr>
      <vt:lpstr>Inherited Traits Poll</vt:lpstr>
      <vt:lpstr>What is a gene?</vt:lpstr>
      <vt:lpstr>What Is a Gene?</vt:lpstr>
      <vt:lpstr>Traits and Inheritance</vt:lpstr>
      <vt:lpstr>DNA and Proteins</vt:lpstr>
      <vt:lpstr>Examples of Traits in Humans </vt:lpstr>
      <vt:lpstr>What is a Mutation?</vt:lpstr>
      <vt:lpstr>Same Letters, Different Jobs</vt:lpstr>
      <vt:lpstr>Mutations</vt:lpstr>
      <vt:lpstr>Mutation Slide Presentation</vt:lpstr>
      <vt:lpstr>Presentation Norms</vt:lpstr>
      <vt:lpstr>Fiction in the Facts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Harris, Hudson J.</cp:lastModifiedBy>
  <cp:revision>5</cp:revision>
  <dcterms:modified xsi:type="dcterms:W3CDTF">2026-03-26T15:27:25Z</dcterms:modified>
</cp:coreProperties>
</file>