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4" r:id="rId20"/>
    <p:sldId id="275" r:id="rId21"/>
    <p:sldId id="276" r:id="rId22"/>
    <p:sldId id="27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02"/>
  </p:normalViewPr>
  <p:slideViewPr>
    <p:cSldViewPr snapToGrid="0">
      <p:cViewPr varScale="1">
        <p:scale>
          <a:sx n="134" d="100"/>
          <a:sy n="134" d="100"/>
        </p:scale>
        <p:origin x="184" y="4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48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e68dc87c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8e68dc87c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e68dc87c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e68dc87c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e68dc87c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e68dc87c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e68dc87c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8e68dc87c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e68dc87c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e68dc87c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e68dc87cc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e68dc87cc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e68dc87c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e68dc87c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e68dc87cc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e68dc87cc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Claim cards.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https://learn.k20center.ou.edu/strategy/160</a:t>
            </a: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Tug-of-war. Strategies. </a:t>
            </a:r>
            <a:r>
              <a:rPr lang="en-US" sz="1200" dirty="0">
                <a:solidFill>
                  <a:srgbClr val="1155C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</a:t>
            </a:r>
            <a:endParaRPr dirty="0"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e68dc87c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Tug-of-war. Strategies. </a:t>
            </a:r>
            <a:r>
              <a:rPr lang="en-US" sz="1200" dirty="0">
                <a:solidFill>
                  <a:srgbClr val="1155C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</a:t>
            </a:r>
            <a:endParaRPr lang="en-US" sz="1200" dirty="0"/>
          </a:p>
        </p:txBody>
      </p:sp>
      <p:sp>
        <p:nvSpPr>
          <p:cNvPr id="174" name="Google Shape;174;g38e68dc87c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e68dc87c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30-second expert.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https://learn.k20center.ou.edu/strategy/1048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88" name="Google Shape;188;g38e68dc87c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e68dc87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8e68dc87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e68dc87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8e68dc87c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e68dc87c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e68dc87c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e68dc87c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e68dc87c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e68dc87c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8e68dc87c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e68dc87c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e68dc87cc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3: Health &amp; Focus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/>
              <a:t>Drinking energy drinks helps teens focus better on learning.</a:t>
            </a:r>
            <a:endParaRPr i="1"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Skipping breakfast can lower attention and memory during the school day</a:t>
            </a:r>
            <a:r>
              <a:rPr lang="en-US" dirty="0"/>
              <a:t>.</a:t>
            </a:r>
            <a:endParaRPr i="1"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Physical activity can improve mood and brain function</a:t>
            </a:r>
            <a:r>
              <a:rPr lang="en-US" dirty="0"/>
              <a:t>.</a:t>
            </a:r>
            <a:br>
              <a:rPr lang="en-US" i="1" dirty="0">
                <a:solidFill>
                  <a:schemeClr val="dk1"/>
                </a:solidFill>
              </a:rPr>
            </a:b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3: Health &amp; Focus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/>
              <a:t>Drinking energy drinks helps teens focus better on learning.</a:t>
            </a:r>
            <a:endParaRPr i="1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Skipping breakfast can lower attention and memory during the school day</a:t>
            </a:r>
            <a:r>
              <a:rPr lang="en-US"/>
              <a:t>.</a:t>
            </a:r>
            <a:endParaRPr i="1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Physical activity can improve mood and brain function</a:t>
            </a:r>
            <a:r>
              <a:rPr lang="en-US"/>
              <a:t>.</a:t>
            </a:r>
            <a:br>
              <a:rPr lang="en-US" i="1">
                <a:solidFill>
                  <a:schemeClr val="dk1"/>
                </a:solidFill>
              </a:rPr>
            </a:b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/>
          <p:nvPr/>
        </p:nvSpPr>
        <p:spPr>
          <a:xfrm>
            <a:off x="333009" y="1473650"/>
            <a:ext cx="8116500" cy="924600"/>
          </a:xfrm>
          <a:prstGeom prst="rect">
            <a:avLst/>
          </a:prstGeom>
          <a:noFill/>
          <a:ln w="28575" cap="flat" cmpd="sng">
            <a:solidFill>
              <a:srgbClr val="911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4: Emotions &amp; Stress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/>
              <a:t>Teens’ emotions are completely out of their control because of “raging hormones.”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Stress can sometimes be helpful, giving extra energy to meet challenges. </a:t>
            </a:r>
            <a:endParaRPr i="1"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Talking to a trusted person can reduce stress levels and improve problem solving. </a:t>
            </a:r>
            <a:br>
              <a:rPr lang="en-US" sz="1100" i="1" dirty="0">
                <a:solidFill>
                  <a:schemeClr val="dk1"/>
                </a:solidFill>
              </a:rPr>
            </a:br>
            <a:endParaRPr sz="11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4: Emotions &amp; Stress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/>
              <a:t>Teens’ emotions are completely out of their control because of “raging hormones.”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Stress can sometimes be helpful, giving extra energy to meet challenges. 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Talking to a trusted person can reduce stress levels and improve problem solving. </a:t>
            </a:r>
            <a:br>
              <a:rPr lang="en-US" sz="1100" i="1">
                <a:solidFill>
                  <a:schemeClr val="dk1"/>
                </a:solidFill>
              </a:rPr>
            </a:b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4"/>
          <p:cNvSpPr/>
          <p:nvPr/>
        </p:nvSpPr>
        <p:spPr>
          <a:xfrm>
            <a:off x="366875" y="1477153"/>
            <a:ext cx="8116500" cy="924600"/>
          </a:xfrm>
          <a:prstGeom prst="rect">
            <a:avLst/>
          </a:prstGeom>
          <a:noFill/>
          <a:ln w="28575" cap="flat" cmpd="sng">
            <a:solidFill>
              <a:srgbClr val="911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5: Social Media &amp; Technology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Notifications and constant alerts can make it harder to concentrate. 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Using screens right before bed can delay falling asleep. 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Teens are always good at spotting fake news online.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5: Social Media &amp; Technology</a:t>
            </a: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Notifications and constant alerts can make it harder to concentrate. 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Using screens right before bed can delay falling asleep. 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Teens are always good at spotting fake news online.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352200" y="3000950"/>
            <a:ext cx="8116500" cy="667800"/>
          </a:xfrm>
          <a:prstGeom prst="rect">
            <a:avLst/>
          </a:prstGeom>
          <a:noFill/>
          <a:ln w="28575" cap="flat" cmpd="sng">
            <a:solidFill>
              <a:srgbClr val="911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6: Memory &amp; Studying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Cramming the night before a test is the best way to remember information long-term. </a:t>
            </a:r>
            <a:endParaRPr i="1"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Taking short breaks while studying can improve focus and recall. </a:t>
            </a:r>
            <a:endParaRPr i="1"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Teaching someone else what you learned is one of the strongest ways to remember it. 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6: Memory &amp; Studying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Cramming the night before a test is the best way to remember information long-term. 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Taking short breaks while studying can improve focus and recall. 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Teaching someone else what you learned is one of the strongest ways to remember it.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8"/>
          <p:cNvSpPr/>
          <p:nvPr/>
        </p:nvSpPr>
        <p:spPr>
          <a:xfrm>
            <a:off x="456175" y="1507705"/>
            <a:ext cx="8116500" cy="917100"/>
          </a:xfrm>
          <a:prstGeom prst="rect">
            <a:avLst/>
          </a:prstGeom>
          <a:noFill/>
          <a:ln w="28575" cap="flat" cmpd="sng">
            <a:solidFill>
              <a:srgbClr val="911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8C74-CAC9-9652-C91F-2C8F879A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Jigsaw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7AACA-8B61-E1C4-895C-3397FC90B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your assigned article with your group. </a:t>
            </a:r>
          </a:p>
          <a:p>
            <a:r>
              <a:rPr lang="en-US" dirty="0"/>
              <a:t>Highlight the </a:t>
            </a:r>
            <a:r>
              <a:rPr lang="en-US" b="1" dirty="0"/>
              <a:t>claim(s)</a:t>
            </a:r>
            <a:r>
              <a:rPr lang="en-US" dirty="0"/>
              <a:t> in </a:t>
            </a:r>
            <a:r>
              <a:rPr lang="en-US" dirty="0">
                <a:highlight>
                  <a:srgbClr val="D1F0FB"/>
                </a:highlight>
              </a:rPr>
              <a:t>blue</a:t>
            </a:r>
            <a:r>
              <a:rPr lang="en-US" dirty="0"/>
              <a:t> and pieces of </a:t>
            </a:r>
            <a:r>
              <a:rPr lang="en-US" b="1" dirty="0"/>
              <a:t>evidence</a:t>
            </a:r>
            <a:r>
              <a:rPr lang="en-US" dirty="0"/>
              <a:t> in </a:t>
            </a:r>
            <a:r>
              <a:rPr lang="en-US" dirty="0">
                <a:highlight>
                  <a:srgbClr val="FDF6D6"/>
                </a:highlight>
              </a:rPr>
              <a:t>yellow</a:t>
            </a:r>
            <a:r>
              <a:rPr lang="en-US" dirty="0"/>
              <a:t>.</a:t>
            </a:r>
          </a:p>
          <a:p>
            <a:r>
              <a:rPr lang="en-US" dirty="0"/>
              <a:t>Share what you highlighted with others in your group. </a:t>
            </a:r>
          </a:p>
          <a:p>
            <a:pPr lvl="1"/>
            <a:r>
              <a:rPr lang="en-US" dirty="0"/>
              <a:t>As others share, take note of what they highlighted on your handout</a:t>
            </a:r>
          </a:p>
          <a:p>
            <a:r>
              <a:rPr lang="en-US" dirty="0"/>
              <a:t>Make connections between the article and your life.</a:t>
            </a:r>
          </a:p>
        </p:txBody>
      </p:sp>
      <p:pic>
        <p:nvPicPr>
          <p:cNvPr id="4" name="Google Shape;156;p29" title="categorical highlighting.png">
            <a:extLst>
              <a:ext uri="{FF2B5EF4-FFF2-40B4-BE49-F238E27FC236}">
                <a16:creationId xmlns:a16="http://schemas.microsoft.com/office/drawing/2014/main" id="{6F66C1D0-BAC6-630F-F733-BB2F65BE65E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2798" y="363675"/>
            <a:ext cx="872056" cy="8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7;p29" title="Jigsaw.png">
            <a:extLst>
              <a:ext uri="{FF2B5EF4-FFF2-40B4-BE49-F238E27FC236}">
                <a16:creationId xmlns:a16="http://schemas.microsoft.com/office/drawing/2014/main" id="{BEA0E4A4-FF5A-42E2-29D5-68AFC6D6F9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378" y="350393"/>
            <a:ext cx="872050" cy="87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66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Claim Cards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56300" y="1263093"/>
            <a:ext cx="8225400" cy="3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Select a scribe and a spokesperson for your group. 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dirty="0"/>
              <a:t>Scribe—person that woke up the earliest.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dirty="0"/>
              <a:t>Spokesperson—person that woke up the latest.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Read the claim together and discuss what evidence and reasoning supports the claim.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The scribe should write the claim on the card.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The spokesperson should share out the claim with the whole class.</a:t>
            </a: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775" y="287338"/>
            <a:ext cx="923925" cy="1133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ctrTitle"/>
          </p:nvPr>
        </p:nvSpPr>
        <p:spPr>
          <a:xfrm>
            <a:off x="3843450" y="1130675"/>
            <a:ext cx="4902000" cy="16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Teen Trivia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3843650" y="2736850"/>
            <a:ext cx="49020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Developing Strong Claims</a:t>
            </a:r>
            <a:endParaRPr dirty="0"/>
          </a:p>
        </p:txBody>
      </p:sp>
      <p:pic>
        <p:nvPicPr>
          <p:cNvPr id="52" name="Google Shape;52;p13" title="K20_TT_Final_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46" y="1222950"/>
            <a:ext cx="3118200" cy="2697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Tug-of-War</a:t>
            </a:r>
            <a:endParaRPr dirty="0"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9551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800"/>
              <a:buChar char="●"/>
            </a:pPr>
            <a:r>
              <a:rPr lang="en-US" dirty="0"/>
              <a:t>Work with your group to create </a:t>
            </a:r>
            <a:r>
              <a:rPr lang="en-US" i="1" dirty="0"/>
              <a:t>tugs</a:t>
            </a:r>
            <a:r>
              <a:rPr lang="en-US" dirty="0"/>
              <a:t>—pieces of evidence that support your claim. 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800"/>
              <a:buChar char="●"/>
            </a:pPr>
            <a:r>
              <a:rPr lang="en-US" dirty="0"/>
              <a:t>Write each tug on a sticky note. 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Place the sticky notes on the rope. Strong tugs should go toward the end of the rope, and weaker tugs should go toward the center of the rope.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Generate “What if…?” questions to trigger deeper thinking.</a:t>
            </a:r>
          </a:p>
        </p:txBody>
      </p:sp>
      <p:pic>
        <p:nvPicPr>
          <p:cNvPr id="171" name="Google Shape;171;p31" title="tug of wa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975" y="260262"/>
            <a:ext cx="1187600" cy="11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Tug-of-War: Discussion</a:t>
            </a:r>
            <a:endParaRPr dirty="0"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456299" y="1263100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Which side had the strongest tugs?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Determine which claim you support. 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Write a justification for your chosen claim using the strongest evidence to support your position. </a:t>
            </a:r>
          </a:p>
        </p:txBody>
      </p:sp>
      <p:pic>
        <p:nvPicPr>
          <p:cNvPr id="178" name="Google Shape;178;p32" title="tug of wa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975" y="260262"/>
            <a:ext cx="1187600" cy="11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30-Second Expert</a:t>
            </a:r>
            <a:endParaRPr dirty="0"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Take turns sharing what you know about the topic with your partner. 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One partner should share and the other should listen, paraphrase, and ask questions. 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After all questions have been answered, switch roles. </a:t>
            </a:r>
          </a:p>
        </p:txBody>
      </p:sp>
      <p:pic>
        <p:nvPicPr>
          <p:cNvPr id="192" name="Google Shape;192;p34" title="30 Second Expe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2875" y="182112"/>
            <a:ext cx="1508825" cy="1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270625" y="208950"/>
            <a:ext cx="8232300" cy="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6175" y="1320725"/>
            <a:ext cx="8232300" cy="23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88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TR"/>
              <a:buChar char="●"/>
            </a:pPr>
            <a:r>
              <a:rPr lang="en-US" sz="3100" dirty="0"/>
              <a:t>How can I ask strong research questions that help me find clear and useful information?</a:t>
            </a:r>
            <a:endParaRPr sz="3100" dirty="0"/>
          </a:p>
          <a:p>
            <a:pPr marL="571500" marR="0" lvl="0" indent="-488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TR"/>
              <a:buChar char="●"/>
            </a:pPr>
            <a:r>
              <a:rPr lang="en-US" sz="3100" dirty="0"/>
              <a:t>What makes a claim and its evidence trustworthy, and how can I use a claim to build my own argument?</a:t>
            </a:r>
            <a:endParaRPr sz="3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270625" y="208950"/>
            <a:ext cx="8232300" cy="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456175" y="1320725"/>
            <a:ext cx="8232300" cy="23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88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TR"/>
              <a:buChar char="●"/>
            </a:pPr>
            <a:r>
              <a:rPr lang="en-US" sz="3100" dirty="0"/>
              <a:t>Identify information about teens’ well-being from scientific articles.</a:t>
            </a:r>
            <a:endParaRPr sz="3100" dirty="0"/>
          </a:p>
          <a:p>
            <a:pPr marL="571500" marR="0" lvl="0" indent="-488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TR"/>
              <a:buChar char="●"/>
            </a:pPr>
            <a:r>
              <a:rPr lang="en-US" sz="3100" dirty="0"/>
              <a:t>Develop a research question.</a:t>
            </a:r>
            <a:endParaRPr sz="3100" dirty="0"/>
          </a:p>
          <a:p>
            <a:pPr marL="571500" marR="0" lvl="0" indent="-488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TR"/>
              <a:buChar char="●"/>
            </a:pPr>
            <a:r>
              <a:rPr lang="en-US" sz="3100" dirty="0"/>
              <a:t>Create a clear thesis statement that explains your perspective and the reasons behind it.</a:t>
            </a:r>
            <a:endParaRPr sz="3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Fiction in the Facts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80919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On the next slides, you will see</a:t>
            </a:r>
            <a:r>
              <a:rPr lang="en-US" dirty="0">
                <a:solidFill>
                  <a:schemeClr val="dk1"/>
                </a:solidFill>
              </a:rPr>
              <a:t> three statements about teens.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>
                <a:solidFill>
                  <a:schemeClr val="dk1"/>
                </a:solidFill>
              </a:rPr>
              <a:t>Two are facts, one is fiction.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>
                <a:solidFill>
                  <a:schemeClr val="dk1"/>
                </a:solidFill>
              </a:rPr>
              <a:t>Decide which one you think is </a:t>
            </a:r>
            <a:r>
              <a:rPr lang="en-US" b="1" dirty="0">
                <a:solidFill>
                  <a:schemeClr val="accent3"/>
                </a:solidFill>
              </a:rPr>
              <a:t>fiction</a:t>
            </a:r>
            <a:r>
              <a:rPr lang="en-US" dirty="0">
                <a:solidFill>
                  <a:schemeClr val="dk1"/>
                </a:solidFill>
              </a:rPr>
              <a:t> and be ready to explain why you think that.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Vote on which statement is fiction.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>
                <a:solidFill>
                  <a:schemeClr val="dk1"/>
                </a:solidFill>
              </a:rPr>
              <a:t>The fictional statement will b</a:t>
            </a:r>
            <a:r>
              <a:rPr lang="en-US" dirty="0"/>
              <a:t>e revealed, and the true statements will be connected to scientific research.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71" name="Google Shape;71;p16" title="Fiction in the Fac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374" y="228550"/>
            <a:ext cx="596324" cy="103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/>
              <a:t>Round 1: Sleep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456300" y="1100599"/>
            <a:ext cx="82254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Most teens need between 8–10 hours of sleep each night.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Staying up late and sleeping in on weekends helps fix your sleep schedule.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Sleep helps your brain organize and store what you’ve learned during the day.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/>
              <a:t>Round 1: Sleep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6300" y="1100600"/>
            <a:ext cx="8225400" cy="28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Most teens need between 8–10 hours of sleep each night.</a:t>
            </a:r>
            <a:endParaRPr i="1" dirty="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Staying up late and sleeping in on weekends helps fix your sleep schedule.</a:t>
            </a:r>
            <a:endParaRPr i="1" dirty="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Sleep helps your brain organize and store what you’ve learned during the day.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8"/>
          <p:cNvSpPr/>
          <p:nvPr/>
        </p:nvSpPr>
        <p:spPr>
          <a:xfrm>
            <a:off x="335344" y="2260785"/>
            <a:ext cx="8116500" cy="895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2: Brain &amp; Learning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The teenage brain is still developing until around age 25. </a:t>
            </a:r>
            <a:endParaRPr i="1" dirty="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/>
              <a:t>Experiences and practice can actually “rewire” the brain’s connections. 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/>
              <a:t>Teens can easily multitask without losing focus. </a:t>
            </a:r>
            <a:endParaRPr i="1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Round 2: Brain &amp; Learning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</a:rPr>
              <a:t>The teenage brain is still developing until around age 25. 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/>
              <a:t>Experiences and practice can actually “rewire” the brain’s connections.</a:t>
            </a:r>
            <a:endParaRPr i="1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/>
              <a:t>Teens can easily multitask without losing focus. </a:t>
            </a:r>
            <a:r>
              <a:rPr lang="en-US">
                <a:solidFill>
                  <a:schemeClr val="dk1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381550" y="3098889"/>
            <a:ext cx="8116500" cy="781500"/>
          </a:xfrm>
          <a:prstGeom prst="rect">
            <a:avLst/>
          </a:prstGeom>
          <a:noFill/>
          <a:ln w="28575" cap="flat" cmpd="sng">
            <a:solidFill>
              <a:srgbClr val="911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1043</Words>
  <Application>Microsoft Macintosh PowerPoint</Application>
  <PresentationFormat>On-screen Show (16:9)</PresentationFormat>
  <Paragraphs>94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Teen Trivia</vt:lpstr>
      <vt:lpstr>Essential Questions</vt:lpstr>
      <vt:lpstr>Learning Objectives</vt:lpstr>
      <vt:lpstr>Fiction in the Facts</vt:lpstr>
      <vt:lpstr>Round 1: Sleep</vt:lpstr>
      <vt:lpstr>Round 1: Sleep</vt:lpstr>
      <vt:lpstr>Round 2: Brain &amp; Learning</vt:lpstr>
      <vt:lpstr>Round 2: Brain &amp; Learning</vt:lpstr>
      <vt:lpstr>Round 3: Health &amp; Focus</vt:lpstr>
      <vt:lpstr>Round 3: Health &amp; Focus</vt:lpstr>
      <vt:lpstr>Round 4: Emotions &amp; Stress</vt:lpstr>
      <vt:lpstr>Round 4: Emotions &amp; Stress</vt:lpstr>
      <vt:lpstr>Round 5: Social Media &amp; Technology</vt:lpstr>
      <vt:lpstr>Round 5: Social Media &amp; Technology</vt:lpstr>
      <vt:lpstr>Round 6: Memory &amp; Studying</vt:lpstr>
      <vt:lpstr>Round 6: Memory &amp; Studying</vt:lpstr>
      <vt:lpstr>Article Jigsaw</vt:lpstr>
      <vt:lpstr>Claim Cards</vt:lpstr>
      <vt:lpstr>Tug-of-War</vt:lpstr>
      <vt:lpstr>Tug-of-War: Discussion</vt:lpstr>
      <vt:lpstr>30-Second Expert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5</cp:revision>
  <dcterms:modified xsi:type="dcterms:W3CDTF">2026-02-18T17:55:49Z</dcterms:modified>
</cp:coreProperties>
</file>