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6473"/>
    <p:restoredTop sz="78875"/>
  </p:normalViewPr>
  <p:slideViewPr>
    <p:cSldViewPr snapToGrid="0">
      <p:cViewPr varScale="1">
        <p:scale>
          <a:sx n="71" d="100"/>
          <a:sy n="71" d="100"/>
        </p:scale>
        <p:origin x="176" y="9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3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3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2ZRk_KhHgU&amp;list=PL-aUhEQeaZXLg0yYwLKeUT2Ud1sC0inzo&amp;index=38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3289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9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3530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9bc4c517e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92" name="Google Shape;92;g39bc4c517e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9bc4c517e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97" name="Google Shape;97;g39bc4c517e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9bc4c517e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02" name="Google Shape;102;g39bc4c517e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9bc4c517e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07" name="Google Shape;107;g39bc4c517e3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9bc4c517e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12" name="Google Shape;112;g39bc4c517e3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9bc4c517e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17" name="Google Shape;117;g39bc4c517e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9bc4c517e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22" name="Google Shape;122;g39bc4c517e3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 Inside out.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https://learn.k20center.ou.edu/strategy/93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8c8071f56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 Inside out.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https://learn.k20center.ou.edu/strategy/93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134" name="Google Shape;134;g38c8071f56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8c8071f56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41" name="Google Shape;141;g38c8071f56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K20 Center. (2021, June 8). </a:t>
            </a:r>
            <a:r>
              <a:rPr lang="en-US" i="1" dirty="0"/>
              <a:t>K20 ICAP-Dear Mr. President- Mayor Holt interview</a:t>
            </a:r>
            <a:r>
              <a:rPr lang="en-US" dirty="0"/>
              <a:t> [Video]. YouTube. </a:t>
            </a:r>
            <a:r>
              <a:rPr lang="en-US" dirty="0">
                <a:hlinkClick r:id="rId3"/>
              </a:rPr>
              <a:t>https://www.youtube.com/watch?v=82ZRk_KhHgU&amp;list=PL-aUhEQeaZXLg0yYwLKeUT2Ud1sC0inzo&amp;index=38</a:t>
            </a:r>
            <a:r>
              <a:rPr lang="en-US" dirty="0"/>
              <a:t> 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7836a1c37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44" name="Google Shape;44;g37836a1c37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Card sort.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https://learn.k20center.ou.edu/strategy/147</a:t>
            </a:r>
            <a:endParaRPr dirty="0"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8c8071f56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Gist.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https://learn.k20center.ou.edu/strategy/3289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154" name="Google Shape;154;g38c8071f56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8c8071f5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g38c8071f5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It’s OPTIC-al.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https://learn.k20center.ou.edu/strategy/99</a:t>
            </a:r>
            <a:endParaRPr dirty="0"/>
          </a:p>
        </p:txBody>
      </p:sp>
      <p:sp>
        <p:nvSpPr>
          <p:cNvPr id="63" name="Google Shape;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0" name="Google Shape;7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Detective board.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https://learn.k20center.ou.edu/strategy/3530</a:t>
            </a:r>
            <a:endParaRPr dirty="0"/>
          </a:p>
        </p:txBody>
      </p:sp>
      <p:sp>
        <p:nvSpPr>
          <p:cNvPr id="75" name="Google Shape;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9bc4c517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82" name="Google Shape;82;g39bc4c517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9bc4c517e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87" name="Google Shape;87;g39bc4c517e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3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3"/>
          <p:cNvSpPr txBox="1">
            <a:spLocks noGrp="1"/>
          </p:cNvSpPr>
          <p:nvPr>
            <p:ph type="subTitle" idx="1"/>
          </p:nvPr>
        </p:nvSpPr>
        <p:spPr>
          <a:xfrm>
            <a:off x="3843644" y="3220225"/>
            <a:ext cx="4902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ctrTitle"/>
          </p:nvPr>
        </p:nvSpPr>
        <p:spPr>
          <a:xfrm>
            <a:off x="3843451" y="1130675"/>
            <a:ext cx="4902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Objectiv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4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4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Essential Ques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" title="k20center-logo-variations_K20 - Bug Col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1483050" y="1515775"/>
            <a:ext cx="6177900" cy="90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title" idx="2"/>
          </p:nvPr>
        </p:nvSpPr>
        <p:spPr>
          <a:xfrm>
            <a:off x="1483050" y="3100738"/>
            <a:ext cx="617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Content - 1 Column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Content - 2 column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4687932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libri"/>
              <a:buAutoNum type="arabi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AutoNum type="alpha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roman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ption 1">
  <p:cSld name="Video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82ZRk_KhHgU?list=PL-aUhEQeaZXLg0yYwLKeUT2Ud1sC0inzo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s://www.youtube.com/watch?v=82ZRk_KhHgU&amp;list=PL-aUhEQeaZXLg0yYwLKeUT2Ud1sC0inzo&amp;index=3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1483050" y="1515775"/>
            <a:ext cx="6177900" cy="22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chemeClr val="dk1"/>
                </a:solidFill>
              </a:rPr>
              <a:t>The location of the border between the United States and Canada is being disputed.</a:t>
            </a:r>
            <a:endParaRPr sz="11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>
            <a:off x="1483050" y="1475100"/>
            <a:ext cx="6177900" cy="21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solidFill>
                  <a:schemeClr val="dk1"/>
                </a:solidFill>
              </a:rPr>
              <a:t>Trash service pickup will run on a different day this week because of a holiday.</a:t>
            </a:r>
            <a:endParaRPr sz="42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1483050" y="1109850"/>
            <a:ext cx="6177900" cy="29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solidFill>
                  <a:schemeClr val="dk1"/>
                </a:solidFill>
              </a:rPr>
              <a:t>Funding for public education will receive a 3% increase over the next ten years.</a:t>
            </a:r>
            <a:endParaRPr sz="42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>
            <a:spLocks noGrp="1"/>
          </p:cNvSpPr>
          <p:nvPr>
            <p:ph type="title"/>
          </p:nvPr>
        </p:nvSpPr>
        <p:spPr>
          <a:xfrm>
            <a:off x="1483050" y="1044750"/>
            <a:ext cx="6177900" cy="3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chemeClr val="dk1"/>
                </a:solidFill>
              </a:rPr>
              <a:t>You need to locate your polling place so that you can vote in the next presidential election.</a:t>
            </a:r>
            <a:endParaRPr sz="42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>
            <a:spLocks noGrp="1"/>
          </p:cNvSpPr>
          <p:nvPr>
            <p:ph type="title"/>
          </p:nvPr>
        </p:nvSpPr>
        <p:spPr>
          <a:xfrm>
            <a:off x="1483050" y="713700"/>
            <a:ext cx="6177900" cy="37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solidFill>
                  <a:schemeClr val="dk1"/>
                </a:solidFill>
              </a:rPr>
              <a:t>A diplomat from the United Kingdom is visiting the United States to discuss a free trade agreement.</a:t>
            </a:r>
            <a:endParaRPr sz="42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>
            <a:spLocks noGrp="1"/>
          </p:cNvSpPr>
          <p:nvPr>
            <p:ph type="title"/>
          </p:nvPr>
        </p:nvSpPr>
        <p:spPr>
          <a:xfrm>
            <a:off x="1483050" y="1544850"/>
            <a:ext cx="6177900" cy="205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solidFill>
                  <a:schemeClr val="dk1"/>
                </a:solidFill>
              </a:rPr>
              <a:t>The street in front of your house has a pothole that you would like fixed.</a:t>
            </a:r>
            <a:endParaRPr sz="42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title"/>
          </p:nvPr>
        </p:nvSpPr>
        <p:spPr>
          <a:xfrm>
            <a:off x="1483050" y="322050"/>
            <a:ext cx="6177900" cy="449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chemeClr val="dk1"/>
                </a:solidFill>
              </a:rPr>
              <a:t>Your family moved to a new home, and you want to change your forwarding address so that you can still receive mail from your old address.</a:t>
            </a:r>
            <a:endParaRPr sz="42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Inside Out</a:t>
            </a:r>
            <a:endParaRPr/>
          </a:p>
        </p:txBody>
      </p:sp>
      <p:sp>
        <p:nvSpPr>
          <p:cNvPr id="130" name="Google Shape;130;p27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Read the title of each circle.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With your group, write one example of a scenario that each level of government would be responsible for in each of the corresponding circles.</a:t>
            </a:r>
          </a:p>
        </p:txBody>
      </p:sp>
      <p:pic>
        <p:nvPicPr>
          <p:cNvPr id="131" name="Google Shape;131;p27" title="Inside Ou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4125" y="430275"/>
            <a:ext cx="847575" cy="84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Federalism</a:t>
            </a:r>
            <a:endParaRPr/>
          </a:p>
        </p:txBody>
      </p:sp>
      <p:sp>
        <p:nvSpPr>
          <p:cNvPr id="137" name="Google Shape;137;p28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5339400" cy="1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Read the article with a partner.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As you read the article, identify definitions of each level of government.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Add the definitions to your Inside Out handout. </a:t>
            </a:r>
            <a:endParaRPr dirty="0"/>
          </a:p>
        </p:txBody>
      </p:sp>
      <p:pic>
        <p:nvPicPr>
          <p:cNvPr id="138" name="Google Shape;138;p28" title="Inside Ou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2650" y="1357287"/>
            <a:ext cx="2428925" cy="24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Dear Mr. President—Mayor Holt Interview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3" name="Online Media 2" descr="K20 ICAP-Dear Mr. President- Mayor Holt Interview">
            <a:hlinkClick r:id="" action="ppaction://media"/>
            <a:extLst>
              <a:ext uri="{FF2B5EF4-FFF2-40B4-BE49-F238E27FC236}">
                <a16:creationId xmlns:a16="http://schemas.microsoft.com/office/drawing/2014/main" id="{6B983733-6A5C-2F46-EF6C-426054F96AA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39405" y="563743"/>
            <a:ext cx="6665190" cy="3765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ctrTitle"/>
          </p:nvPr>
        </p:nvSpPr>
        <p:spPr>
          <a:xfrm>
            <a:off x="3843451" y="1130675"/>
            <a:ext cx="4902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You Gonna Call?</a:t>
            </a:r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ubTitle" idx="1"/>
          </p:nvPr>
        </p:nvSpPr>
        <p:spPr>
          <a:xfrm>
            <a:off x="3843644" y="3220225"/>
            <a:ext cx="4902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Federalism in the U.S. Constitution</a:t>
            </a:r>
            <a:endParaRPr/>
          </a:p>
        </p:txBody>
      </p:sp>
      <p:pic>
        <p:nvPicPr>
          <p:cNvPr id="3" name="Picture 2" descr="A cartoon of a person with a hat&#10;&#10;AI-generated content may be incorrect.">
            <a:extLst>
              <a:ext uri="{FF2B5EF4-FFF2-40B4-BE49-F238E27FC236}">
                <a16:creationId xmlns:a16="http://schemas.microsoft.com/office/drawing/2014/main" id="{763D3BA4-BB74-B867-26BA-9B30EDD0C1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06" r="-106"/>
          <a:stretch>
            <a:fillRect/>
          </a:stretch>
        </p:blipFill>
        <p:spPr>
          <a:xfrm>
            <a:off x="726151" y="1310984"/>
            <a:ext cx="3117300" cy="2784434"/>
          </a:xfrm>
          <a:prstGeom prst="hexagon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Card Sort</a:t>
            </a:r>
            <a:endParaRPr dirty="0"/>
          </a:p>
        </p:txBody>
      </p:sp>
      <p:sp>
        <p:nvSpPr>
          <p:cNvPr id="150" name="Google Shape;150;p30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With your partner, read the jobs and their corresponding descriptions on the cards.</a:t>
            </a:r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Sort jobs into the three different levels of government: federal, state, and local.</a:t>
            </a:r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Prepare to justify your answers.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C61896-A9A7-25E4-B774-C39B38D98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59" y="301618"/>
            <a:ext cx="19304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Gist</a:t>
            </a:r>
            <a:endParaRPr/>
          </a:p>
        </p:txBody>
      </p:sp>
      <p:sp>
        <p:nvSpPr>
          <p:cNvPr id="157" name="Google Shape;157;p31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On your handout, determine the 5 Ws (who, what, where, when, why) and the H (how) of the lesson.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Write a summary of the lesson using 28 words or fewer.</a:t>
            </a:r>
          </a:p>
          <a:p>
            <a:pPr lvl="1">
              <a:lnSpc>
                <a:spcPct val="150000"/>
              </a:lnSpc>
              <a:buChar char="●"/>
            </a:pPr>
            <a:r>
              <a:rPr lang="en-US" dirty="0"/>
              <a:t>Use your Inside Out handout to help </a:t>
            </a:r>
            <a:r>
              <a:rPr lang="en-US"/>
              <a:t>you.</a:t>
            </a:r>
            <a:endParaRPr lang="en-US" dirty="0"/>
          </a:p>
        </p:txBody>
      </p:sp>
      <p:pic>
        <p:nvPicPr>
          <p:cNvPr id="158" name="Google Shape;158;p31" title="Gis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9600" y="531599"/>
            <a:ext cx="1842099" cy="64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ctrTitle"/>
          </p:nvPr>
        </p:nvSpPr>
        <p:spPr>
          <a:xfrm>
            <a:off x="1288700" y="285900"/>
            <a:ext cx="7399800" cy="9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Essential Questions</a:t>
            </a:r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456175" y="1355325"/>
            <a:ext cx="8232300" cy="22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TR"/>
              <a:buChar char="●"/>
            </a:pPr>
            <a:r>
              <a:rPr lang="en-US" sz="2800"/>
              <a:t>How do the federal and state governments share powers within the framework of the Constitution?  </a:t>
            </a:r>
            <a:endParaRPr sz="2800"/>
          </a:p>
          <a:p>
            <a:pPr marL="5715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TR"/>
              <a:buChar char="●"/>
            </a:pPr>
            <a:r>
              <a:rPr lang="en-US" sz="2800"/>
              <a:t>How does the U.S. determine the powers and responsibilities of government at the federal and state levels?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1288700" y="285900"/>
            <a:ext cx="7399800" cy="9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456175" y="1355325"/>
            <a:ext cx="8232300" cy="22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</a:pPr>
            <a:r>
              <a:rPr lang="en-US" dirty="0"/>
              <a:t>Explain the structure of the U.S. Government to better understand how federal and state offices or politicians interact with each other.</a:t>
            </a:r>
            <a:endParaRPr dirty="0"/>
          </a:p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</a:pPr>
            <a:r>
              <a:rPr lang="en-US" dirty="0"/>
              <a:t>Recognize and describe the advantages or disadvantages of federalism.</a:t>
            </a:r>
            <a:endParaRPr dirty="0"/>
          </a:p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</a:pPr>
            <a:r>
              <a:rPr lang="en-US" dirty="0"/>
              <a:t>Apply knowledge gained from this lesson to identify which level or branch of government is responsible for a given issue.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It’s OPTIC-al</a:t>
            </a: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275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Examine the image on the next slide. 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Answer questions about the image on your handout. 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Prepare to share your answers.</a:t>
            </a:r>
            <a:endParaRPr dirty="0"/>
          </a:p>
          <a:p>
            <a:pPr marL="63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8575" y="120100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Mr. President on a tricycle juggling pins that say: War, Debt, and Policy. Another person is throwing an additional pin that says: Potholes.">
            <a:extLst>
              <a:ext uri="{FF2B5EF4-FFF2-40B4-BE49-F238E27FC236}">
                <a16:creationId xmlns:a16="http://schemas.microsoft.com/office/drawing/2014/main" id="{5A2F698C-6C7A-D04C-F279-761C6F808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10"/>
            <a:ext cx="9144553" cy="51431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Detective Boards</a:t>
            </a:r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4938300" cy="3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400"/>
              <a:buChar char="●"/>
            </a:pPr>
            <a:r>
              <a:rPr lang="en-US" sz="2400" dirty="0"/>
              <a:t>With your group, read your given scenarios.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Determine which level of government would be responsible for that scenario.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Use the yarn and tape to connect your scenario to the level you think it belongs to.</a:t>
            </a:r>
            <a:endParaRPr sz="2400" dirty="0"/>
          </a:p>
        </p:txBody>
      </p:sp>
      <p:pic>
        <p:nvPicPr>
          <p:cNvPr id="79" name="Google Shape;79;p17" title="Detective Boar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6975" y="1263100"/>
            <a:ext cx="2814602" cy="2814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1483050" y="666500"/>
            <a:ext cx="6177900" cy="346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solidFill>
                  <a:schemeClr val="dk1"/>
                </a:solidFill>
              </a:rPr>
              <a:t>Construction crews are working to expand Interstate 35 from four lanes to six lanes in Oklahoma City.</a:t>
            </a:r>
            <a:endParaRPr sz="42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1483050" y="356175"/>
            <a:ext cx="6177900" cy="413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chemeClr val="dk1"/>
                </a:solidFill>
              </a:rPr>
              <a:t>The Oklahoma City Thunder needs downtown streets blocked off for their championship celebration parade.</a:t>
            </a:r>
            <a:endParaRPr sz="42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8AC3"/>
      </a:accent1>
      <a:accent2>
        <a:srgbClr val="285781"/>
      </a:accent2>
      <a:accent3>
        <a:srgbClr val="971D20"/>
      </a:accent3>
      <a:accent4>
        <a:srgbClr val="E8BF3C"/>
      </a:accent4>
      <a:accent5>
        <a:srgbClr val="FFFFF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701</Words>
  <Application>Microsoft Macintosh PowerPoint</Application>
  <PresentationFormat>On-screen Show (16:9)</PresentationFormat>
  <Paragraphs>49</Paragraphs>
  <Slides>21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Courier New</vt:lpstr>
      <vt:lpstr>Noto Sans Symbols</vt:lpstr>
      <vt:lpstr>NTR</vt:lpstr>
      <vt:lpstr>K20 LEARN</vt:lpstr>
      <vt:lpstr>PowerPoint Presentation</vt:lpstr>
      <vt:lpstr>Who You Gonna Call?</vt:lpstr>
      <vt:lpstr>Essential Questions</vt:lpstr>
      <vt:lpstr>Learning Objectives</vt:lpstr>
      <vt:lpstr>It’s OPTIC-al</vt:lpstr>
      <vt:lpstr>PowerPoint Presentation</vt:lpstr>
      <vt:lpstr>Detective Boards</vt:lpstr>
      <vt:lpstr>Construction crews are working to expand Interstate 35 from four lanes to six lanes in Oklahoma City.</vt:lpstr>
      <vt:lpstr>The Oklahoma City Thunder needs downtown streets blocked off for their championship celebration parade.</vt:lpstr>
      <vt:lpstr>The location of the border between the United States and Canada is being disputed.</vt:lpstr>
      <vt:lpstr>Trash service pickup will run on a different day this week because of a holiday.</vt:lpstr>
      <vt:lpstr>Funding for public education will receive a 3% increase over the next ten years.</vt:lpstr>
      <vt:lpstr>You need to locate your polling place so that you can vote in the next presidential election.</vt:lpstr>
      <vt:lpstr>A diplomat from the United Kingdom is visiting the United States to discuss a free trade agreement.</vt:lpstr>
      <vt:lpstr>The street in front of your house has a pothole that you would like fixed.</vt:lpstr>
      <vt:lpstr>Your family moved to a new home, and you want to change your forwarding address so that you can still receive mail from your old address.</vt:lpstr>
      <vt:lpstr>Inside Out</vt:lpstr>
      <vt:lpstr>Federalism</vt:lpstr>
      <vt:lpstr>Dear Mr. President—Mayor Holt Interview</vt:lpstr>
      <vt:lpstr>Card Sort</vt:lpstr>
      <vt:lpstr>Gist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Finley-Combs, Elsa C.</cp:lastModifiedBy>
  <cp:revision>7</cp:revision>
  <dcterms:modified xsi:type="dcterms:W3CDTF">2026-02-20T17:20:39Z</dcterms:modified>
</cp:coreProperties>
</file>