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0" r:id="rId17"/>
    <p:sldId id="291" r:id="rId18"/>
    <p:sldId id="273" r:id="rId19"/>
    <p:sldId id="292" r:id="rId20"/>
    <p:sldId id="275" r:id="rId21"/>
    <p:sldId id="276" r:id="rId22"/>
    <p:sldId id="277" r:id="rId23"/>
    <p:sldId id="278" r:id="rId24"/>
    <p:sldId id="293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aFgNWrQyiZXi+rh+6lRcpMwqE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E0134-C3AE-5944-9371-B3599843E069}" v="5" dt="2026-03-19T13:47:16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854"/>
    <p:restoredTop sz="62385"/>
  </p:normalViewPr>
  <p:slideViewPr>
    <p:cSldViewPr snapToGrid="0">
      <p:cViewPr varScale="1">
        <p:scale>
          <a:sx n="56" d="100"/>
          <a:sy n="56" d="100"/>
        </p:scale>
        <p:origin x="184" y="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customschemas.google.com/relationships/presentationmetadata" Target="meta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6976b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6976b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5f15ff333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3a5f15ff333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5f988ba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3a5f988ba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a5f988ba5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3a5f988ba5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5f988ba5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3a5f988ba5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5f988ba5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a5f988ba5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a5f988ba5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a5f988ba5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DFA35762-F0E5-FAF9-A2CB-B38DAFD1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a5f15ff333_0_212:notes">
            <a:extLst>
              <a:ext uri="{FF2B5EF4-FFF2-40B4-BE49-F238E27FC236}">
                <a16:creationId xmlns:a16="http://schemas.microsoft.com/office/drawing/2014/main" id="{7B45FA82-B65A-E3BC-9D96-628A8B38EB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3a5f15ff333_0_212:notes">
            <a:extLst>
              <a:ext uri="{FF2B5EF4-FFF2-40B4-BE49-F238E27FC236}">
                <a16:creationId xmlns:a16="http://schemas.microsoft.com/office/drawing/2014/main" id="{E08D8185-1C7F-2605-CDAC-AAB99807A0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975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4892730E-67DA-9AB1-B253-B775AE163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a5f15ff333_0_212:notes">
            <a:extLst>
              <a:ext uri="{FF2B5EF4-FFF2-40B4-BE49-F238E27FC236}">
                <a16:creationId xmlns:a16="http://schemas.microsoft.com/office/drawing/2014/main" id="{647AC477-42D6-3955-946B-2C6072252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3a5f15ff333_0_212:notes">
            <a:extLst>
              <a:ext uri="{FF2B5EF4-FFF2-40B4-BE49-F238E27FC236}">
                <a16:creationId xmlns:a16="http://schemas.microsoft.com/office/drawing/2014/main" id="{434CE5A5-5315-70A2-F949-7D5922208E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9697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5f15ff333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a5f15ff333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25F14EC7-E2B1-245B-DB4F-7E8843733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a5f15ff333_0_212:notes">
            <a:extLst>
              <a:ext uri="{FF2B5EF4-FFF2-40B4-BE49-F238E27FC236}">
                <a16:creationId xmlns:a16="http://schemas.microsoft.com/office/drawing/2014/main" id="{9A747943-ECC1-5B40-34FE-EF235B06A1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Card sort. Strategies.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https://learn.k20center.ou.edu/strategy/147</a:t>
            </a:r>
            <a:endParaRPr dirty="0"/>
          </a:p>
        </p:txBody>
      </p:sp>
      <p:sp>
        <p:nvSpPr>
          <p:cNvPr id="142" name="Google Shape;142;g3a5f15ff333_0_212:notes">
            <a:extLst>
              <a:ext uri="{FF2B5EF4-FFF2-40B4-BE49-F238E27FC236}">
                <a16:creationId xmlns:a16="http://schemas.microsoft.com/office/drawing/2014/main" id="{29059D39-290A-89C3-DB40-9A5EC05B59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374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5f15ff33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g3a5f15ff33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a5f15ff333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3a5f15ff333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5f15ff33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7" name="Google Shape;187;g3a5f15ff33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ACE3E95-1584-0AC5-D9FA-7D5204F7B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5f15ff333_2_5:notes">
            <a:extLst>
              <a:ext uri="{FF2B5EF4-FFF2-40B4-BE49-F238E27FC236}">
                <a16:creationId xmlns:a16="http://schemas.microsoft.com/office/drawing/2014/main" id="{96228717-86DC-BA95-CE3B-E82965B364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Card sort. Strategies.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https://learn.k20center.ou.edu/strategy/147</a:t>
            </a:r>
            <a:endParaRPr dirty="0"/>
          </a:p>
        </p:txBody>
      </p:sp>
      <p:sp>
        <p:nvSpPr>
          <p:cNvPr id="187" name="Google Shape;187;g3a5f15ff333_2_5:notes">
            <a:extLst>
              <a:ext uri="{FF2B5EF4-FFF2-40B4-BE49-F238E27FC236}">
                <a16:creationId xmlns:a16="http://schemas.microsoft.com/office/drawing/2014/main" id="{F67BAF5D-2611-5FE0-DDF8-C4EC317A04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5567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Natural User Interface Technologies (NUITEQ) Chorus Educational K–12 Content. (2023, April 25). </a:t>
            </a:r>
            <a:r>
              <a:rPr lang="en-US" i="1" dirty="0"/>
              <a:t>Biomes and animal adaptations </a:t>
            </a:r>
            <a:r>
              <a:rPr lang="en-US" dirty="0"/>
              <a:t>[Video]. YouTube.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=ImQz1dVscR0&amp;t=194s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a5f15ff33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a5f15ff33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5f15ff333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3a5f15ff333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5f15ff333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3a5f15ff333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5f15ff3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3a5f15ff3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5f15ff333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3a5f15ff333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a5f15ff333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3a5f15ff333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a5f15ff333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3a5f15ff333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5f15ff333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a5f15ff333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I think / we think. Strategies. https://learn.k20center.ou.edu/strategy/141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I think / we think. Strategies. https://learn.k20center.ou.edu/strategy/141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3 minute timer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[Video]. YouTube. 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=iISP02KPau0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6" name="Google Shape;2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5f15ff33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a5f15ff33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Justified true or false. Strategies. https://learn.k20center.ou.edu/strategy/174</a:t>
            </a:r>
            <a:endParaRPr dirty="0"/>
          </a:p>
        </p:txBody>
      </p:sp>
      <p:sp>
        <p:nvSpPr>
          <p:cNvPr id="70" name="Google Shape;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a5f15ff333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a5f15ff333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a5f15ff333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3a5f15ff333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a5f15ff333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3a5f15ff333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5f15ff333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3a5f15ff333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(s)">
  <p:cSld name="Objective(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3a5f15ff333_0_68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g3a5f15ff333_0_68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3a5f15ff333_0_68"/>
          <p:cNvSpPr txBox="1">
            <a:spLocks noGrp="1"/>
          </p:cNvSpPr>
          <p:nvPr>
            <p:ph type="body" idx="1"/>
          </p:nvPr>
        </p:nvSpPr>
        <p:spPr>
          <a:xfrm>
            <a:off x="623888" y="2807732"/>
            <a:ext cx="7885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  <a:defRPr>
                <a:solidFill>
                  <a:schemeClr val="lt1"/>
                </a:solidFill>
              </a:defRPr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9370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937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6067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Char char="○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g3a5f15ff333_0_208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g3a5f15ff333_0_208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3a5f15ff333_0_208"/>
          <p:cNvSpPr txBox="1">
            <a:spLocks noGrp="1"/>
          </p:cNvSpPr>
          <p:nvPr>
            <p:ph type="body" idx="1"/>
          </p:nvPr>
        </p:nvSpPr>
        <p:spPr>
          <a:xfrm>
            <a:off x="623888" y="2718689"/>
            <a:ext cx="78867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spcBef>
                <a:spcPts val="34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4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4"/>
          <p:cNvSpPr txBox="1">
            <a:spLocks noGrp="1"/>
          </p:cNvSpPr>
          <p:nvPr>
            <p:ph type="subTitle" idx="1"/>
          </p:nvPr>
        </p:nvSpPr>
        <p:spPr>
          <a:xfrm>
            <a:off x="3843644" y="3220225"/>
            <a:ext cx="4902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843451" y="1130675"/>
            <a:ext cx="4902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5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6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6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title="k20center-logo-variations_K20 - Bug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1483050" y="1515775"/>
            <a:ext cx="6177900" cy="90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title" idx="2"/>
          </p:nvPr>
        </p:nvSpPr>
        <p:spPr>
          <a:xfrm>
            <a:off x="1483050" y="3100738"/>
            <a:ext cx="617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1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1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ImQz1dVscR0?start=194&amp;feature=oembed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youtube.com/watch?v=ImQz1dVscR0&amp;t=194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iISP02KPau0?feature=oembed" TargetMode="Externa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5f15ff333_0_239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Camel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Desert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04" name="Google Shape;104;g3a5f15ff333_0_239" title="Desert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a5f988ba55_0_0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Penguin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Rainforest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10" name="Google Shape;110;g3a5f988ba55_0_0" title="Jungle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a5f988ba55_0_0" title="x_mark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454" y="1937200"/>
            <a:ext cx="1269100" cy="12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5f988ba55_0_6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Chimpanzee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Artic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17" name="Google Shape;117;g3a5f988ba55_0_6" title="Arctic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a5f988ba55_0_6" title="x_mark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454" y="1937200"/>
            <a:ext cx="1269100" cy="12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5f988ba55_0_12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Dolphin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Ocean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24" name="Google Shape;124;g3a5f988ba55_0_12" title="Ocean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a5f988ba55_0_12" title="check_mark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4337" y="1539975"/>
            <a:ext cx="1575325" cy="14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a5f988ba55_0_18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Walrus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Grassland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31" name="Google Shape;131;g3a5f988ba55_0_18" title="Grasslands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a5f988ba55_0_18" title="x_mark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454" y="1937200"/>
            <a:ext cx="1269100" cy="12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a5f988ba55_0_24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Camel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Desert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138" name="Google Shape;138;g3a5f988ba55_0_24" title="Desert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a5f988ba55_0_24" title="check_mark-removebg-previ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625" y="1531250"/>
            <a:ext cx="1594750" cy="143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A0C2F971-B6BB-C33A-6FCF-9756905A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5f15ff333_0_212">
            <a:extLst>
              <a:ext uri="{FF2B5EF4-FFF2-40B4-BE49-F238E27FC236}">
                <a16:creationId xmlns:a16="http://schemas.microsoft.com/office/drawing/2014/main" id="{51414554-FA72-5244-FA9F-F8E1C5A9F4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Chernobyl Nuclear Meltdown</a:t>
            </a:r>
            <a:endParaRPr/>
          </a:p>
        </p:txBody>
      </p:sp>
      <p:sp>
        <p:nvSpPr>
          <p:cNvPr id="145" name="Google Shape;145;g3a5f15ff333_0_212">
            <a:extLst>
              <a:ext uri="{FF2B5EF4-FFF2-40B4-BE49-F238E27FC236}">
                <a16:creationId xmlns:a16="http://schemas.microsoft.com/office/drawing/2014/main" id="{4C959B4D-7F2A-CC53-BFBF-6B463AF191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62268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In Ukraine on April 26, 1986, a reactor in the Chernobyl Nuclear Power Plant exploded.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massive explosion and meltdown were caused by a flawed reactor design and unsafe safety test procedures.</a:t>
            </a:r>
          </a:p>
        </p:txBody>
      </p:sp>
      <p:pic>
        <p:nvPicPr>
          <p:cNvPr id="146" name="Google Shape;146;g3a5f15ff333_0_212">
            <a:extLst>
              <a:ext uri="{FF2B5EF4-FFF2-40B4-BE49-F238E27FC236}">
                <a16:creationId xmlns:a16="http://schemas.microsoft.com/office/drawing/2014/main" id="{1860D2A9-DF60-672A-2C8C-9CCB7F2969D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3100" y="1268450"/>
            <a:ext cx="2211475" cy="260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73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C508271E-E898-61BE-E177-802CA9C15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5f15ff333_0_212">
            <a:extLst>
              <a:ext uri="{FF2B5EF4-FFF2-40B4-BE49-F238E27FC236}">
                <a16:creationId xmlns:a16="http://schemas.microsoft.com/office/drawing/2014/main" id="{A8C2DF47-7ADE-B3F4-8C79-488656212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Chernobyl Nuclear Meltdown</a:t>
            </a:r>
            <a:endParaRPr/>
          </a:p>
        </p:txBody>
      </p:sp>
      <p:sp>
        <p:nvSpPr>
          <p:cNvPr id="145" name="Google Shape;145;g3a5f15ff333_0_212">
            <a:extLst>
              <a:ext uri="{FF2B5EF4-FFF2-40B4-BE49-F238E27FC236}">
                <a16:creationId xmlns:a16="http://schemas.microsoft.com/office/drawing/2014/main" id="{295954DC-0789-7E0F-0D25-37FD5753E7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62268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meltdown resulted in the release of large amounts of radiation, making Chernobyl one of the worst nuclear disasters in history.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disaster caused long-term environmental and health impacts to surrounding living organisms. </a:t>
            </a:r>
          </a:p>
        </p:txBody>
      </p:sp>
      <p:pic>
        <p:nvPicPr>
          <p:cNvPr id="146" name="Google Shape;146;g3a5f15ff333_0_212">
            <a:extLst>
              <a:ext uri="{FF2B5EF4-FFF2-40B4-BE49-F238E27FC236}">
                <a16:creationId xmlns:a16="http://schemas.microsoft.com/office/drawing/2014/main" id="{560AFD24-CA02-C171-DBA5-CF75DF9FDE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3100" y="1268450"/>
            <a:ext cx="2211475" cy="260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06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5f15ff333_0_27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Zone of Alienation</a:t>
            </a:r>
            <a:endParaRPr/>
          </a:p>
        </p:txBody>
      </p:sp>
      <p:pic>
        <p:nvPicPr>
          <p:cNvPr id="159" name="Google Shape;159;g3a5f15ff333_0_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975" y="1263124"/>
            <a:ext cx="6184781" cy="357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0DBF8089-6012-6145-9483-61267EF8C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5f15ff333_0_212">
            <a:extLst>
              <a:ext uri="{FF2B5EF4-FFF2-40B4-BE49-F238E27FC236}">
                <a16:creationId xmlns:a16="http://schemas.microsoft.com/office/drawing/2014/main" id="{84F4EDF0-8546-F5B2-3641-BB47FB2CE3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Chernobyl Nuclear Meltdown</a:t>
            </a:r>
            <a:endParaRPr/>
          </a:p>
        </p:txBody>
      </p:sp>
      <p:sp>
        <p:nvSpPr>
          <p:cNvPr id="145" name="Google Shape;145;g3a5f15ff333_0_212">
            <a:extLst>
              <a:ext uri="{FF2B5EF4-FFF2-40B4-BE49-F238E27FC236}">
                <a16:creationId xmlns:a16="http://schemas.microsoft.com/office/drawing/2014/main" id="{B5D74C54-8FB6-6233-29F8-5CB54E0F3F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299" y="1263100"/>
            <a:ext cx="8225275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Birds were one group of organisms that were severely impacted by the explosion.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Work with your group to organize the cards into two categories: </a:t>
            </a:r>
          </a:p>
          <a:p>
            <a:pPr lvl="1">
              <a:lnSpc>
                <a:spcPct val="100000"/>
              </a:lnSpc>
              <a:buClr>
                <a:srgbClr val="91192A"/>
              </a:buClr>
              <a:buChar char="●"/>
            </a:pPr>
            <a:r>
              <a:rPr lang="en-US" dirty="0"/>
              <a:t>Characteristics of bird populations </a:t>
            </a:r>
            <a:r>
              <a:rPr lang="en-US" b="1" dirty="0"/>
              <a:t>before</a:t>
            </a:r>
            <a:r>
              <a:rPr lang="en-US" dirty="0"/>
              <a:t> the Chernobyl meltdown</a:t>
            </a:r>
          </a:p>
          <a:p>
            <a:pPr lvl="1">
              <a:lnSpc>
                <a:spcPct val="100000"/>
              </a:lnSpc>
              <a:buClr>
                <a:srgbClr val="91192A"/>
              </a:buClr>
              <a:buChar char="●"/>
            </a:pPr>
            <a:r>
              <a:rPr lang="en-US" dirty="0"/>
              <a:t>Characteristics of bird populations </a:t>
            </a:r>
            <a:r>
              <a:rPr lang="en-US" b="1" dirty="0"/>
              <a:t>after</a:t>
            </a:r>
            <a:r>
              <a:rPr lang="en-US" dirty="0"/>
              <a:t> the Chernobyl meltdown. </a:t>
            </a:r>
          </a:p>
        </p:txBody>
      </p:sp>
      <p:pic>
        <p:nvPicPr>
          <p:cNvPr id="2" name="Google Shape;166;g3a5f15ff333_0_256">
            <a:extLst>
              <a:ext uri="{FF2B5EF4-FFF2-40B4-BE49-F238E27FC236}">
                <a16:creationId xmlns:a16="http://schemas.microsoft.com/office/drawing/2014/main" id="{B03626B0-DB6E-333B-942F-D9B15A54B3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9525" y="205825"/>
            <a:ext cx="1850224" cy="105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95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3943350" y="721090"/>
            <a:ext cx="4933950" cy="211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dirty="0"/>
              <a:t>Adapt or Not: How Traits Keep Organisms Alive</a:t>
            </a:r>
            <a:endParaRPr dirty="0"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4060880" y="3052806"/>
            <a:ext cx="469888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400" dirty="0"/>
              <a:t>From Molecules to Organisms: Structure and Processes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CB675-E733-31EC-A542-F010273D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721090"/>
            <a:ext cx="3695699" cy="3405593"/>
          </a:xfrm>
          <a:prstGeom prst="hexagon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Before Chernobyl</a:t>
            </a:r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6758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b="1" dirty="0"/>
              <a:t>Healthy Forest Habitat: </a:t>
            </a:r>
            <a:r>
              <a:rPr lang="en-US" dirty="0"/>
              <a:t>Birds lived in thriving forests with plenty of food and nesting sites.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b="1" dirty="0"/>
              <a:t>Feather Colors: </a:t>
            </a:r>
            <a:r>
              <a:rPr lang="en-US" dirty="0"/>
              <a:t>Bright colors. Many birds displayed strong feather pigmentation due to normal melanin production.</a:t>
            </a:r>
            <a:endParaRPr dirty="0"/>
          </a:p>
          <a:p>
            <a:pPr marL="5778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b="1" dirty="0"/>
              <a:t>Regular Migration Patterns: </a:t>
            </a:r>
            <a:r>
              <a:rPr lang="en-US" dirty="0"/>
              <a:t>Birds followed consistent seasonal migration routes.</a:t>
            </a:r>
            <a:endParaRPr dirty="0"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5f15ff333_2_0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Before Chernobyl</a:t>
            </a:r>
            <a:endParaRPr/>
          </a:p>
        </p:txBody>
      </p:sp>
      <p:sp>
        <p:nvSpPr>
          <p:cNvPr id="178" name="Google Shape;178;g3a5f15ff333_2_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6758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971D20"/>
                </a:solidFill>
              </a:rPr>
              <a:t>4. </a:t>
            </a:r>
            <a:r>
              <a:rPr lang="en-US" b="1" dirty="0"/>
              <a:t>Populations: </a:t>
            </a:r>
            <a:r>
              <a:rPr lang="en-US" dirty="0"/>
              <a:t>Bird species showed typical </a:t>
            </a:r>
            <a:endParaRPr dirty="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population sizes and diversity.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91192A"/>
                </a:solidFill>
              </a:rPr>
              <a:t>5. </a:t>
            </a:r>
            <a:r>
              <a:rPr lang="en-US" b="1" dirty="0"/>
              <a:t>DNA (Genetics): </a:t>
            </a:r>
            <a:r>
              <a:rPr lang="en-US" dirty="0"/>
              <a:t>Minimal mutations occurred </a:t>
            </a:r>
            <a:endParaRPr dirty="0"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because radiation levels were low.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5f15ff333_0_30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After Chernobyl</a:t>
            </a:r>
            <a:endParaRPr/>
          </a:p>
        </p:txBody>
      </p:sp>
      <p:sp>
        <p:nvSpPr>
          <p:cNvPr id="184" name="Google Shape;184;g3a5f15ff333_0_30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980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b="1" dirty="0"/>
              <a:t>Low/Unviable Vegetation: </a:t>
            </a:r>
            <a:r>
              <a:rPr lang="en-US" dirty="0"/>
              <a:t>Birds lived in areas with highly contaminated, sparsely populated vegetation. Food sources were stunted. 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b="1" dirty="0"/>
              <a:t>Feather Colors: </a:t>
            </a:r>
            <a:r>
              <a:rPr lang="en-US" dirty="0"/>
              <a:t>Loss of pigmentation. Birds showed duller feather colors as melanin production decreased due to radiation stress. 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b="1" dirty="0"/>
              <a:t>Altered Migration: </a:t>
            </a:r>
            <a:r>
              <a:rPr lang="en-US" dirty="0"/>
              <a:t>Some bird populations avoided the exclusion zone or changed their migration timing.</a:t>
            </a:r>
            <a:endParaRPr dirty="0"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5f15ff333_2_5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After Chernobyl</a:t>
            </a:r>
            <a:endParaRPr/>
          </a:p>
        </p:txBody>
      </p:sp>
      <p:sp>
        <p:nvSpPr>
          <p:cNvPr id="190" name="Google Shape;190;g3a5f15ff333_2_5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980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>
                <a:solidFill>
                  <a:srgbClr val="91192A"/>
                </a:solidFill>
              </a:rPr>
              <a:t>4. </a:t>
            </a:r>
            <a:r>
              <a:rPr lang="en-US" b="1" dirty="0"/>
              <a:t>Populations: </a:t>
            </a:r>
            <a:r>
              <a:rPr lang="en-US" dirty="0"/>
              <a:t>Reduced reproduction. Fewer chicks </a:t>
            </a:r>
            <a:endParaRPr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hatched and survival rates dropped in contaminated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zones.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/>
                </a:solidFill>
              </a:rPr>
              <a:t>5. </a:t>
            </a:r>
            <a:r>
              <a:rPr lang="en-US" b="1" dirty="0"/>
              <a:t>DNA (Genetics): </a:t>
            </a:r>
            <a:r>
              <a:rPr lang="en-US" dirty="0"/>
              <a:t>Damaged cells and increased </a:t>
            </a:r>
            <a:endParaRPr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mutations. Some birds developed deformities, such as </a:t>
            </a:r>
            <a:endParaRPr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irregular feathers, tumors, or albinism.</a:t>
            </a:r>
            <a:endParaRPr dirty="0"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849FFE4E-9447-88B4-1962-ED18D4D7F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5f15ff333_2_5">
            <a:extLst>
              <a:ext uri="{FF2B5EF4-FFF2-40B4-BE49-F238E27FC236}">
                <a16:creationId xmlns:a16="http://schemas.microsoft.com/office/drawing/2014/main" id="{E2A5CB57-A8DF-E823-B1F1-03C9A308E3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Chernobyl Card Sort</a:t>
            </a:r>
            <a:endParaRPr dirty="0"/>
          </a:p>
        </p:txBody>
      </p:sp>
      <p:sp>
        <p:nvSpPr>
          <p:cNvPr id="190" name="Google Shape;190;g3a5f15ff333_2_5">
            <a:extLst>
              <a:ext uri="{FF2B5EF4-FFF2-40B4-BE49-F238E27FC236}">
                <a16:creationId xmlns:a16="http://schemas.microsoft.com/office/drawing/2014/main" id="{50376853-1753-E6BE-C0BB-6BC0DAA902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980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lnSpc>
                <a:spcPct val="100000"/>
              </a:lnSpc>
            </a:pPr>
            <a:r>
              <a:rPr lang="en-US" dirty="0"/>
              <a:t>How did you decide the placement of the cards?</a:t>
            </a:r>
          </a:p>
          <a:p>
            <a:pPr indent="-457200">
              <a:lnSpc>
                <a:spcPct val="100000"/>
              </a:lnSpc>
            </a:pPr>
            <a:r>
              <a:rPr lang="en-US" dirty="0"/>
              <a:t>Because birds migrate, how do you think migrating birds from Chernobyl affected other bird populations?</a:t>
            </a:r>
          </a:p>
          <a:p>
            <a:pPr indent="-457200">
              <a:lnSpc>
                <a:spcPct val="100000"/>
              </a:lnSpc>
            </a:pPr>
            <a:r>
              <a:rPr lang="en-US" dirty="0"/>
              <a:t>Can environmental factors impact a population? How do you know?</a:t>
            </a:r>
            <a:endParaRPr dirty="0"/>
          </a:p>
        </p:txBody>
      </p:sp>
      <p:pic>
        <p:nvPicPr>
          <p:cNvPr id="2" name="Google Shape;197;g3a5f15ff333_0_295">
            <a:extLst>
              <a:ext uri="{FF2B5EF4-FFF2-40B4-BE49-F238E27FC236}">
                <a16:creationId xmlns:a16="http://schemas.microsoft.com/office/drawing/2014/main" id="{537301C5-4500-5299-EA59-A016BBA41A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0219" y="159350"/>
            <a:ext cx="1850224" cy="105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653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Biomes and Animal Adaptations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" name="Online Media 1" descr="Biomes and animal adaptations">
            <a:hlinkClick r:id="" action="ppaction://media"/>
            <a:extLst>
              <a:ext uri="{FF2B5EF4-FFF2-40B4-BE49-F238E27FC236}">
                <a16:creationId xmlns:a16="http://schemas.microsoft.com/office/drawing/2014/main" id="{72BFD0CA-D71F-5620-3306-894AA45C19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35087" y="533214"/>
            <a:ext cx="6473825" cy="3657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Reflective Questions</a:t>
            </a:r>
            <a:endParaRPr dirty="0"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How do environmental factors affect where a species can survive?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What is an example from the video of a specialized characteristic that increases an organism's chance of survival?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Describe an example of a specialized characteristic that was not shown in the video.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a5f15ff333_2_1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Great Plant Discovery</a:t>
            </a:r>
            <a:endParaRPr/>
          </a:p>
        </p:txBody>
      </p:sp>
      <p:sp>
        <p:nvSpPr>
          <p:cNvPr id="216" name="Google Shape;216;g3a5f15ff333_2_16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0">
              <a:buNone/>
            </a:pPr>
            <a:r>
              <a:rPr lang="en-US" sz="2400" dirty="0"/>
              <a:t>You and your team of fellow botanists have found a new species of plant. On your poster paper, describe your plant and do the following:</a:t>
            </a:r>
          </a:p>
          <a:p>
            <a:r>
              <a:rPr lang="en-US" sz="2400" dirty="0"/>
              <a:t>Name the new species</a:t>
            </a:r>
          </a:p>
          <a:p>
            <a:r>
              <a:rPr lang="en-US" sz="2400" dirty="0"/>
              <a:t>Draw the new species</a:t>
            </a:r>
          </a:p>
          <a:p>
            <a:r>
              <a:rPr lang="en-US" sz="2400" dirty="0"/>
              <a:t>Determine, label, and describe 5 characteristics of your species.</a:t>
            </a:r>
          </a:p>
          <a:p>
            <a:pPr lvl="1"/>
            <a:r>
              <a:rPr lang="en-US" sz="2400" dirty="0"/>
              <a:t>e.g., thorns: for protections</a:t>
            </a:r>
          </a:p>
          <a:p>
            <a:pPr marL="63500" indent="0">
              <a:buNone/>
            </a:pPr>
            <a:r>
              <a:rPr lang="en-US" sz="2400" dirty="0"/>
              <a:t>Prepare to share.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5f15ff333_2_31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>
                <a:solidFill>
                  <a:schemeClr val="accent2"/>
                </a:solidFill>
              </a:rPr>
              <a:t>Environment: Rainforest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22" name="Google Shape;222;g3a5f15ff333_2_31" title="Jungle_BG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a5f15ff333_2_37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accent2"/>
                </a:solidFill>
              </a:rPr>
              <a:t>Environment: Artic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28" name="Google Shape;228;g3a5f15ff333_2_37" title="Arctic_BG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a5f15ff333_0_0"/>
          <p:cNvSpPr txBox="1">
            <a:spLocks noGrp="1"/>
          </p:cNvSpPr>
          <p:nvPr>
            <p:ph type="title"/>
          </p:nvPr>
        </p:nvSpPr>
        <p:spPr>
          <a:xfrm>
            <a:off x="623888" y="560388"/>
            <a:ext cx="78867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Essential Question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Google Shape;61;g3a5f15ff333_0_0"/>
          <p:cNvSpPr txBox="1">
            <a:spLocks noGrp="1"/>
          </p:cNvSpPr>
          <p:nvPr>
            <p:ph type="body" idx="1"/>
          </p:nvPr>
        </p:nvSpPr>
        <p:spPr>
          <a:xfrm>
            <a:off x="623888" y="2808288"/>
            <a:ext cx="7885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How do specialized characteristics influence the growth and survival of organisms in their environments?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a5f15ff333_2_43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accent2"/>
                </a:solidFill>
              </a:rPr>
              <a:t>Environment: Ocean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34" name="Google Shape;234;g3a5f15ff333_2_43" title="Ocean_BG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a5f15ff333_2_49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accent2"/>
                </a:solidFill>
              </a:rPr>
              <a:t>Environment: Grassland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40" name="Google Shape;240;g3a5f15ff333_2_49" title="Grasslands_BG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5f15ff333_2_55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accent2"/>
                </a:solidFill>
              </a:rPr>
              <a:t>Environment: Desert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46" name="Google Shape;246;g3a5f15ff333_2_55" title="Desert_BG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a5f15ff333_2_2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Think</a:t>
            </a:r>
            <a:endParaRPr/>
          </a:p>
        </p:txBody>
      </p:sp>
      <p:sp>
        <p:nvSpPr>
          <p:cNvPr id="252" name="Google Shape;252;g3a5f15ff333_2_26"/>
          <p:cNvSpPr txBox="1">
            <a:spLocks noGrp="1"/>
          </p:cNvSpPr>
          <p:nvPr>
            <p:ph type="body" idx="1"/>
          </p:nvPr>
        </p:nvSpPr>
        <p:spPr>
          <a:xfrm>
            <a:off x="456300" y="1121525"/>
            <a:ext cx="8225400" cy="38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In the left “I Think” column, respond to the following prompts:</a:t>
            </a:r>
          </a:p>
          <a:p>
            <a:pPr marL="342900" indent="-342900"/>
            <a:r>
              <a:rPr lang="en-US" sz="2200" dirty="0"/>
              <a:t>How do the specialized characteristics of your organism influence its growth and survival in the shown environments?</a:t>
            </a:r>
          </a:p>
          <a:p>
            <a:pPr marL="342900" indent="-342900"/>
            <a:r>
              <a:rPr lang="en-US" sz="2200" dirty="0"/>
              <a:t>What makes an organism successful?</a:t>
            </a:r>
          </a:p>
          <a:p>
            <a:pPr marL="342900" indent="-342900"/>
            <a:r>
              <a:rPr lang="en-US" sz="2200" dirty="0"/>
              <a:t>Choose an environment your species wouldn’t normally survive in. What mutation would your organism have to develop for it to survive in that environment?</a:t>
            </a:r>
            <a:endParaRPr sz="2200" dirty="0"/>
          </a:p>
        </p:txBody>
      </p:sp>
      <p:pic>
        <p:nvPicPr>
          <p:cNvPr id="253" name="Google Shape;253;g3a5f15ff333_2_26" title="I Think-We Thin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650" y="78133"/>
            <a:ext cx="1913047" cy="104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We Think</a:t>
            </a:r>
            <a:endParaRPr dirty="0"/>
          </a:p>
        </p:txBody>
      </p:sp>
      <p:sp>
        <p:nvSpPr>
          <p:cNvPr id="259" name="Google Shape;259;p9"/>
          <p:cNvSpPr txBox="1">
            <a:spLocks noGrp="1"/>
          </p:cNvSpPr>
          <p:nvPr>
            <p:ph type="body" idx="1"/>
          </p:nvPr>
        </p:nvSpPr>
        <p:spPr>
          <a:xfrm>
            <a:off x="456300" y="1192325"/>
            <a:ext cx="82254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91B1E"/>
              </a:buClr>
              <a:buSzPts val="2400"/>
              <a:buFont typeface="Arial"/>
              <a:buChar char="●"/>
            </a:pPr>
            <a:r>
              <a:rPr lang="en-US" sz="2300" dirty="0"/>
              <a:t>When the timer starts, the first speaker should spend approximately 30 seconds sharing their reflection responses.</a:t>
            </a:r>
            <a:endParaRPr sz="2300" dirty="0"/>
          </a:p>
          <a:p>
            <a:pPr marL="457200" lvl="0" indent="-3810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91B1E"/>
              </a:buClr>
              <a:buSzPts val="2400"/>
              <a:buFont typeface="Arial"/>
              <a:buChar char="●"/>
            </a:pPr>
            <a:r>
              <a:rPr lang="en-US" sz="2300" dirty="0"/>
              <a:t>The listener will then respond by saying, “What I heard you say was…” and restate what they heard.</a:t>
            </a:r>
            <a:endParaRPr sz="2300" dirty="0"/>
          </a:p>
          <a:p>
            <a:pPr marL="457200" lvl="0" indent="-3810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00"/>
              <a:buChar char="●"/>
            </a:pPr>
            <a:r>
              <a:rPr lang="en-US" sz="2300" dirty="0"/>
              <a:t>Switch roles and repeat the process. The second speaker should share, and the first speaker should summarize what they heard. 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00"/>
              <a:buChar char="●"/>
            </a:pPr>
            <a:r>
              <a:rPr lang="en-US" sz="2300" dirty="0"/>
              <a:t>Discuss your responses and record a shared response in the right “We Think” column. 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00"/>
              <a:buChar char="●"/>
            </a:pPr>
            <a:r>
              <a:rPr lang="en-US" sz="2300" dirty="0"/>
              <a:t>Prepare to share out.</a:t>
            </a:r>
            <a:endParaRPr sz="2300" dirty="0"/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sz="2400" dirty="0"/>
          </a:p>
        </p:txBody>
      </p:sp>
      <p:pic>
        <p:nvPicPr>
          <p:cNvPr id="2" name="Online Media 1" descr="K20 Center 3 minute timer">
            <a:hlinkClick r:id="" action="ppaction://media"/>
            <a:extLst>
              <a:ext uri="{FF2B5EF4-FFF2-40B4-BE49-F238E27FC236}">
                <a16:creationId xmlns:a16="http://schemas.microsoft.com/office/drawing/2014/main" id="{1449629D-BCBE-5630-2CD1-EED2EC7CB2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92488" y="82741"/>
            <a:ext cx="2089150" cy="118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5f15ff333_0_72"/>
          <p:cNvSpPr txBox="1">
            <a:spLocks noGrp="1"/>
          </p:cNvSpPr>
          <p:nvPr>
            <p:ph type="title"/>
          </p:nvPr>
        </p:nvSpPr>
        <p:spPr>
          <a:xfrm>
            <a:off x="623888" y="560388"/>
            <a:ext cx="78867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Google Shape;67;g3a5f15ff333_0_72"/>
          <p:cNvSpPr txBox="1">
            <a:spLocks noGrp="1"/>
          </p:cNvSpPr>
          <p:nvPr>
            <p:ph type="body" idx="1"/>
          </p:nvPr>
        </p:nvSpPr>
        <p:spPr>
          <a:xfrm>
            <a:off x="623900" y="2808304"/>
            <a:ext cx="7885200" cy="18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Explain how environmental influences affect the growth and reproduction of organisms</a:t>
            </a:r>
          </a:p>
          <a:p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Analyze the advantages and disadvantages of specialized characteristics</a:t>
            </a:r>
          </a:p>
          <a:p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Communicate how specialized structures enhance reproductive success in plants and animals of particular environments. </a:t>
            </a:r>
          </a:p>
          <a:p>
            <a:pPr marL="457200" lvl="0" indent="-292100" algn="l" rtl="0">
              <a:spcBef>
                <a:spcPts val="520"/>
              </a:spcBef>
              <a:spcAft>
                <a:spcPts val="0"/>
              </a:spcAft>
              <a:buSzPct val="185714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Justified True or False</a:t>
            </a:r>
            <a:endParaRPr dirty="0"/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8609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Study the animal and environment on each of the following slides. On your handout:</a:t>
            </a:r>
          </a:p>
          <a:p>
            <a:pPr lvl="1">
              <a:lnSpc>
                <a:spcPct val="100000"/>
              </a:lnSpc>
              <a:buClr>
                <a:srgbClr val="91192A"/>
              </a:buClr>
              <a:buChar char="●"/>
            </a:pPr>
            <a:r>
              <a:rPr lang="en-US" dirty="0"/>
              <a:t>Write the name of the animal and type of environment in the blanks.</a:t>
            </a:r>
          </a:p>
          <a:p>
            <a:pPr lvl="1">
              <a:lnSpc>
                <a:spcPct val="100000"/>
              </a:lnSpc>
              <a:buClr>
                <a:srgbClr val="91192A"/>
              </a:buClr>
              <a:buChar char="●"/>
            </a:pPr>
            <a:r>
              <a:rPr lang="en-US" dirty="0"/>
              <a:t>Determine if the statement you wrote is true or false.</a:t>
            </a:r>
          </a:p>
          <a:p>
            <a:pPr lvl="1">
              <a:lnSpc>
                <a:spcPct val="100000"/>
              </a:lnSpc>
              <a:buClr>
                <a:srgbClr val="91192A"/>
              </a:buClr>
              <a:buChar char="●"/>
            </a:pPr>
            <a:r>
              <a:rPr lang="en-US" dirty="0"/>
              <a:t>Justify your decision using complete sentences.</a:t>
            </a:r>
            <a:endParaRPr dirty="0"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825" y="0"/>
            <a:ext cx="1351350" cy="13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5f15ff333_0_218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chemeClr val="accent2"/>
                </a:solidFill>
              </a:rPr>
              <a:t>Animal: Penguin</a:t>
            </a:r>
            <a:endParaRPr dirty="0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chemeClr val="accent2"/>
                </a:solidFill>
              </a:rPr>
              <a:t>Environment: Rainforest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80" name="Google Shape;80;g3a5f15ff333_0_218" title="Jungle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a5f15ff333_0_224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Chimpanzee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Artic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86" name="Google Shape;86;g3a5f15ff333_0_224" title="Arctic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5f15ff333_0_229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Dolphin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Ocean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92" name="Google Shape;92;g3a5f15ff333_0_229" title="Ocean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5f15ff333_0_234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Animal: Walrus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chemeClr val="accent2"/>
                </a:solidFill>
              </a:rPr>
              <a:t>Environment: Grassland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98" name="Google Shape;98;g3a5f15ff333_0_234" title="Grasslands_BG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600" y="304800"/>
            <a:ext cx="6604800" cy="38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1037</Words>
  <Application>Microsoft Macintosh PowerPoint</Application>
  <PresentationFormat>On-screen Show (16:9)</PresentationFormat>
  <Paragraphs>105</Paragraphs>
  <Slides>34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Adapt or Not: How Traits Keep Organisms Alive</vt:lpstr>
      <vt:lpstr>Essential Question</vt:lpstr>
      <vt:lpstr>Learning Objectives</vt:lpstr>
      <vt:lpstr>Justified True or False</vt:lpstr>
      <vt:lpstr>Animal: Penguin Environment: Rainforest</vt:lpstr>
      <vt:lpstr>Animal: Chimpanzee Environment: Artic</vt:lpstr>
      <vt:lpstr>Animal: Dolphin Environment: Ocean</vt:lpstr>
      <vt:lpstr>Animal: Walrus Environment: Grassland</vt:lpstr>
      <vt:lpstr>Animal: Camel Environment: Desert</vt:lpstr>
      <vt:lpstr>Animal: Penguin Environment: Rainforest</vt:lpstr>
      <vt:lpstr>Animal: Chimpanzee Environment: Artic</vt:lpstr>
      <vt:lpstr>Animal: Dolphin Environment: Ocean</vt:lpstr>
      <vt:lpstr>Animal: Walrus Environment: Grassland</vt:lpstr>
      <vt:lpstr>Animal: Camel Environment: Desert</vt:lpstr>
      <vt:lpstr>Chernobyl Nuclear Meltdown</vt:lpstr>
      <vt:lpstr>Chernobyl Nuclear Meltdown</vt:lpstr>
      <vt:lpstr>Zone of Alienation</vt:lpstr>
      <vt:lpstr>Chernobyl Nuclear Meltdown</vt:lpstr>
      <vt:lpstr>Before Chernobyl</vt:lpstr>
      <vt:lpstr>Before Chernobyl</vt:lpstr>
      <vt:lpstr>After Chernobyl</vt:lpstr>
      <vt:lpstr>After Chernobyl</vt:lpstr>
      <vt:lpstr>Chernobyl Card Sort</vt:lpstr>
      <vt:lpstr>Biomes and Animal Adaptations</vt:lpstr>
      <vt:lpstr>Reflective Questions</vt:lpstr>
      <vt:lpstr>The Great Plant Discovery</vt:lpstr>
      <vt:lpstr>Environment: Rainforest</vt:lpstr>
      <vt:lpstr>Environment: Artic</vt:lpstr>
      <vt:lpstr>Environment: Ocean</vt:lpstr>
      <vt:lpstr>Environment: Grassland</vt:lpstr>
      <vt:lpstr>Environment: Desert</vt:lpstr>
      <vt:lpstr>I Think</vt:lpstr>
      <vt:lpstr>We Think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Finley-Combs, Elsa C.</cp:lastModifiedBy>
  <cp:revision>8</cp:revision>
  <dcterms:modified xsi:type="dcterms:W3CDTF">2026-06-30T13:26:26Z</dcterms:modified>
</cp:coreProperties>
</file>