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rqEe0PACNronC5WHA+/C/ymup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F5163-E385-E146-A020-478A80E76840}" v="5" dt="2026-03-19T13:56:14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99"/>
  </p:normalViewPr>
  <p:slideViewPr>
    <p:cSldViewPr snapToGrid="0">
      <p:cViewPr varScale="1">
        <p:scale>
          <a:sx n="80" d="100"/>
          <a:sy n="80" d="100"/>
        </p:scale>
        <p:origin x="56" y="2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Nicole M." userId="857c36d3-9750-4ae5-ac43-87ed753ff5d0" providerId="ADAL" clId="{B0E19341-65DC-5F9F-8E36-A90795A29AE7}"/>
    <pc:docChg chg="custSel modSld">
      <pc:chgData name="Harris, Nicole M." userId="857c36d3-9750-4ae5-ac43-87ed753ff5d0" providerId="ADAL" clId="{B0E19341-65DC-5F9F-8E36-A90795A29AE7}" dt="2026-03-19T13:56:28.394" v="27" actId="1076"/>
      <pc:docMkLst>
        <pc:docMk/>
      </pc:docMkLst>
      <pc:sldChg chg="addSp delSp modSp mod delAnim modAnim">
        <pc:chgData name="Harris, Nicole M." userId="857c36d3-9750-4ae5-ac43-87ed753ff5d0" providerId="ADAL" clId="{B0E19341-65DC-5F9F-8E36-A90795A29AE7}" dt="2026-03-19T13:53:36.206" v="7" actId="1076"/>
        <pc:sldMkLst>
          <pc:docMk/>
          <pc:sldMk cId="0" sldId="260"/>
        </pc:sldMkLst>
        <pc:spChg chg="mod">
          <ac:chgData name="Harris, Nicole M." userId="857c36d3-9750-4ae5-ac43-87ed753ff5d0" providerId="ADAL" clId="{B0E19341-65DC-5F9F-8E36-A90795A29AE7}" dt="2026-03-19T13:53:23.966" v="2" actId="27636"/>
          <ac:spMkLst>
            <pc:docMk/>
            <pc:sldMk cId="0" sldId="260"/>
            <ac:spMk id="99" creationId="{00000000-0000-0000-0000-000000000000}"/>
          </ac:spMkLst>
        </pc:spChg>
        <pc:picChg chg="add mod">
          <ac:chgData name="Harris, Nicole M." userId="857c36d3-9750-4ae5-ac43-87ed753ff5d0" providerId="ADAL" clId="{B0E19341-65DC-5F9F-8E36-A90795A29AE7}" dt="2026-03-19T13:53:36.206" v="7" actId="1076"/>
          <ac:picMkLst>
            <pc:docMk/>
            <pc:sldMk cId="0" sldId="260"/>
            <ac:picMk id="2" creationId="{A038022A-07FA-06D3-4450-72404FA0A965}"/>
          </ac:picMkLst>
        </pc:picChg>
        <pc:picChg chg="del">
          <ac:chgData name="Harris, Nicole M." userId="857c36d3-9750-4ae5-ac43-87ed753ff5d0" providerId="ADAL" clId="{B0E19341-65DC-5F9F-8E36-A90795A29AE7}" dt="2026-03-19T13:53:17.056" v="0" actId="478"/>
          <ac:picMkLst>
            <pc:docMk/>
            <pc:sldMk cId="0" sldId="260"/>
            <ac:picMk id="100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B0E19341-65DC-5F9F-8E36-A90795A29AE7}" dt="2026-03-19T13:54:34.058" v="19" actId="1076"/>
        <pc:sldMkLst>
          <pc:docMk/>
          <pc:sldMk cId="0" sldId="262"/>
        </pc:sldMkLst>
        <pc:picChg chg="add mod">
          <ac:chgData name="Harris, Nicole M." userId="857c36d3-9750-4ae5-ac43-87ed753ff5d0" providerId="ADAL" clId="{B0E19341-65DC-5F9F-8E36-A90795A29AE7}" dt="2026-03-19T13:54:34.058" v="19" actId="1076"/>
          <ac:picMkLst>
            <pc:docMk/>
            <pc:sldMk cId="0" sldId="262"/>
            <ac:picMk id="2" creationId="{5AA36896-F6D6-7519-56B8-4A91900DB1C3}"/>
          </ac:picMkLst>
        </pc:picChg>
        <pc:picChg chg="del">
          <ac:chgData name="Harris, Nicole M." userId="857c36d3-9750-4ae5-ac43-87ed753ff5d0" providerId="ADAL" clId="{B0E19341-65DC-5F9F-8E36-A90795A29AE7}" dt="2026-03-19T13:54:06.723" v="15" actId="478"/>
          <ac:picMkLst>
            <pc:docMk/>
            <pc:sldMk cId="0" sldId="262"/>
            <ac:picMk id="113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B0E19341-65DC-5F9F-8E36-A90795A29AE7}" dt="2026-03-19T13:54:04.194" v="14" actId="1076"/>
        <pc:sldMkLst>
          <pc:docMk/>
          <pc:sldMk cId="0" sldId="263"/>
        </pc:sldMkLst>
        <pc:picChg chg="add mod">
          <ac:chgData name="Harris, Nicole M." userId="857c36d3-9750-4ae5-ac43-87ed753ff5d0" providerId="ADAL" clId="{B0E19341-65DC-5F9F-8E36-A90795A29AE7}" dt="2026-03-19T13:54:04.194" v="14" actId="1076"/>
          <ac:picMkLst>
            <pc:docMk/>
            <pc:sldMk cId="0" sldId="263"/>
            <ac:picMk id="2" creationId="{46475303-203C-115F-C1A2-D9B3E972A241}"/>
          </ac:picMkLst>
        </pc:picChg>
        <pc:picChg chg="del">
          <ac:chgData name="Harris, Nicole M." userId="857c36d3-9750-4ae5-ac43-87ed753ff5d0" providerId="ADAL" clId="{B0E19341-65DC-5F9F-8E36-A90795A29AE7}" dt="2026-03-19T13:53:48.722" v="8" actId="478"/>
          <ac:picMkLst>
            <pc:docMk/>
            <pc:sldMk cId="0" sldId="263"/>
            <ac:picMk id="121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B0E19341-65DC-5F9F-8E36-A90795A29AE7}" dt="2026-03-19T13:56:28.394" v="27" actId="1076"/>
        <pc:sldMkLst>
          <pc:docMk/>
          <pc:sldMk cId="0" sldId="265"/>
        </pc:sldMkLst>
        <pc:spChg chg="mod">
          <ac:chgData name="Harris, Nicole M." userId="857c36d3-9750-4ae5-ac43-87ed753ff5d0" providerId="ADAL" clId="{B0E19341-65DC-5F9F-8E36-A90795A29AE7}" dt="2026-03-19T13:53:23.988" v="3" actId="27636"/>
          <ac:spMkLst>
            <pc:docMk/>
            <pc:sldMk cId="0" sldId="265"/>
            <ac:spMk id="133" creationId="{00000000-0000-0000-0000-000000000000}"/>
          </ac:spMkLst>
        </pc:spChg>
        <pc:picChg chg="add mod">
          <ac:chgData name="Harris, Nicole M." userId="857c36d3-9750-4ae5-ac43-87ed753ff5d0" providerId="ADAL" clId="{B0E19341-65DC-5F9F-8E36-A90795A29AE7}" dt="2026-03-19T13:56:28.394" v="27" actId="1076"/>
          <ac:picMkLst>
            <pc:docMk/>
            <pc:sldMk cId="0" sldId="265"/>
            <ac:picMk id="2" creationId="{779405C2-ABEC-B93B-B439-E4E67F56961E}"/>
          </ac:picMkLst>
        </pc:picChg>
        <pc:picChg chg="del">
          <ac:chgData name="Harris, Nicole M." userId="857c36d3-9750-4ae5-ac43-87ed753ff5d0" providerId="ADAL" clId="{B0E19341-65DC-5F9F-8E36-A90795A29AE7}" dt="2026-03-19T13:56:07.852" v="20" actId="478"/>
          <ac:picMkLst>
            <pc:docMk/>
            <pc:sldMk cId="0" sldId="265"/>
            <ac:picMk id="13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6Vlf2thvI&amp;t=300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28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46e448d0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Amoeba Sisters. (2019, July 31). </a:t>
            </a:r>
            <a:r>
              <a:rPr lang="en-US" i="1" dirty="0"/>
              <a:t>Mutations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https://www.youtube.com/watch?v=vl6Vlf2thvI&amp;t=300s</a:t>
            </a:r>
            <a:r>
              <a:rPr lang="en-US" dirty="0"/>
              <a:t> 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3946e448d0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d5c27888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8d5c2788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5038b9e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95038b9e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https://learn.k20center.ou.edu/strategy/109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46e448d0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946e448d0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46e448d0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https://learn.k20center.ou.edu/strategy/3289</a:t>
            </a:r>
            <a:r>
              <a:rPr lang="en-US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3946e448d0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94fadf4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b94fadf4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Claim, evidence, reasoning, test, improve (</a:t>
            </a:r>
            <a:r>
              <a:rPr lang="en-US" dirty="0" err="1"/>
              <a:t>C.E.R.T.I.Fy</a:t>
            </a:r>
            <a:r>
              <a:rPr lang="en-US" dirty="0"/>
              <a:t> your thinking). Strategies. </a:t>
            </a:r>
            <a:r>
              <a:rPr lang="en-US" dirty="0">
                <a:hlinkClick r:id="rId3"/>
              </a:rPr>
              <a:t>https://learn.k20center.ou.edu/strategy/827</a:t>
            </a:r>
            <a:r>
              <a:rPr lang="en-US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l6Vlf2thvI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vl6Vlf2th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N2GHx-K6hY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mN2GHx-K6h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46e448d02_1_0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Amoeba Sisters: Mutations </a:t>
            </a:r>
            <a:endParaRPr dirty="0"/>
          </a:p>
        </p:txBody>
      </p:sp>
      <p:pic>
        <p:nvPicPr>
          <p:cNvPr id="2" name="Online Media 1" descr="Mutations (Updated)">
            <a:hlinkClick r:id="" action="ppaction://media"/>
            <a:extLst>
              <a:ext uri="{FF2B5EF4-FFF2-40B4-BE49-F238E27FC236}">
                <a16:creationId xmlns:a16="http://schemas.microsoft.com/office/drawing/2014/main" id="{779405C2-ABEC-B93B-B439-E4E67F5696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42759" y="860229"/>
            <a:ext cx="6058482" cy="342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Vocabulary Definitions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82791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/>
              <a:t>Chromosomes: </a:t>
            </a:r>
            <a:r>
              <a:rPr lang="en-US" sz="2100"/>
              <a:t>tiny, thread-like structures inside most cells that are made of DNA and contain your genes.</a:t>
            </a:r>
            <a:endParaRPr sz="2100"/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/>
              <a:t>Insertion:</a:t>
            </a:r>
            <a:r>
              <a:rPr lang="en-US" sz="2100"/>
              <a:t> a type of mutation where one or more nucleotides are added to DNA.</a:t>
            </a:r>
            <a:endParaRPr sz="2100"/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/>
              <a:t>Deletion: </a:t>
            </a:r>
            <a:r>
              <a:rPr lang="en-US" sz="2100"/>
              <a:t>a type of mutation that involves the loss of one or more nucleotides from a segment of DNA.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d5c27888d_0_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Vocabulary Definitions</a:t>
            </a:r>
            <a:endParaRPr/>
          </a:p>
        </p:txBody>
      </p:sp>
      <p:sp>
        <p:nvSpPr>
          <p:cNvPr id="146" name="Google Shape;146;g38d5c27888d_0_1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82791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100"/>
              <a:buChar char="●"/>
            </a:pPr>
            <a:r>
              <a:rPr lang="en-US" sz="2100" b="1" dirty="0"/>
              <a:t>Substitution: </a:t>
            </a:r>
            <a:r>
              <a:rPr lang="en-US" sz="2100" dirty="0"/>
              <a:t>a type of mutation where one base pair in the DNA sequence is replaced by another.</a:t>
            </a:r>
            <a:endParaRPr sz="2100" b="1" dirty="0"/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Proteins:</a:t>
            </a:r>
            <a:r>
              <a:rPr lang="en-US" sz="2100" dirty="0"/>
              <a:t> biomolecules made up of amino acids and found in all living cells that perform bodily functions.</a:t>
            </a:r>
            <a:endParaRPr sz="2100" dirty="0"/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/>
              <a:t>Harmful vs. Beneficial:</a:t>
            </a:r>
            <a:endParaRPr sz="2100" b="1" dirty="0"/>
          </a:p>
          <a:p>
            <a:pPr marL="914400" lvl="1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o"/>
            </a:pPr>
            <a:r>
              <a:rPr lang="en-US" sz="2100" dirty="0"/>
              <a:t>Harmful: causing or having an unfavorable result; negative result.</a:t>
            </a:r>
            <a:endParaRPr sz="2100" dirty="0"/>
          </a:p>
          <a:p>
            <a:pPr marL="914400" lvl="1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o"/>
            </a:pPr>
            <a:r>
              <a:rPr lang="en-US" sz="2100" dirty="0"/>
              <a:t>Beneficial: producing or promoting a favorable result; advantageous.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5038b9e98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 Pairing</a:t>
            </a:r>
            <a:endParaRPr/>
          </a:p>
        </p:txBody>
      </p:sp>
      <p:sp>
        <p:nvSpPr>
          <p:cNvPr id="152" name="Google Shape;152;g395038b9e98_0_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82791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Nitrogen-containing bases: A, G, C, T. </a:t>
            </a: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A always pairs with T; G always pairs with C.</a:t>
            </a:r>
            <a:endParaRPr dirty="0"/>
          </a:p>
          <a:p>
            <a:pPr marL="457200" lvl="0" indent="-3937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would the complimentary strand be for GACTAAGTA? </a:t>
            </a:r>
            <a:endParaRPr dirty="0"/>
          </a:p>
          <a:p>
            <a:pPr marL="45720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Muddiest Point</a:t>
            </a:r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2"/>
          </p:nvPr>
        </p:nvSpPr>
        <p:spPr>
          <a:xfrm>
            <a:off x="630250" y="1469650"/>
            <a:ext cx="7965600" cy="3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your learning.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Crystal Clear:</a:t>
            </a:r>
            <a:r>
              <a:rPr lang="en-US"/>
              <a:t> What do you think is the easiest part to understand about mutations?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Muddiest Point:</a:t>
            </a:r>
            <a:r>
              <a:rPr lang="en-US"/>
              <a:t> What do you think is the most confusing part about mutations?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46e448d02_1_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 Keychains</a:t>
            </a:r>
            <a:endParaRPr/>
          </a:p>
        </p:txBody>
      </p:sp>
      <p:sp>
        <p:nvSpPr>
          <p:cNvPr id="164" name="Google Shape;164;g3946e448d02_1_6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You will need the following materials needed to create a DNA keychain: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DNA Keychain Instructions handout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Pony beads (48 colors; 16 with 4 different colors, 16 black, and 16 white)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Glitter beads (1 to 4)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Two wires (one of each: 36 gauge and 18 gauge)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Key ring (1)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Sharpie for deletion (1)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Mutation card (1)</a:t>
            </a:r>
            <a:endParaRPr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46e448d02_1_1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Gist</a:t>
            </a:r>
            <a:endParaRPr/>
          </a:p>
        </p:txBody>
      </p:sp>
      <p:sp>
        <p:nvSpPr>
          <p:cNvPr id="170" name="Google Shape;170;g3946e448d02_1_11"/>
          <p:cNvSpPr txBox="1">
            <a:spLocks noGrp="1"/>
          </p:cNvSpPr>
          <p:nvPr>
            <p:ph type="body" idx="1"/>
          </p:nvPr>
        </p:nvSpPr>
        <p:spPr>
          <a:xfrm>
            <a:off x="628650" y="1302800"/>
            <a:ext cx="78867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On your handout to write the “gist” about your superhero mutation. Include the following information: </a:t>
            </a:r>
            <a:endParaRPr sz="25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500" dirty="0"/>
              <a:t>Describe the mutation.</a:t>
            </a:r>
            <a:endParaRPr sz="25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500" dirty="0"/>
              <a:t>Determine if the mutation can be beneficial or harmful.</a:t>
            </a:r>
            <a:endParaRPr sz="25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500" dirty="0"/>
              <a:t>Identify the type of mutation at the DNA level.</a:t>
            </a:r>
            <a:endParaRPr sz="25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500" dirty="0"/>
              <a:t>Describe the impacts of protein and superhero traits.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Draw the non-mutated superhero next to the mutated one in the space provided.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94fadf440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Gist Example  </a:t>
            </a:r>
            <a:endParaRPr/>
          </a:p>
        </p:txBody>
      </p:sp>
      <p:pic>
        <p:nvPicPr>
          <p:cNvPr id="176" name="Google Shape;176;g3b94fadf440_0_0" title="K20_MMYM_C_V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50" y="1435525"/>
            <a:ext cx="3086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b94fadf440_0_0" title="image WMMY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100" y="1464475"/>
            <a:ext cx="3028225" cy="30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Mutations Make You Mighty!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DNA Mutations</a:t>
            </a:r>
            <a:endParaRPr/>
          </a:p>
        </p:txBody>
      </p:sp>
      <p:pic>
        <p:nvPicPr>
          <p:cNvPr id="82" name="Google Shape;82;p2" title="K20_MMYM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0" y="835025"/>
            <a:ext cx="3510225" cy="3473440"/>
          </a:xfrm>
          <a:prstGeom prst="flowChartPreparat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 mutations impact your traits?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623888" y="-59815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623888" y="2188085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/>
            <a:r>
              <a:rPr lang="en-US" dirty="0"/>
              <a:t>Develop and defend a claim on whether mutations are harmful or helpful using evidence and reasoning. </a:t>
            </a:r>
          </a:p>
          <a:p>
            <a:pPr lvl="0" indent="-393192"/>
            <a:r>
              <a:rPr lang="en-US" dirty="0"/>
              <a:t>Construct a DNA model to demonstrate how a mutation can occur within a DNA sequence.</a:t>
            </a:r>
          </a:p>
          <a:p>
            <a:pPr lvl="0" indent="-393192"/>
            <a:r>
              <a:rPr lang="en-US" dirty="0"/>
              <a:t>Apply your understanding of the impact of mutations on traits.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Ernest Hemingway’s Polydactyl Cats</a:t>
            </a:r>
            <a:endParaRPr dirty="0"/>
          </a:p>
        </p:txBody>
      </p:sp>
      <p:pic>
        <p:nvPicPr>
          <p:cNvPr id="2" name="Online Media 1" descr="Ernest Hemingway's Polydactyl Cats">
            <a:hlinkClick r:id="" action="ppaction://media"/>
            <a:extLst>
              <a:ext uri="{FF2B5EF4-FFF2-40B4-BE49-F238E27FC236}">
                <a16:creationId xmlns:a16="http://schemas.microsoft.com/office/drawing/2014/main" id="{A038022A-07FA-06D3-4450-72404FA0A9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9321" y="796137"/>
            <a:ext cx="6285357" cy="355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know? 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down three points about anything you know associated with the following prompt: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a mutation? </a:t>
            </a: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7709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Take your paper and pass it clockwise in your group.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With the new paper you receive, choose one of the points presented and add an additional fact, idea, or correction to it through words or a drawing.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Repeat this process until you receive your paper back.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Review your peers’ comments and with your group, create a summary of ideas to share with the class. </a:t>
            </a:r>
            <a:endParaRPr sz="2000" dirty="0"/>
          </a:p>
        </p:txBody>
      </p:sp>
      <p:pic>
        <p:nvPicPr>
          <p:cNvPr id="114" name="Google Shape;114;p7" title="Chain Not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9575" y="274650"/>
            <a:ext cx="1018843" cy="99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5AA36896-F6D6-7519-56B8-4A91900DB1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42618" y="1691536"/>
            <a:ext cx="3115800" cy="176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C.E.R.T.I.fy Your Thinking 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628650" y="1368000"/>
            <a:ext cx="49947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2300" dirty="0"/>
              <a:t>Use the space provided on your handout to make a claim in response to the following prompt: </a:t>
            </a:r>
            <a:endParaRPr sz="2300" dirty="0"/>
          </a:p>
          <a:p>
            <a:pPr marL="59055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300" i="1" dirty="0"/>
              <a:t>Do you believe that mutations are harmful or beneficial? </a:t>
            </a:r>
            <a:endParaRPr sz="2300" i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2300" dirty="0"/>
              <a:t>Research and identify three points of evidence in support of your claim. Write these down and cite them in the space provided on your handout. 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8" title="CERTifyUpd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25" y="274648"/>
            <a:ext cx="819291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46475303-203C-115F-C1A2-D9B3E972A2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0457" y="1702679"/>
            <a:ext cx="3076359" cy="1738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Debate!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Based on the claim you made, move to the “harmful” side of the “beneficial” side of the room. 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Using your claim and evidence, debate the prompt “Do you believe that mutations are harmful or beneficial?”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755</Words>
  <Application>Microsoft Office PowerPoint</Application>
  <PresentationFormat>On-screen Show (16:9)</PresentationFormat>
  <Paragraphs>66</Paragraphs>
  <Slides>17</Slides>
  <Notes>17</Notes>
  <HiddenSlides>1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NTR</vt:lpstr>
      <vt:lpstr>Custom Design</vt:lpstr>
      <vt:lpstr>PowerPoint Presentation</vt:lpstr>
      <vt:lpstr>When Mutations Make You Mighty!</vt:lpstr>
      <vt:lpstr>Essential Question</vt:lpstr>
      <vt:lpstr>Learning Objectives</vt:lpstr>
      <vt:lpstr>Ernest Hemingway’s Polydactyl Cats</vt:lpstr>
      <vt:lpstr>What do you know? </vt:lpstr>
      <vt:lpstr>Chain Notes</vt:lpstr>
      <vt:lpstr>C.E.R.T.I.fy Your Thinking </vt:lpstr>
      <vt:lpstr>Debate!</vt:lpstr>
      <vt:lpstr>Amoeba Sisters: Mutations </vt:lpstr>
      <vt:lpstr>Vocabulary Definitions</vt:lpstr>
      <vt:lpstr>Vocabulary Definitions</vt:lpstr>
      <vt:lpstr>Base Pairing</vt:lpstr>
      <vt:lpstr>Muddiest Point</vt:lpstr>
      <vt:lpstr>DNA Keychains</vt:lpstr>
      <vt:lpstr>Gist</vt:lpstr>
      <vt:lpstr>Gist Example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Mutations Make You Mighty</dc:title>
  <dc:creator>k20center@ou.edu</dc:creator>
  <cp:lastModifiedBy>K20 Center</cp:lastModifiedBy>
  <cp:revision>7</cp:revision>
  <dcterms:created xsi:type="dcterms:W3CDTF">2025-08-05T20:58:42Z</dcterms:created>
  <dcterms:modified xsi:type="dcterms:W3CDTF">2026-05-19T20:53:39Z</dcterms:modified>
</cp:coreProperties>
</file>