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dPzyeCbRQZ9gdEFh1U5g/+wUx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77D47-18B5-954C-89F7-B93126A41CA8}" v="3" dt="2026-03-13T17:10:47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69"/>
  </p:normalViewPr>
  <p:slideViewPr>
    <p:cSldViewPr snapToGrid="0">
      <p:cViewPr varScale="1">
        <p:scale>
          <a:sx n="152" d="100"/>
          <a:sy n="152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Nicole M." userId="857c36d3-9750-4ae5-ac43-87ed753ff5d0" providerId="ADAL" clId="{B0E19341-65DC-5F9F-8E36-A90795A29AE7}"/>
    <pc:docChg chg="custSel modSld">
      <pc:chgData name="Harris, Nicole M." userId="857c36d3-9750-4ae5-ac43-87ed753ff5d0" providerId="ADAL" clId="{B0E19341-65DC-5F9F-8E36-A90795A29AE7}" dt="2026-03-13T17:10:56.307" v="15" actId="1076"/>
      <pc:docMkLst>
        <pc:docMk/>
      </pc:docMkLst>
      <pc:sldChg chg="modSp mod">
        <pc:chgData name="Harris, Nicole M." userId="857c36d3-9750-4ae5-ac43-87ed753ff5d0" providerId="ADAL" clId="{B0E19341-65DC-5F9F-8E36-A90795A29AE7}" dt="2026-03-13T17:09:49.968" v="2" actId="27636"/>
        <pc:sldMkLst>
          <pc:docMk/>
          <pc:sldMk cId="0" sldId="259"/>
        </pc:sldMkLst>
        <pc:spChg chg="mod">
          <ac:chgData name="Harris, Nicole M." userId="857c36d3-9750-4ae5-ac43-87ed753ff5d0" providerId="ADAL" clId="{B0E19341-65DC-5F9F-8E36-A90795A29AE7}" dt="2026-03-13T17:09:49.968" v="2" actId="27636"/>
          <ac:spMkLst>
            <pc:docMk/>
            <pc:sldMk cId="0" sldId="259"/>
            <ac:spMk id="94" creationId="{00000000-0000-0000-0000-000000000000}"/>
          </ac:spMkLst>
        </pc:spChg>
      </pc:sldChg>
      <pc:sldChg chg="addSp delSp modSp mod delAnim modAnim">
        <pc:chgData name="Harris, Nicole M." userId="857c36d3-9750-4ae5-ac43-87ed753ff5d0" providerId="ADAL" clId="{B0E19341-65DC-5F9F-8E36-A90795A29AE7}" dt="2026-03-13T17:09:58.736" v="5" actId="1076"/>
        <pc:sldMkLst>
          <pc:docMk/>
          <pc:sldMk cId="0" sldId="263"/>
        </pc:sldMkLst>
        <pc:picChg chg="add mod">
          <ac:chgData name="Harris, Nicole M." userId="857c36d3-9750-4ae5-ac43-87ed753ff5d0" providerId="ADAL" clId="{B0E19341-65DC-5F9F-8E36-A90795A29AE7}" dt="2026-03-13T17:09:58.736" v="5" actId="1076"/>
          <ac:picMkLst>
            <pc:docMk/>
            <pc:sldMk cId="0" sldId="263"/>
            <ac:picMk id="2" creationId="{181710F2-46A7-4A25-138A-7C4134546029}"/>
          </ac:picMkLst>
        </pc:picChg>
        <pc:picChg chg="del">
          <ac:chgData name="Harris, Nicole M." userId="857c36d3-9750-4ae5-ac43-87ed753ff5d0" providerId="ADAL" clId="{B0E19341-65DC-5F9F-8E36-A90795A29AE7}" dt="2026-03-13T17:09:21.931" v="0" actId="478"/>
          <ac:picMkLst>
            <pc:docMk/>
            <pc:sldMk cId="0" sldId="263"/>
            <ac:picMk id="119" creationId="{00000000-0000-0000-0000-000000000000}"/>
          </ac:picMkLst>
        </pc:picChg>
      </pc:sldChg>
      <pc:sldChg chg="addSp delSp modSp mod delAnim modAnim">
        <pc:chgData name="Harris, Nicole M." userId="857c36d3-9750-4ae5-ac43-87ed753ff5d0" providerId="ADAL" clId="{B0E19341-65DC-5F9F-8E36-A90795A29AE7}" dt="2026-03-13T17:10:22.548" v="10" actId="1076"/>
        <pc:sldMkLst>
          <pc:docMk/>
          <pc:sldMk cId="0" sldId="268"/>
        </pc:sldMkLst>
        <pc:picChg chg="add mod">
          <ac:chgData name="Harris, Nicole M." userId="857c36d3-9750-4ae5-ac43-87ed753ff5d0" providerId="ADAL" clId="{B0E19341-65DC-5F9F-8E36-A90795A29AE7}" dt="2026-03-13T17:10:22.548" v="10" actId="1076"/>
          <ac:picMkLst>
            <pc:docMk/>
            <pc:sldMk cId="0" sldId="268"/>
            <ac:picMk id="2" creationId="{77417E87-5B26-2927-BE66-1976448DC5C2}"/>
          </ac:picMkLst>
        </pc:picChg>
        <pc:picChg chg="del">
          <ac:chgData name="Harris, Nicole M." userId="857c36d3-9750-4ae5-ac43-87ed753ff5d0" providerId="ADAL" clId="{B0E19341-65DC-5F9F-8E36-A90795A29AE7}" dt="2026-03-13T17:10:04.804" v="6" actId="478"/>
          <ac:picMkLst>
            <pc:docMk/>
            <pc:sldMk cId="0" sldId="268"/>
            <ac:picMk id="156" creationId="{00000000-0000-0000-0000-000000000000}"/>
          </ac:picMkLst>
        </pc:picChg>
      </pc:sldChg>
      <pc:sldChg chg="addSp delSp modSp mod delAnim modAnim">
        <pc:chgData name="Harris, Nicole M." userId="857c36d3-9750-4ae5-ac43-87ed753ff5d0" providerId="ADAL" clId="{B0E19341-65DC-5F9F-8E36-A90795A29AE7}" dt="2026-03-13T17:10:56.307" v="15" actId="1076"/>
        <pc:sldMkLst>
          <pc:docMk/>
          <pc:sldMk cId="0" sldId="272"/>
        </pc:sldMkLst>
        <pc:picChg chg="add mod">
          <ac:chgData name="Harris, Nicole M." userId="857c36d3-9750-4ae5-ac43-87ed753ff5d0" providerId="ADAL" clId="{B0E19341-65DC-5F9F-8E36-A90795A29AE7}" dt="2026-03-13T17:10:56.307" v="15" actId="1076"/>
          <ac:picMkLst>
            <pc:docMk/>
            <pc:sldMk cId="0" sldId="272"/>
            <ac:picMk id="2" creationId="{7AA3256F-D2F4-9815-8640-90670A4CF3DE}"/>
          </ac:picMkLst>
        </pc:picChg>
        <pc:picChg chg="del">
          <ac:chgData name="Harris, Nicole M." userId="857c36d3-9750-4ae5-ac43-87ed753ff5d0" providerId="ADAL" clId="{B0E19341-65DC-5F9F-8E36-A90795A29AE7}" dt="2026-03-13T17:10:26.620" v="11" actId="478"/>
          <ac:picMkLst>
            <pc:docMk/>
            <pc:sldMk cId="0" sldId="272"/>
            <ac:picMk id="18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1166e43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b1166e43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1166e434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b1166e434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8e4b7a5b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398e4b7a5b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8e4b7a5b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98e4b7a5b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b1166e434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b1166e434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b1166e4343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b1166e4343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b1166e4343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b1166e4343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866ec9eec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866ec9eec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98e4b7a5b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398e4b7a5b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8e4b7a5b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98e4b7a5b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7b4e092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c7b4e092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sential Question(s)">
  <p:cSld name="Essential Question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2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0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6ilD555O_RE?feature=oembed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o9ViOMe_Wnk?feature=oembed" TargetMode="Externa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6ilD555O_RE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b1166e4343_1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Create a Perfect Square</a:t>
            </a:r>
            <a:endParaRPr/>
          </a:p>
        </p:txBody>
      </p:sp>
      <p:sp>
        <p:nvSpPr>
          <p:cNvPr id="135" name="Google Shape;135;g3b1166e4343_1_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With your tiles, model the square number 9</a:t>
            </a:r>
            <a:endParaRPr/>
          </a:p>
        </p:txBody>
      </p:sp>
      <p:sp>
        <p:nvSpPr>
          <p:cNvPr id="136" name="Google Shape;136;g3b1166e4343_1_0"/>
          <p:cNvSpPr/>
          <p:nvPr/>
        </p:nvSpPr>
        <p:spPr>
          <a:xfrm>
            <a:off x="5663425" y="1428750"/>
            <a:ext cx="2286000" cy="2286000"/>
          </a:xfrm>
          <a:prstGeom prst="rect">
            <a:avLst/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9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1166e4343_1_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Create a Perfect Square</a:t>
            </a:r>
            <a:endParaRPr/>
          </a:p>
        </p:txBody>
      </p:sp>
      <p:sp>
        <p:nvSpPr>
          <p:cNvPr id="142" name="Google Shape;142;g3b1166e4343_1_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With your tiles, model the square number 16</a:t>
            </a:r>
            <a:endParaRPr/>
          </a:p>
        </p:txBody>
      </p:sp>
      <p:sp>
        <p:nvSpPr>
          <p:cNvPr id="143" name="Google Shape;143;g3b1166e4343_1_6"/>
          <p:cNvSpPr/>
          <p:nvPr/>
        </p:nvSpPr>
        <p:spPr>
          <a:xfrm>
            <a:off x="5116950" y="1400925"/>
            <a:ext cx="3200400" cy="3200400"/>
          </a:xfrm>
          <a:prstGeom prst="rect">
            <a:avLst/>
          </a:prstGeom>
          <a:solidFill>
            <a:srgbClr val="EEEEEE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16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8e4b7a5b7_0_25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Recording Perfect Squares</a:t>
            </a:r>
            <a:endParaRPr/>
          </a:p>
        </p:txBody>
      </p:sp>
      <p:sp>
        <p:nvSpPr>
          <p:cNvPr id="149" name="Google Shape;149;g398e4b7a5b7_0_25"/>
          <p:cNvSpPr txBox="1">
            <a:spLocks noGrp="1"/>
          </p:cNvSpPr>
          <p:nvPr>
            <p:ph type="body" idx="2"/>
          </p:nvPr>
        </p:nvSpPr>
        <p:spPr>
          <a:xfrm>
            <a:off x="630250" y="1525550"/>
            <a:ext cx="8350500" cy="3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and then use your Square Numbers handout to record perfect squares and their side lengths.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Once you have found a pattern, record all of the square numbers from 1-400.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8e4b7a5b7_0_17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Questions</a:t>
            </a:r>
            <a:endParaRPr/>
          </a:p>
        </p:txBody>
      </p:sp>
      <p:sp>
        <p:nvSpPr>
          <p:cNvPr id="155" name="Google Shape;155;g398e4b7a5b7_0_17"/>
          <p:cNvSpPr txBox="1">
            <a:spLocks noGrp="1"/>
          </p:cNvSpPr>
          <p:nvPr>
            <p:ph type="body" idx="2"/>
          </p:nvPr>
        </p:nvSpPr>
        <p:spPr>
          <a:xfrm>
            <a:off x="630254" y="1383900"/>
            <a:ext cx="38493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43992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How does a square’s area relate to its side length?</a:t>
            </a:r>
            <a:endParaRPr/>
          </a:p>
          <a:p>
            <a:pPr marL="457200" lvl="0" indent="-443992" algn="l" rtl="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What if a perfect square is impossible? </a:t>
            </a:r>
            <a:endParaRPr/>
          </a:p>
        </p:txBody>
      </p:sp>
      <p:pic>
        <p:nvPicPr>
          <p:cNvPr id="2" name="Online Media 1" descr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77417E87-5B26-2927-BE66-1976448DC5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77343" y="1713844"/>
            <a:ext cx="3031688" cy="1712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1166e4343_1_20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If a Perfect Square Is Impossible?</a:t>
            </a:r>
            <a:endParaRPr/>
          </a:p>
        </p:txBody>
      </p:sp>
      <p:sp>
        <p:nvSpPr>
          <p:cNvPr id="162" name="Google Shape;162;g3b1166e4343_1_20"/>
          <p:cNvSpPr txBox="1">
            <a:spLocks noGrp="1"/>
          </p:cNvSpPr>
          <p:nvPr>
            <p:ph type="body" idx="2"/>
          </p:nvPr>
        </p:nvSpPr>
        <p:spPr>
          <a:xfrm>
            <a:off x="630261" y="1418900"/>
            <a:ext cx="75165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392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Where would the square root of 150 fall on a number line?</a:t>
            </a:r>
            <a:endParaRPr/>
          </a:p>
          <a:p>
            <a:pPr marL="457200" lvl="0" indent="-342392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Use the classroom number line to determine the answer.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b1166e4343_1_28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If a Perfect Square Is Impossible?</a:t>
            </a:r>
            <a:endParaRPr/>
          </a:p>
        </p:txBody>
      </p:sp>
      <p:sp>
        <p:nvSpPr>
          <p:cNvPr id="168" name="Google Shape;168;g3b1166e4343_1_28"/>
          <p:cNvSpPr txBox="1">
            <a:spLocks noGrp="1"/>
          </p:cNvSpPr>
          <p:nvPr>
            <p:ph type="body" idx="2"/>
          </p:nvPr>
        </p:nvSpPr>
        <p:spPr>
          <a:xfrm>
            <a:off x="630250" y="1418900"/>
            <a:ext cx="43074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Non-perfect square roots are </a:t>
            </a:r>
            <a:r>
              <a:rPr lang="en-US" b="1" u="sng"/>
              <a:t>irrational</a:t>
            </a:r>
            <a:r>
              <a:rPr lang="en-US"/>
              <a:t>. For an integer that is NOT a perfect square, you can </a:t>
            </a:r>
            <a:r>
              <a:rPr lang="en-US" b="1" u="sng"/>
              <a:t>estimate</a:t>
            </a:r>
            <a:r>
              <a:rPr lang="en-US"/>
              <a:t> a square root.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g3b1166e4343_1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775" y="1551624"/>
            <a:ext cx="3627174" cy="20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1166e4343_1_34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If a Perfect Square Is Impossible?</a:t>
            </a:r>
            <a:endParaRPr/>
          </a:p>
        </p:txBody>
      </p:sp>
      <p:sp>
        <p:nvSpPr>
          <p:cNvPr id="175" name="Google Shape;175;g3b1166e4343_1_34"/>
          <p:cNvSpPr txBox="1">
            <a:spLocks noGrp="1"/>
          </p:cNvSpPr>
          <p:nvPr>
            <p:ph type="body" idx="2"/>
          </p:nvPr>
        </p:nvSpPr>
        <p:spPr>
          <a:xfrm>
            <a:off x="630261" y="1418900"/>
            <a:ext cx="75165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How to estimate a non-perfect square root:</a:t>
            </a:r>
            <a:endParaRPr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Find the two perfect </a:t>
            </a:r>
            <a:r>
              <a:rPr lang="en-US" b="1" u="sng"/>
              <a:t>square numbers </a:t>
            </a:r>
            <a:r>
              <a:rPr lang="en-US"/>
              <a:t>that are directly </a:t>
            </a:r>
            <a:r>
              <a:rPr lang="en-US" b="1" u="sng"/>
              <a:t>before</a:t>
            </a:r>
            <a:r>
              <a:rPr lang="en-US"/>
              <a:t> and directly </a:t>
            </a:r>
            <a:r>
              <a:rPr lang="en-US" b="1" u="sng"/>
              <a:t>after</a:t>
            </a:r>
            <a:r>
              <a:rPr lang="en-US"/>
              <a:t> the number. Estimate the square root </a:t>
            </a:r>
            <a:r>
              <a:rPr lang="en-US" b="1" u="sng"/>
              <a:t>between </a:t>
            </a:r>
            <a:r>
              <a:rPr lang="en-US"/>
              <a:t>these two numbers.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66ec9eec5_0_1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</a:t>
            </a:r>
            <a:endParaRPr/>
          </a:p>
        </p:txBody>
      </p:sp>
      <p:sp>
        <p:nvSpPr>
          <p:cNvPr id="181" name="Google Shape;181;g3866ec9eec5_0_1"/>
          <p:cNvSpPr txBox="1">
            <a:spLocks noGrp="1"/>
          </p:cNvSpPr>
          <p:nvPr>
            <p:ph type="body" idx="2"/>
          </p:nvPr>
        </p:nvSpPr>
        <p:spPr>
          <a:xfrm>
            <a:off x="630261" y="1418900"/>
            <a:ext cx="7516500" cy="27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How does a square’s area relate to its length? </a:t>
            </a:r>
            <a:endParaRPr/>
          </a:p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What if a perfect square is impossible? </a:t>
            </a:r>
            <a:endParaRPr/>
          </a:p>
        </p:txBody>
      </p:sp>
      <p:pic>
        <p:nvPicPr>
          <p:cNvPr id="2" name="Online Media 1" descr="K20 Center 30 second timer">
            <a:hlinkClick r:id="" action="ppaction://media"/>
            <a:extLst>
              <a:ext uri="{FF2B5EF4-FFF2-40B4-BE49-F238E27FC236}">
                <a16:creationId xmlns:a16="http://schemas.microsoft.com/office/drawing/2014/main" id="{7AA3256F-D2F4-9815-8640-90670A4CF3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55488" y="2740430"/>
            <a:ext cx="3233024" cy="1826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98e4b7a5b7_0_33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Estimating Non-Perfect Square Roots</a:t>
            </a:r>
            <a:endParaRPr/>
          </a:p>
        </p:txBody>
      </p:sp>
      <p:sp>
        <p:nvSpPr>
          <p:cNvPr id="188" name="Google Shape;188;g398e4b7a5b7_0_33"/>
          <p:cNvSpPr txBox="1">
            <a:spLocks noGrp="1"/>
          </p:cNvSpPr>
          <p:nvPr>
            <p:ph type="body" idx="2"/>
          </p:nvPr>
        </p:nvSpPr>
        <p:spPr>
          <a:xfrm>
            <a:off x="630250" y="1411025"/>
            <a:ext cx="7886700" cy="3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 page 3 of your trifold, work through exercising reviewing and estimating examples of non-perfect square roots.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8e4b7a5b7_0_41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Beat the Calculator</a:t>
            </a:r>
            <a:endParaRPr/>
          </a:p>
        </p:txBody>
      </p:sp>
      <p:sp>
        <p:nvSpPr>
          <p:cNvPr id="194" name="Google Shape;194;g398e4b7a5b7_0_41"/>
          <p:cNvSpPr txBox="1">
            <a:spLocks noGrp="1"/>
          </p:cNvSpPr>
          <p:nvPr>
            <p:ph type="body" idx="2"/>
          </p:nvPr>
        </p:nvSpPr>
        <p:spPr>
          <a:xfrm>
            <a:off x="630250" y="1268550"/>
            <a:ext cx="78867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When a square root is announced, estimate the square root with your team.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Write the square root on the provided sticky note.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Send one runner to place it in the appropriate spot on the number line.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The designated class calculator will calculate and determine which team has the closest estimation.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3770525" y="559700"/>
            <a:ext cx="4740000" cy="2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Numbers That Play Fair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3610175" y="2807725"/>
            <a:ext cx="48987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Square Numbers and Square Roots</a:t>
            </a:r>
            <a:endParaRPr/>
          </a:p>
        </p:txBody>
      </p:sp>
      <p:pic>
        <p:nvPicPr>
          <p:cNvPr id="82" name="Google Shape;82;p2" title="NTPF_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12488"/>
            <a:ext cx="3610175" cy="2918525"/>
          </a:xfrm>
          <a:prstGeom prst="flowChartPreparation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How does the area of a square relate to the length of its side?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body" idx="1"/>
          </p:nvPr>
        </p:nvSpPr>
        <p:spPr>
          <a:xfrm>
            <a:off x="623900" y="2808300"/>
            <a:ext cx="78852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8080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Identify the relationship between a square’s side length and its area. </a:t>
            </a:r>
            <a:endParaRPr/>
          </a:p>
          <a:p>
            <a:pPr marL="457200" lvl="0" indent="-38080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Identify the first 20 square numbers and their square roots. </a:t>
            </a:r>
            <a:endParaRPr/>
          </a:p>
          <a:p>
            <a:pPr marL="457200" lvl="0" indent="-380809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Estimate irrational square roots between perfect squares. </a:t>
            </a:r>
            <a:endParaRPr/>
          </a:p>
          <a:p>
            <a:pPr marL="457200" lvl="0" indent="-292100" algn="l" rtl="0"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a Claim</a:t>
            </a:r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Make a claim in response to the following prompt: </a:t>
            </a:r>
            <a:endParaRPr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b="1"/>
              <a:t>Is cereal soup? </a:t>
            </a:r>
            <a:endParaRPr b="1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Then, provide 1-3 pieces of evidence to support your claim.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Debate</a:t>
            </a:r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Move to one of the posters in your classroom that represents the claim you made.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Following your teacher’s guidelines and using your groups evidence, debate your claim against the opposing group.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C.E.R.T.I.fy Your Thinking  </a:t>
            </a:r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81231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In the space provided on page 1 of your trifold, write down a claim in response to the following prompt.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Is a square a rectangle?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Then, provide evidence in the space provided to support your claim.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Move on to write down your reasoning that connects your evidence to your claim.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a perfect square</a:t>
            </a: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4877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 one minute, create a perfect square using exactly 10 color tiles. </a:t>
            </a:r>
            <a:endParaRPr b="1"/>
          </a:p>
        </p:txBody>
      </p:sp>
      <p:pic>
        <p:nvPicPr>
          <p:cNvPr id="2" name="Online Media 1" descr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181710F2-46A7-4A25-138A-7C41345460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06350" y="1715267"/>
            <a:ext cx="3031796" cy="171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c7b4e09266_0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 a Perfect Square</a:t>
            </a:r>
            <a:endParaRPr/>
          </a:p>
        </p:txBody>
      </p:sp>
      <p:sp>
        <p:nvSpPr>
          <p:cNvPr id="125" name="Google Shape;125;g3c7b4e09266_0_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With your tiles, model the square number 4.</a:t>
            </a:r>
            <a:endParaRPr/>
          </a:p>
        </p:txBody>
      </p:sp>
      <p:sp>
        <p:nvSpPr>
          <p:cNvPr id="126" name="Google Shape;126;g3c7b4e09266_0_0"/>
          <p:cNvSpPr/>
          <p:nvPr/>
        </p:nvSpPr>
        <p:spPr>
          <a:xfrm>
            <a:off x="6012450" y="2725950"/>
            <a:ext cx="914400" cy="914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c7b4e09266_0_0"/>
          <p:cNvSpPr/>
          <p:nvPr/>
        </p:nvSpPr>
        <p:spPr>
          <a:xfrm>
            <a:off x="6926850" y="1811550"/>
            <a:ext cx="914400" cy="914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3c7b4e09266_0_0"/>
          <p:cNvSpPr/>
          <p:nvPr/>
        </p:nvSpPr>
        <p:spPr>
          <a:xfrm>
            <a:off x="6012450" y="1811550"/>
            <a:ext cx="914400" cy="914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c7b4e09266_0_0"/>
          <p:cNvSpPr/>
          <p:nvPr/>
        </p:nvSpPr>
        <p:spPr>
          <a:xfrm>
            <a:off x="6926850" y="2725950"/>
            <a:ext cx="914400" cy="914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Macintosh PowerPoint</Application>
  <PresentationFormat>On-screen Show (16:9)</PresentationFormat>
  <Paragraphs>61</Paragraphs>
  <Slides>19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NTR</vt:lpstr>
      <vt:lpstr>Custom Design</vt:lpstr>
      <vt:lpstr>PowerPoint Presentation</vt:lpstr>
      <vt:lpstr>Numbers That Play Fair</vt:lpstr>
      <vt:lpstr>Essential Question</vt:lpstr>
      <vt:lpstr>Learning Objectives</vt:lpstr>
      <vt:lpstr>Make a Claim</vt:lpstr>
      <vt:lpstr>Debate</vt:lpstr>
      <vt:lpstr>C.E.R.T.I.fy Your Thinking  </vt:lpstr>
      <vt:lpstr>Create a perfect square</vt:lpstr>
      <vt:lpstr>Create a Perfect Square</vt:lpstr>
      <vt:lpstr>Create a Perfect Square</vt:lpstr>
      <vt:lpstr>Create a Perfect Square</vt:lpstr>
      <vt:lpstr>Recording Perfect Squares</vt:lpstr>
      <vt:lpstr>Discussion Questions</vt:lpstr>
      <vt:lpstr>What If a Perfect Square Is Impossible?</vt:lpstr>
      <vt:lpstr>What If a Perfect Square Is Impossible?</vt:lpstr>
      <vt:lpstr>What If a Perfect Square Is Impossible?</vt:lpstr>
      <vt:lpstr>Discuss</vt:lpstr>
      <vt:lpstr>Estimating Non-Perfect Square Roots</vt:lpstr>
      <vt:lpstr>Beat the Calculator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Gracia, Ann M.</dc:creator>
  <cp:lastModifiedBy>Harris, Nicole M.</cp:lastModifiedBy>
  <cp:revision>1</cp:revision>
  <dcterms:created xsi:type="dcterms:W3CDTF">2025-08-05T20:58:42Z</dcterms:created>
  <dcterms:modified xsi:type="dcterms:W3CDTF">2026-03-13T17:10:57Z</dcterms:modified>
</cp:coreProperties>
</file>