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dPzyeCbRQZ9gdEFh1U5g/+wUx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/>
    <p:restoredTop sz="94707"/>
  </p:normalViewPr>
  <p:slideViewPr>
    <p:cSldViewPr snapToGrid="0">
      <p:cViewPr varScale="1">
        <p:scale>
          <a:sx n="153" d="100"/>
          <a:sy n="153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1166e43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b1166e43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1166e434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b1166e434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8e4b7a5b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98e4b7a5b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8e4b7a5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98e4b7a5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1166e434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b1166e434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1166e4343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b1166e434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1166e4343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b1166e4343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66ec9eec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866ec9eec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8e4b7a5b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98e4b7a5b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8e4b7a5b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98e4b7a5b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7b4e092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c7b4e092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(s)">
  <p:cSld name="Essential Question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6ilD555O_RE?feature=oembed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o9ViOMe_Wnk?feature=oembed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6ilD555O_RE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1166e4343_1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Create a Perfect Square</a:t>
            </a:r>
            <a:endParaRPr/>
          </a:p>
        </p:txBody>
      </p:sp>
      <p:sp>
        <p:nvSpPr>
          <p:cNvPr id="135" name="Google Shape;135;g3b1166e4343_1_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tiles, model the square number 9.</a:t>
            </a:r>
            <a:endParaRPr dirty="0"/>
          </a:p>
        </p:txBody>
      </p:sp>
      <p:sp>
        <p:nvSpPr>
          <p:cNvPr id="136" name="Google Shape;136;g3b1166e4343_1_0"/>
          <p:cNvSpPr/>
          <p:nvPr/>
        </p:nvSpPr>
        <p:spPr>
          <a:xfrm>
            <a:off x="5663425" y="1428750"/>
            <a:ext cx="2286000" cy="2286000"/>
          </a:xfrm>
          <a:prstGeom prst="rect">
            <a:avLst/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9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1166e4343_1_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Create a Perfect Square</a:t>
            </a:r>
            <a:endParaRPr/>
          </a:p>
        </p:txBody>
      </p:sp>
      <p:sp>
        <p:nvSpPr>
          <p:cNvPr id="142" name="Google Shape;142;g3b1166e4343_1_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tiles, model the square number 16.</a:t>
            </a:r>
            <a:endParaRPr dirty="0"/>
          </a:p>
        </p:txBody>
      </p:sp>
      <p:sp>
        <p:nvSpPr>
          <p:cNvPr id="143" name="Google Shape;143;g3b1166e4343_1_6"/>
          <p:cNvSpPr/>
          <p:nvPr/>
        </p:nvSpPr>
        <p:spPr>
          <a:xfrm>
            <a:off x="5116950" y="1400925"/>
            <a:ext cx="3200400" cy="3200400"/>
          </a:xfrm>
          <a:prstGeom prst="rect">
            <a:avLst/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16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8e4b7a5b7_0_25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Recording Perfect Squares</a:t>
            </a:r>
            <a:endParaRPr dirty="0"/>
          </a:p>
        </p:txBody>
      </p:sp>
      <p:sp>
        <p:nvSpPr>
          <p:cNvPr id="149" name="Google Shape;149;g398e4b7a5b7_0_25"/>
          <p:cNvSpPr txBox="1">
            <a:spLocks noGrp="1"/>
          </p:cNvSpPr>
          <p:nvPr>
            <p:ph type="body" idx="2"/>
          </p:nvPr>
        </p:nvSpPr>
        <p:spPr>
          <a:xfrm>
            <a:off x="630250" y="1525550"/>
            <a:ext cx="8350500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and then use your Square Numbers handout to record perfect squares and their side lengths.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Once you have found a pattern, record all the square numbers from 1–400.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8e4b7a5b7_0_17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 Questions</a:t>
            </a:r>
            <a:endParaRPr dirty="0"/>
          </a:p>
        </p:txBody>
      </p:sp>
      <p:sp>
        <p:nvSpPr>
          <p:cNvPr id="155" name="Google Shape;155;g398e4b7a5b7_0_17"/>
          <p:cNvSpPr txBox="1">
            <a:spLocks noGrp="1"/>
          </p:cNvSpPr>
          <p:nvPr>
            <p:ph type="body" idx="2"/>
          </p:nvPr>
        </p:nvSpPr>
        <p:spPr>
          <a:xfrm>
            <a:off x="630254" y="1383900"/>
            <a:ext cx="38493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How does a square’s area relate to its side length?</a:t>
            </a:r>
            <a:endParaRPr dirty="0"/>
          </a:p>
          <a:p>
            <a:pPr marL="457200" lvl="0" indent="-393192" algn="l" rtl="0">
              <a:spcAft>
                <a:spcPts val="1200"/>
              </a:spcAft>
              <a:buSzPts val="2600"/>
              <a:buChar char="●"/>
            </a:pPr>
            <a:r>
              <a:rPr lang="en-US" dirty="0"/>
              <a:t>What if a perfect square is impossible? </a:t>
            </a:r>
            <a:endParaRPr dirty="0"/>
          </a:p>
        </p:txBody>
      </p:sp>
      <p:pic>
        <p:nvPicPr>
          <p:cNvPr id="2" name="Online Media 1" descr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77417E87-5B26-2927-BE66-1976448DC5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77343" y="1713844"/>
            <a:ext cx="3031688" cy="1712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1166e4343_1_2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If a Perfect Square Is Impossible?</a:t>
            </a:r>
            <a:endParaRPr dirty="0"/>
          </a:p>
        </p:txBody>
      </p:sp>
      <p:sp>
        <p:nvSpPr>
          <p:cNvPr id="162" name="Google Shape;162;g3b1166e4343_1_20"/>
          <p:cNvSpPr txBox="1">
            <a:spLocks noGrp="1"/>
          </p:cNvSpPr>
          <p:nvPr>
            <p:ph type="body" idx="2"/>
          </p:nvPr>
        </p:nvSpPr>
        <p:spPr>
          <a:xfrm>
            <a:off x="630261" y="1418900"/>
            <a:ext cx="75165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Where would the square root of 150 fall on a number line?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Use the classroom number line to determine the answer.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1166e4343_1_2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If a Perfect Square Is Impossible?</a:t>
            </a:r>
            <a:endParaRPr dirty="0"/>
          </a:p>
        </p:txBody>
      </p:sp>
      <p:sp>
        <p:nvSpPr>
          <p:cNvPr id="168" name="Google Shape;168;g3b1166e4343_1_28"/>
          <p:cNvSpPr txBox="1">
            <a:spLocks noGrp="1"/>
          </p:cNvSpPr>
          <p:nvPr>
            <p:ph type="body" idx="2"/>
          </p:nvPr>
        </p:nvSpPr>
        <p:spPr>
          <a:xfrm>
            <a:off x="630250" y="1418900"/>
            <a:ext cx="43074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Non-perfect square roots are </a:t>
            </a:r>
            <a:r>
              <a:rPr lang="en-US" b="1" u="sng" dirty="0"/>
              <a:t>irrational</a:t>
            </a:r>
            <a:r>
              <a:rPr lang="en-US" dirty="0"/>
              <a:t>. For an integer that is NOT a perfect square, you can </a:t>
            </a:r>
            <a:r>
              <a:rPr lang="en-US" b="1" u="sng" dirty="0"/>
              <a:t>estimate</a:t>
            </a:r>
            <a:r>
              <a:rPr lang="en-US" dirty="0"/>
              <a:t> a square root.</a:t>
            </a:r>
            <a:endParaRPr dirty="0"/>
          </a:p>
          <a:p>
            <a:pPr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9" name="Google Shape;169;g3b1166e4343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775" y="1551624"/>
            <a:ext cx="3627174" cy="20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1166e4343_1_34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If a Perfect Square Is Impossible?</a:t>
            </a:r>
            <a:endParaRPr dirty="0"/>
          </a:p>
        </p:txBody>
      </p:sp>
      <p:sp>
        <p:nvSpPr>
          <p:cNvPr id="175" name="Google Shape;175;g3b1166e4343_1_34"/>
          <p:cNvSpPr txBox="1">
            <a:spLocks noGrp="1"/>
          </p:cNvSpPr>
          <p:nvPr>
            <p:ph type="body" idx="2"/>
          </p:nvPr>
        </p:nvSpPr>
        <p:spPr>
          <a:xfrm>
            <a:off x="630261" y="1418900"/>
            <a:ext cx="75165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How to estimate a non-perfect square root: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Find the two perfect </a:t>
            </a:r>
            <a:r>
              <a:rPr lang="en-US" b="1" u="sng" dirty="0"/>
              <a:t>square numbers</a:t>
            </a:r>
            <a:r>
              <a:rPr lang="en-US" b="1" dirty="0"/>
              <a:t> </a:t>
            </a:r>
            <a:r>
              <a:rPr lang="en-US" dirty="0"/>
              <a:t>that are directly </a:t>
            </a:r>
            <a:r>
              <a:rPr lang="en-US" b="1" u="sng" dirty="0"/>
              <a:t>before</a:t>
            </a:r>
            <a:r>
              <a:rPr lang="en-US" dirty="0"/>
              <a:t> and directly </a:t>
            </a:r>
            <a:r>
              <a:rPr lang="en-US" b="1" u="sng" dirty="0"/>
              <a:t>after</a:t>
            </a:r>
            <a:r>
              <a:rPr lang="en-US" dirty="0"/>
              <a:t> the number. Estimate the square root </a:t>
            </a:r>
            <a:r>
              <a:rPr lang="en-US" b="1" u="sng" dirty="0"/>
              <a:t>between</a:t>
            </a:r>
            <a:r>
              <a:rPr lang="en-US" b="1" dirty="0"/>
              <a:t> </a:t>
            </a:r>
            <a:r>
              <a:rPr lang="en-US" dirty="0"/>
              <a:t>these two numbers.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66ec9eec5_0_1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</a:t>
            </a:r>
            <a:endParaRPr/>
          </a:p>
        </p:txBody>
      </p:sp>
      <p:sp>
        <p:nvSpPr>
          <p:cNvPr id="181" name="Google Shape;181;g3866ec9eec5_0_1"/>
          <p:cNvSpPr txBox="1">
            <a:spLocks noGrp="1"/>
          </p:cNvSpPr>
          <p:nvPr>
            <p:ph type="body" idx="2"/>
          </p:nvPr>
        </p:nvSpPr>
        <p:spPr>
          <a:xfrm>
            <a:off x="630261" y="1418900"/>
            <a:ext cx="75165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How does a square’s area relate to its side length? 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What if a perfect square is impossible? </a:t>
            </a:r>
            <a:endParaRPr dirty="0"/>
          </a:p>
        </p:txBody>
      </p:sp>
      <p:pic>
        <p:nvPicPr>
          <p:cNvPr id="2" name="Online Media 1" descr="K20 Center 30 second timer">
            <a:hlinkClick r:id="" action="ppaction://media"/>
            <a:extLst>
              <a:ext uri="{FF2B5EF4-FFF2-40B4-BE49-F238E27FC236}">
                <a16:creationId xmlns:a16="http://schemas.microsoft.com/office/drawing/2014/main" id="{7AA3256F-D2F4-9815-8640-90670A4CF3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55488" y="2740430"/>
            <a:ext cx="3233024" cy="1826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98e4b7a5b7_0_33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Estimating Non-Perfect Square Roots</a:t>
            </a:r>
            <a:endParaRPr dirty="0"/>
          </a:p>
        </p:txBody>
      </p:sp>
      <p:sp>
        <p:nvSpPr>
          <p:cNvPr id="188" name="Google Shape;188;g398e4b7a5b7_0_33"/>
          <p:cNvSpPr txBox="1">
            <a:spLocks noGrp="1"/>
          </p:cNvSpPr>
          <p:nvPr>
            <p:ph type="body" idx="2"/>
          </p:nvPr>
        </p:nvSpPr>
        <p:spPr>
          <a:xfrm>
            <a:off x="630250" y="1411025"/>
            <a:ext cx="7886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 page 3 of your trifold, work through exercising, reviewing, and estimating examples of non-perfect square roots.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8e4b7a5b7_0_41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Beat the Calculator</a:t>
            </a:r>
            <a:endParaRPr/>
          </a:p>
        </p:txBody>
      </p:sp>
      <p:sp>
        <p:nvSpPr>
          <p:cNvPr id="194" name="Google Shape;194;g398e4b7a5b7_0_41"/>
          <p:cNvSpPr txBox="1">
            <a:spLocks noGrp="1"/>
          </p:cNvSpPr>
          <p:nvPr>
            <p:ph type="body" idx="2"/>
          </p:nvPr>
        </p:nvSpPr>
        <p:spPr>
          <a:xfrm>
            <a:off x="630250" y="1268550"/>
            <a:ext cx="78867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When a square root is announced, estimate the square root with your team.</a:t>
            </a:r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Write the square root on the provided sticky note.</a:t>
            </a:r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Send one runner to place it in the appropriate spot on the number line. </a:t>
            </a:r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The designated class calculator will calculate and determine which team has the closest estimation.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611825" y="692703"/>
            <a:ext cx="4740000" cy="2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Numbers That Play Fair</a:t>
            </a:r>
            <a:endParaRPr dirty="0"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3611825" y="2940728"/>
            <a:ext cx="48987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Square Numbers and Square Roots</a:t>
            </a:r>
            <a:endParaRPr dirty="0"/>
          </a:p>
        </p:txBody>
      </p:sp>
      <p:pic>
        <p:nvPicPr>
          <p:cNvPr id="82" name="Google Shape;82;p2" title="NTPF_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75" y="1523679"/>
            <a:ext cx="2758118" cy="2351842"/>
          </a:xfrm>
          <a:prstGeom prst="flowChartPreparation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How does the area of a square relate to the length of its side?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623888" y="-88004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623900" y="2159908"/>
            <a:ext cx="78852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Identify the relationship between a square’s side length and its area. </a:t>
            </a:r>
            <a:endParaRPr sz="2400" dirty="0"/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Identify the first 20 square numbers and their square roots. </a:t>
            </a:r>
            <a:endParaRPr sz="2400" dirty="0"/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Estimate irrational square roots between perfect squares. </a:t>
            </a:r>
            <a:endParaRPr sz="2400" dirty="0"/>
          </a:p>
          <a:p>
            <a:pPr marL="457200" lvl="0" indent="-393192" algn="l" rtl="0">
              <a:spcAft>
                <a:spcPts val="0"/>
              </a:spcAft>
              <a:buSzPct val="100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 a Claim</a:t>
            </a:r>
            <a:endParaRPr dirty="0"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Make a claim in response to the following prompt: </a:t>
            </a:r>
            <a:endParaRPr dirty="0"/>
          </a:p>
          <a:p>
            <a:pPr marL="914400" lvl="1" indent="-393700" algn="l" rtl="0">
              <a:spcAft>
                <a:spcPts val="0"/>
              </a:spcAft>
              <a:buSzPts val="2600"/>
              <a:buAutoNum type="alphaLcPeriod"/>
            </a:pPr>
            <a:r>
              <a:rPr lang="en-US" dirty="0"/>
              <a:t>Is cereal soup? 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Then, provide 1–3 pieces of evidence to support your claim.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Debate</a:t>
            </a:r>
            <a:endParaRPr dirty="0"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Move to one of the posters in your classroom that represents the claim you made. 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Following your teacher’s guidelines and using your groups evidence, debate your claim against the opposing group.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C.E.R.T.I.fy Your Thinking  </a:t>
            </a: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81231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In the space provided on page 1 of your trifold, write down a claim in response to the following prompt.</a:t>
            </a:r>
            <a:endParaRPr dirty="0"/>
          </a:p>
          <a:p>
            <a:pPr marL="914400" lvl="1" indent="-356616" algn="l" rtl="0">
              <a:spcAft>
                <a:spcPts val="0"/>
              </a:spcAft>
              <a:buSzPct val="100000"/>
              <a:buAutoNum type="alphaLcPeriod"/>
            </a:pPr>
            <a:r>
              <a:rPr lang="en-US" dirty="0"/>
              <a:t>Is a square a rectangle? 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Then, provide evidence in the space provided to support your claim. 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Move on to write down your reasoning that connects your evidence to your claim.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a perfect square</a:t>
            </a:r>
            <a:endParaRPr dirty="0"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4877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1 minute, create a perfect square using exactly 10 color tiles. </a:t>
            </a:r>
            <a:endParaRPr dirty="0"/>
          </a:p>
        </p:txBody>
      </p:sp>
      <p:pic>
        <p:nvPicPr>
          <p:cNvPr id="2" name="Online Media 1" descr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181710F2-46A7-4A25-138A-7C41345460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06350" y="1715267"/>
            <a:ext cx="3031796" cy="171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7b4e09266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a Perfect Square</a:t>
            </a:r>
            <a:endParaRPr dirty="0"/>
          </a:p>
        </p:txBody>
      </p:sp>
      <p:sp>
        <p:nvSpPr>
          <p:cNvPr id="125" name="Google Shape;125;g3c7b4e09266_0_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tiles, model the square number 4.</a:t>
            </a:r>
            <a:endParaRPr dirty="0"/>
          </a:p>
        </p:txBody>
      </p:sp>
      <p:sp>
        <p:nvSpPr>
          <p:cNvPr id="126" name="Google Shape;126;g3c7b4e09266_0_0"/>
          <p:cNvSpPr/>
          <p:nvPr/>
        </p:nvSpPr>
        <p:spPr>
          <a:xfrm>
            <a:off x="6012450" y="2725950"/>
            <a:ext cx="9144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c7b4e09266_0_0"/>
          <p:cNvSpPr/>
          <p:nvPr/>
        </p:nvSpPr>
        <p:spPr>
          <a:xfrm>
            <a:off x="6926850" y="1811550"/>
            <a:ext cx="9144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c7b4e09266_0_0"/>
          <p:cNvSpPr/>
          <p:nvPr/>
        </p:nvSpPr>
        <p:spPr>
          <a:xfrm>
            <a:off x="6012450" y="1811550"/>
            <a:ext cx="9144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c7b4e09266_0_0"/>
          <p:cNvSpPr/>
          <p:nvPr/>
        </p:nvSpPr>
        <p:spPr>
          <a:xfrm>
            <a:off x="6926850" y="2725950"/>
            <a:ext cx="9144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520</Words>
  <Application>Microsoft Macintosh PowerPoint</Application>
  <PresentationFormat>On-screen Show (16:9)</PresentationFormat>
  <Paragraphs>61</Paragraphs>
  <Slides>19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NTR</vt:lpstr>
      <vt:lpstr>Custom Design</vt:lpstr>
      <vt:lpstr>PowerPoint Presentation</vt:lpstr>
      <vt:lpstr>Numbers That Play Fair</vt:lpstr>
      <vt:lpstr>Essential Question</vt:lpstr>
      <vt:lpstr>Learning Objectives</vt:lpstr>
      <vt:lpstr>Make a Claim</vt:lpstr>
      <vt:lpstr>Debate</vt:lpstr>
      <vt:lpstr>C.E.R.T.I.fy Your Thinking  </vt:lpstr>
      <vt:lpstr>Create a perfect square</vt:lpstr>
      <vt:lpstr>Create a Perfect Square</vt:lpstr>
      <vt:lpstr>Create a Perfect Square</vt:lpstr>
      <vt:lpstr>Create a Perfect Square</vt:lpstr>
      <vt:lpstr>Recording Perfect Squares</vt:lpstr>
      <vt:lpstr>Discussion Questions</vt:lpstr>
      <vt:lpstr>What If a Perfect Square Is Impossible?</vt:lpstr>
      <vt:lpstr>What If a Perfect Square Is Impossible?</vt:lpstr>
      <vt:lpstr>What If a Perfect Square Is Impossible?</vt:lpstr>
      <vt:lpstr>Discuss</vt:lpstr>
      <vt:lpstr>Estimating Non-Perfect Square Roots</vt:lpstr>
      <vt:lpstr>Beat the Calculator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That Play Fair</dc:title>
  <dc:subject/>
  <dc:creator>K20 Center</dc:creator>
  <cp:keywords/>
  <dc:description/>
  <cp:lastModifiedBy>Gracia, Ann M.</cp:lastModifiedBy>
  <cp:revision>5</cp:revision>
  <dcterms:created xsi:type="dcterms:W3CDTF">2025-08-05T20:58:42Z</dcterms:created>
  <dcterms:modified xsi:type="dcterms:W3CDTF">2026-04-14T19:26:43Z</dcterms:modified>
  <cp:category/>
</cp:coreProperties>
</file>