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8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83"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69" r:id="rId30"/>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jR+pqcTLJT9wTiC3MgOYYcdVE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Bowe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8FF6B9-9A62-4311-AC51-27E81AD94211}">
  <a:tblStyle styleId="{F78FF6B9-9A62-4311-AC51-27E81AD9421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4"/>
    <p:restoredTop sz="94757"/>
  </p:normalViewPr>
  <p:slideViewPr>
    <p:cSldViewPr snapToGrid="0">
      <p:cViewPr varScale="1">
        <p:scale>
          <a:sx n="143" d="100"/>
          <a:sy n="143" d="100"/>
        </p:scale>
        <p:origin x="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9-05T13:59:53.806" idx="1">
    <p:pos x="6000" y="0"/>
    <p:text>one per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ocXPg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32E22BB2-427F-C993-2277-2F42AEB5E6FD}"/>
            </a:ext>
          </a:extLst>
        </p:cNvPr>
        <p:cNvGrpSpPr/>
        <p:nvPr/>
      </p:nvGrpSpPr>
      <p:grpSpPr>
        <a:xfrm>
          <a:off x="0" y="0"/>
          <a:ext cx="0" cy="0"/>
          <a:chOff x="0" y="0"/>
          <a:chExt cx="0" cy="0"/>
        </a:xfrm>
      </p:grpSpPr>
      <p:sp>
        <p:nvSpPr>
          <p:cNvPr id="129" name="Google Shape;129;p34:notes">
            <a:extLst>
              <a:ext uri="{FF2B5EF4-FFF2-40B4-BE49-F238E27FC236}">
                <a16:creationId xmlns:a16="http://schemas.microsoft.com/office/drawing/2014/main" id="{012A6EAC-C19C-1D75-9086-257E724A4F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4:notes">
            <a:extLst>
              <a:ext uri="{FF2B5EF4-FFF2-40B4-BE49-F238E27FC236}">
                <a16:creationId xmlns:a16="http://schemas.microsoft.com/office/drawing/2014/main" id="{13F33E2E-7CD9-1A8B-E9E7-079AA88964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424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5802c0b2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85802c0b2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7c0d8a49a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37c0d8a49af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7c0d8a49af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37c0d8a49af_3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c0d8a49af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37c0d8a49af_3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c0d8a49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c0d8a49a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67822ACC-2BF7-C242-8797-E4D9092D5AF4}"/>
            </a:ext>
          </a:extLst>
        </p:cNvPr>
        <p:cNvGrpSpPr/>
        <p:nvPr/>
      </p:nvGrpSpPr>
      <p:grpSpPr>
        <a:xfrm>
          <a:off x="0" y="0"/>
          <a:ext cx="0" cy="0"/>
          <a:chOff x="0" y="0"/>
          <a:chExt cx="0" cy="0"/>
        </a:xfrm>
      </p:grpSpPr>
      <p:sp>
        <p:nvSpPr>
          <p:cNvPr id="185" name="Google Shape;185;p39:notes">
            <a:extLst>
              <a:ext uri="{FF2B5EF4-FFF2-40B4-BE49-F238E27FC236}">
                <a16:creationId xmlns:a16="http://schemas.microsoft.com/office/drawing/2014/main" id="{FA190F61-F1E9-8C0D-651B-14BAF27B7A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9:notes">
            <a:extLst>
              <a:ext uri="{FF2B5EF4-FFF2-40B4-BE49-F238E27FC236}">
                <a16:creationId xmlns:a16="http://schemas.microsoft.com/office/drawing/2014/main" id="{E5B8630D-A7DF-BC30-EF5F-77076C632C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9271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3E0514A3-653E-5D98-6EAE-E2949C5DD8BB}"/>
            </a:ext>
          </a:extLst>
        </p:cNvPr>
        <p:cNvGrpSpPr/>
        <p:nvPr/>
      </p:nvGrpSpPr>
      <p:grpSpPr>
        <a:xfrm>
          <a:off x="0" y="0"/>
          <a:ext cx="0" cy="0"/>
          <a:chOff x="0" y="0"/>
          <a:chExt cx="0" cy="0"/>
        </a:xfrm>
      </p:grpSpPr>
      <p:sp>
        <p:nvSpPr>
          <p:cNvPr id="185" name="Google Shape;185;p39:notes">
            <a:extLst>
              <a:ext uri="{FF2B5EF4-FFF2-40B4-BE49-F238E27FC236}">
                <a16:creationId xmlns:a16="http://schemas.microsoft.com/office/drawing/2014/main" id="{27E7318D-ED13-06F3-FAE1-731E5AA32E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9:notes">
            <a:extLst>
              <a:ext uri="{FF2B5EF4-FFF2-40B4-BE49-F238E27FC236}">
                <a16:creationId xmlns:a16="http://schemas.microsoft.com/office/drawing/2014/main" id="{2C45D037-0786-D940-76A5-A43F6A12E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5546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49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09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8473703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40996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392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452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64922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974052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With Cover Image">
  <p:cSld name="1_Title - With Cover Imag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1" name="Google Shape;11;p16"/>
          <p:cNvSpPr txBox="1">
            <a:spLocks noGrp="1"/>
          </p:cNvSpPr>
          <p:nvPr>
            <p:ph type="title"/>
          </p:nvPr>
        </p:nvSpPr>
        <p:spPr>
          <a:xfrm>
            <a:off x="3569666" y="559689"/>
            <a:ext cx="4940921" cy="21399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 name="Google Shape;12;p16"/>
          <p:cNvSpPr txBox="1">
            <a:spLocks noGrp="1"/>
          </p:cNvSpPr>
          <p:nvPr>
            <p:ph type="body" idx="1"/>
          </p:nvPr>
        </p:nvSpPr>
        <p:spPr>
          <a:xfrm>
            <a:off x="3569073" y="2807732"/>
            <a:ext cx="4939927" cy="1397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20"/>
              </a:spcBef>
              <a:spcAft>
                <a:spcPts val="0"/>
              </a:spcAft>
              <a:buClr>
                <a:schemeClr val="lt1"/>
              </a:buClr>
              <a:buSzPts val="2600"/>
              <a:buNone/>
              <a:defRPr>
                <a:solidFill>
                  <a:schemeClr val="lt1"/>
                </a:solidFill>
              </a:defRPr>
            </a:lvl1pPr>
            <a:lvl2pPr marL="914400" lvl="1" indent="-228600" algn="l">
              <a:lnSpc>
                <a:spcPct val="100000"/>
              </a:lnSpc>
              <a:spcBef>
                <a:spcPts val="400"/>
              </a:spcBef>
              <a:spcAft>
                <a:spcPts val="0"/>
              </a:spcAft>
              <a:buClr>
                <a:schemeClr val="lt1"/>
              </a:buClr>
              <a:buSzPts val="2600"/>
              <a:buNone/>
              <a:defRPr>
                <a:solidFill>
                  <a:schemeClr val="lt1"/>
                </a:solidFill>
              </a:defRPr>
            </a:lvl2pPr>
            <a:lvl3pPr marL="1371600" lvl="2" indent="-228600" algn="l">
              <a:lnSpc>
                <a:spcPct val="100000"/>
              </a:lnSpc>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919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ective(s)">
  <p:cSld name="1_Objective(s)">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5" name="Google Shape;15;p18"/>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8"/>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lt1"/>
              </a:buClr>
              <a:buSzPts val="2600"/>
              <a:buChar char="●"/>
              <a:defRPr>
                <a:solidFill>
                  <a:schemeClr val="lt1"/>
                </a:solidFill>
              </a:defRPr>
            </a:lvl1pPr>
            <a:lvl2pPr marL="914400" lvl="1" indent="-393700" algn="l">
              <a:lnSpc>
                <a:spcPct val="100000"/>
              </a:lnSpc>
              <a:spcBef>
                <a:spcPts val="400"/>
              </a:spcBef>
              <a:spcAft>
                <a:spcPts val="0"/>
              </a:spcAft>
              <a:buClr>
                <a:schemeClr val="lt1"/>
              </a:buClr>
              <a:buSzPts val="2600"/>
              <a:buChar char="o"/>
              <a:defRPr>
                <a:solidFill>
                  <a:schemeClr val="lt1"/>
                </a:solidFill>
              </a:defRPr>
            </a:lvl2pPr>
            <a:lvl3pPr marL="1371600" lvl="2" indent="-393700" algn="l">
              <a:lnSpc>
                <a:spcPct val="100000"/>
              </a:lnSpc>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79"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211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6" name="Google Shape;26;p2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8098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945466" y="559689"/>
            <a:ext cx="4565121"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944799" y="2807732"/>
            <a:ext cx="4564202"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028284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a:extLst>
              <a:ext uri="{FF2B5EF4-FFF2-40B4-BE49-F238E27FC236}">
                <a16:creationId xmlns:a16="http://schemas.microsoft.com/office/drawing/2014/main" id="{E384C1E7-5E3D-A621-C2AF-8355619A0BBF}"/>
              </a:ext>
            </a:extLst>
          </p:cNvPr>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800CFF90-44AF-7644-A3CC-9BC9ACF5E8AD}"/>
              </a:ext>
            </a:extLst>
          </p:cNvPr>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25104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1104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389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795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91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07584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179649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9945253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4109037140"/>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eaLnBrk="1" fontAlgn="base" hangingPunct="1">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ideo" Target="https://www.youtube.com/embed/ZcSrJPiQvHQ?feature=oembed" TargetMode="External"/><Relationship Id="rId5" Type="http://schemas.openxmlformats.org/officeDocument/2006/relationships/image" Target="../media/image15.jpeg"/><Relationship Id="rId4" Type="http://schemas.openxmlformats.org/officeDocument/2006/relationships/hyperlink" Target="https://youtu.be/ZcSrJPiQvHQ?si=zHc4HFvU9By3PZR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What I See, What It Means</a:t>
            </a:r>
            <a:endParaRPr dirty="0"/>
          </a:p>
        </p:txBody>
      </p:sp>
      <p:sp>
        <p:nvSpPr>
          <p:cNvPr id="126" name="Google Shape;126;p33"/>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457200" lvl="0" indent="-393192" algn="l" rtl="0">
              <a:lnSpc>
                <a:spcPct val="100000"/>
              </a:lnSpc>
              <a:spcAft>
                <a:spcPts val="0"/>
              </a:spcAft>
              <a:buSzPts val="2600"/>
              <a:buChar char="●"/>
            </a:pPr>
            <a:r>
              <a:rPr lang="en-US" dirty="0"/>
              <a:t>With your partner, select a graph to use to complete your WIS-WIM.</a:t>
            </a:r>
            <a:endParaRPr dirty="0"/>
          </a:p>
          <a:p>
            <a:pPr marL="457200" lvl="0" indent="-393192" algn="l" rtl="0">
              <a:lnSpc>
                <a:spcPct val="100000"/>
              </a:lnSpc>
              <a:spcAft>
                <a:spcPts val="0"/>
              </a:spcAft>
              <a:buSzPts val="2600"/>
              <a:buChar char="●"/>
            </a:pPr>
            <a:r>
              <a:rPr lang="en-US" dirty="0"/>
              <a:t>Identify three things you see regarding changes, trends, or differences across your graph, then determine what each one means.</a:t>
            </a:r>
            <a:endParaRPr dirty="0"/>
          </a:p>
          <a:p>
            <a:pPr marL="457200" lvl="0" indent="-393192" algn="l" rtl="0">
              <a:lnSpc>
                <a:spcPct val="100000"/>
              </a:lnSpc>
              <a:spcAft>
                <a:spcPts val="0"/>
              </a:spcAft>
              <a:buSzPts val="2600"/>
              <a:buChar char="●"/>
            </a:pPr>
            <a:r>
              <a:rPr lang="en-US" dirty="0"/>
              <a:t>Finally, add a caption to your graph that summarizes the whole graph based on your WIS-WIM</a:t>
            </a:r>
            <a:endParaRPr dirty="0"/>
          </a:p>
        </p:txBody>
      </p:sp>
      <p:pic>
        <p:nvPicPr>
          <p:cNvPr id="127" name="Google Shape;127;p33"/>
          <p:cNvPicPr preferRelativeResize="0"/>
          <p:nvPr/>
        </p:nvPicPr>
        <p:blipFill rotWithShape="1">
          <a:blip r:embed="rId3">
            <a:alphaModFix/>
          </a:blip>
          <a:srcRect/>
          <a:stretch/>
        </p:blipFill>
        <p:spPr>
          <a:xfrm>
            <a:off x="7090755" y="115499"/>
            <a:ext cx="1845425" cy="1384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2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6">
                                            <p:txEl>
                                              <p:pRg st="0" end="0"/>
                                            </p:txEl>
                                          </p:spTgt>
                                        </p:tgtEl>
                                        <p:attrNameLst>
                                          <p:attrName>style.visibility</p:attrName>
                                        </p:attrNameLst>
                                      </p:cBhvr>
                                      <p:to>
                                        <p:strVal val="visible"/>
                                      </p:to>
                                    </p:set>
                                    <p:animEffect transition="in" filter="fade">
                                      <p:cBhvr>
                                        <p:cTn id="11" dur="4500"/>
                                        <p:tgtEl>
                                          <p:spTgt spid="126">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26">
                                            <p:txEl>
                                              <p:pRg st="1" end="1"/>
                                            </p:txEl>
                                          </p:spTgt>
                                        </p:tgtEl>
                                        <p:attrNameLst>
                                          <p:attrName>style.visibility</p:attrName>
                                        </p:attrNameLst>
                                      </p:cBhvr>
                                      <p:to>
                                        <p:strVal val="visible"/>
                                      </p:to>
                                    </p:set>
                                    <p:animEffect transition="in" filter="fade">
                                      <p:cBhvr>
                                        <p:cTn id="15" dur="4500"/>
                                        <p:tgtEl>
                                          <p:spTgt spid="126">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26">
                                            <p:txEl>
                                              <p:pRg st="2" end="2"/>
                                            </p:txEl>
                                          </p:spTgt>
                                        </p:tgtEl>
                                        <p:attrNameLst>
                                          <p:attrName>style.visibility</p:attrName>
                                        </p:attrNameLst>
                                      </p:cBhvr>
                                      <p:to>
                                        <p:strVal val="visible"/>
                                      </p:to>
                                    </p:set>
                                    <p:animEffect transition="in" filter="fade">
                                      <p:cBhvr>
                                        <p:cTn id="19" dur="4500"/>
                                        <p:tgtEl>
                                          <p:spTgt spid="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Card Sort</a:t>
            </a:r>
            <a:endParaRPr dirty="0"/>
          </a:p>
        </p:txBody>
      </p:sp>
      <p:sp>
        <p:nvSpPr>
          <p:cNvPr id="133" name="Google Shape;133;p34"/>
          <p:cNvSpPr txBox="1">
            <a:spLocks noGrp="1"/>
          </p:cNvSpPr>
          <p:nvPr>
            <p:ph idx="1"/>
          </p:nvPr>
        </p:nvSpPr>
        <p:spPr>
          <a:xfrm>
            <a:off x="628650" y="1370013"/>
            <a:ext cx="5168301" cy="3262312"/>
          </a:xfrm>
          <a:prstGeom prst="rect">
            <a:avLst/>
          </a:prstGeom>
          <a:noFill/>
          <a:ln>
            <a:noFill/>
          </a:ln>
        </p:spPr>
        <p:txBody>
          <a:bodyPr spcFirstLastPara="1" wrap="square" lIns="91425" tIns="45700" rIns="91425" bIns="45700" anchor="t" anchorCtr="0">
            <a:noAutofit/>
          </a:bodyPr>
          <a:lstStyle/>
          <a:p>
            <a:pPr marL="457200" lvl="0" indent="-393192" algn="l" rtl="0">
              <a:lnSpc>
                <a:spcPct val="100000"/>
              </a:lnSpc>
              <a:spcBef>
                <a:spcPts val="0"/>
              </a:spcBef>
              <a:spcAft>
                <a:spcPts val="0"/>
              </a:spcAft>
              <a:buSzPts val="2600"/>
              <a:buChar char="●"/>
            </a:pPr>
            <a:r>
              <a:rPr lang="en-US" dirty="0"/>
              <a:t>In your groups match the graph to the equation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and</a:t>
            </a:r>
            <a:r>
              <a:rPr lang="en-US" dirty="0"/>
              <a:t> set of numbers given. </a:t>
            </a:r>
            <a:endParaRPr dirty="0"/>
          </a:p>
          <a:p>
            <a:pPr marL="457200" lvl="0" indent="-393192" algn="l" rtl="0">
              <a:lnSpc>
                <a:spcPct val="100000"/>
              </a:lnSpc>
              <a:spcBef>
                <a:spcPts val="0"/>
              </a:spcBef>
              <a:spcAft>
                <a:spcPts val="0"/>
              </a:spcAft>
              <a:buSzPts val="2600"/>
              <a:buChar char="●"/>
            </a:pPr>
            <a:r>
              <a:rPr lang="en-US" dirty="0"/>
              <a:t>Once you have matched all your cards, return to your business graph and compare the slopes to the card sort. Which card looks like August in your business? </a:t>
            </a:r>
            <a:endParaRPr dirty="0"/>
          </a:p>
          <a:p>
            <a:pPr marL="914400" lvl="1" indent="-228091" algn="l" rtl="0">
              <a:lnSpc>
                <a:spcPct val="100000"/>
              </a:lnSpc>
              <a:spcBef>
                <a:spcPts val="0"/>
              </a:spcBef>
              <a:spcAft>
                <a:spcPts val="0"/>
              </a:spcAft>
              <a:buSzPts val="2600"/>
              <a:buNone/>
            </a:pPr>
            <a:endParaRPr dirty="0"/>
          </a:p>
        </p:txBody>
      </p:sp>
      <p:pic>
        <p:nvPicPr>
          <p:cNvPr id="134" name="Google Shape;134;p34" descr="A group of rectangles on a black background&#10;&#10;AI-generated content may be incorrect."/>
          <p:cNvPicPr preferRelativeResize="0"/>
          <p:nvPr/>
        </p:nvPicPr>
        <p:blipFill rotWithShape="1">
          <a:blip r:embed="rId3">
            <a:alphaModFix/>
          </a:blip>
          <a:srcRect/>
          <a:stretch/>
        </p:blipFill>
        <p:spPr>
          <a:xfrm>
            <a:off x="5801834" y="1370013"/>
            <a:ext cx="2713516" cy="27135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2000"/>
                                        <p:tgtEl>
                                          <p:spTgt spid="132"/>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animEffect transition="in" filter="fade">
                                      <p:cBhvr>
                                        <p:cTn id="11" dur="4500"/>
                                        <p:tgtEl>
                                          <p:spTgt spid="133">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33">
                                            <p:txEl>
                                              <p:pRg st="1" end="1"/>
                                            </p:txEl>
                                          </p:spTgt>
                                        </p:tgtEl>
                                        <p:attrNameLst>
                                          <p:attrName>style.visibility</p:attrName>
                                        </p:attrNameLst>
                                      </p:cBhvr>
                                      <p:to>
                                        <p:strVal val="visible"/>
                                      </p:to>
                                    </p:set>
                                    <p:animEffect transition="in" filter="fade">
                                      <p:cBhvr>
                                        <p:cTn id="15" dur="4500"/>
                                        <p:tgtEl>
                                          <p:spTgt spid="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45ECABD5-0539-9C5B-3981-7CB5EEEFD8BF}"/>
            </a:ext>
          </a:extLst>
        </p:cNvPr>
        <p:cNvGrpSpPr/>
        <p:nvPr/>
      </p:nvGrpSpPr>
      <p:grpSpPr>
        <a:xfrm>
          <a:off x="0" y="0"/>
          <a:ext cx="0" cy="0"/>
          <a:chOff x="0" y="0"/>
          <a:chExt cx="0" cy="0"/>
        </a:xfrm>
      </p:grpSpPr>
      <p:sp>
        <p:nvSpPr>
          <p:cNvPr id="132" name="Google Shape;132;p34">
            <a:extLst>
              <a:ext uri="{FF2B5EF4-FFF2-40B4-BE49-F238E27FC236}">
                <a16:creationId xmlns:a16="http://schemas.microsoft.com/office/drawing/2014/main" id="{83E4259C-DAC0-9B35-F360-01DC857E6E94}"/>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Card Sort – Example</a:t>
            </a:r>
            <a:endParaRPr dirty="0"/>
          </a:p>
        </p:txBody>
      </p:sp>
      <p:sp>
        <p:nvSpPr>
          <p:cNvPr id="133" name="Google Shape;133;p34">
            <a:extLst>
              <a:ext uri="{FF2B5EF4-FFF2-40B4-BE49-F238E27FC236}">
                <a16:creationId xmlns:a16="http://schemas.microsoft.com/office/drawing/2014/main" id="{CF1A2CF6-E92E-F60E-0625-DE013B920D94}"/>
              </a:ext>
            </a:extLst>
          </p:cNvPr>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r>
              <a:rPr lang="en-US" dirty="0"/>
              <a:t>Match the equation to table and graph</a:t>
            </a:r>
          </a:p>
          <a:p>
            <a:r>
              <a:rPr lang="en-US" dirty="0"/>
              <a:t>Equation: </a:t>
            </a:r>
            <a:r>
              <a:rPr lang="en-US" i="1" dirty="0">
                <a:solidFill>
                  <a:schemeClr val="accent3"/>
                </a:solidFill>
              </a:rPr>
              <a:t>y = 4</a:t>
            </a:r>
          </a:p>
          <a:p>
            <a:endParaRPr lang="en-US" dirty="0">
              <a:solidFill>
                <a:schemeClr val="tx1"/>
              </a:solidFill>
            </a:endParaRPr>
          </a:p>
          <a:p>
            <a:r>
              <a:rPr lang="en-US" dirty="0">
                <a:solidFill>
                  <a:schemeClr val="tx1"/>
                </a:solidFill>
              </a:rPr>
              <a:t>Table: </a:t>
            </a:r>
          </a:p>
          <a:p>
            <a:endParaRPr lang="en-US" dirty="0">
              <a:solidFill>
                <a:schemeClr val="tx1"/>
              </a:solidFill>
            </a:endParaRPr>
          </a:p>
          <a:p>
            <a:endParaRPr lang="en-US" dirty="0">
              <a:solidFill>
                <a:schemeClr val="tx1"/>
              </a:solidFill>
            </a:endParaRPr>
          </a:p>
          <a:p>
            <a:r>
              <a:rPr lang="en-US" dirty="0">
                <a:solidFill>
                  <a:schemeClr val="tx1"/>
                </a:solidFill>
              </a:rPr>
              <a:t>Graph: </a:t>
            </a:r>
            <a:endParaRPr dirty="0">
              <a:solidFill>
                <a:schemeClr val="tx1"/>
              </a:solidFill>
            </a:endParaRPr>
          </a:p>
        </p:txBody>
      </p:sp>
      <p:graphicFrame>
        <p:nvGraphicFramePr>
          <p:cNvPr id="2" name="Table 1">
            <a:extLst>
              <a:ext uri="{FF2B5EF4-FFF2-40B4-BE49-F238E27FC236}">
                <a16:creationId xmlns:a16="http://schemas.microsoft.com/office/drawing/2014/main" id="{B9EB31B5-4BE4-C8ED-DEC1-A9C1F4669235}"/>
              </a:ext>
            </a:extLst>
          </p:cNvPr>
          <p:cNvGraphicFramePr>
            <a:graphicFrameLocks noGrp="1"/>
          </p:cNvGraphicFramePr>
          <p:nvPr>
            <p:extLst>
              <p:ext uri="{D42A27DB-BD31-4B8C-83A1-F6EECF244321}">
                <p14:modId xmlns:p14="http://schemas.microsoft.com/office/powerpoint/2010/main" val="2585186227"/>
              </p:ext>
            </p:extLst>
          </p:nvPr>
        </p:nvGraphicFramePr>
        <p:xfrm>
          <a:off x="2244363" y="2651427"/>
          <a:ext cx="2816225" cy="688086"/>
        </p:xfrm>
        <a:graphic>
          <a:graphicData uri="http://schemas.openxmlformats.org/drawingml/2006/table">
            <a:tbl>
              <a:tblPr firstRow="1" firstCol="1" bandRow="1">
                <a:tableStyleId>{F78FF6B9-9A62-4311-AC51-27E81AD94211}</a:tableStyleId>
              </a:tblPr>
              <a:tblGrid>
                <a:gridCol w="563245">
                  <a:extLst>
                    <a:ext uri="{9D8B030D-6E8A-4147-A177-3AD203B41FA5}">
                      <a16:colId xmlns:a16="http://schemas.microsoft.com/office/drawing/2014/main" val="1657832788"/>
                    </a:ext>
                  </a:extLst>
                </a:gridCol>
                <a:gridCol w="563245">
                  <a:extLst>
                    <a:ext uri="{9D8B030D-6E8A-4147-A177-3AD203B41FA5}">
                      <a16:colId xmlns:a16="http://schemas.microsoft.com/office/drawing/2014/main" val="2931094450"/>
                    </a:ext>
                  </a:extLst>
                </a:gridCol>
                <a:gridCol w="563245">
                  <a:extLst>
                    <a:ext uri="{9D8B030D-6E8A-4147-A177-3AD203B41FA5}">
                      <a16:colId xmlns:a16="http://schemas.microsoft.com/office/drawing/2014/main" val="4219952681"/>
                    </a:ext>
                  </a:extLst>
                </a:gridCol>
                <a:gridCol w="563245">
                  <a:extLst>
                    <a:ext uri="{9D8B030D-6E8A-4147-A177-3AD203B41FA5}">
                      <a16:colId xmlns:a16="http://schemas.microsoft.com/office/drawing/2014/main" val="2448886933"/>
                    </a:ext>
                  </a:extLst>
                </a:gridCol>
                <a:gridCol w="563245">
                  <a:extLst>
                    <a:ext uri="{9D8B030D-6E8A-4147-A177-3AD203B41FA5}">
                      <a16:colId xmlns:a16="http://schemas.microsoft.com/office/drawing/2014/main" val="4206723129"/>
                    </a:ext>
                  </a:extLst>
                </a:gridCol>
              </a:tblGrid>
              <a:tr h="0">
                <a:tc>
                  <a:txBody>
                    <a:bodyPr/>
                    <a:lstStyle/>
                    <a:p>
                      <a:pPr marL="0" marR="0" algn="ctr">
                        <a:lnSpc>
                          <a:spcPct val="115000"/>
                        </a:lnSpc>
                        <a:spcAft>
                          <a:spcPts val="800"/>
                        </a:spcAft>
                        <a:buNone/>
                      </a:pPr>
                      <a:r>
                        <a:rPr lang="en-US" sz="1200" i="1" kern="100" dirty="0">
                          <a:solidFill>
                            <a:schemeClr val="bg1"/>
                          </a:solidFill>
                          <a:effectLst/>
                          <a:latin typeface="Times New Roman" panose="02020603050405020304" pitchFamily="18" charset="0"/>
                          <a:cs typeface="Times New Roman" panose="02020603050405020304" pitchFamily="18" charset="0"/>
                        </a:rPr>
                        <a:t>x</a:t>
                      </a:r>
                      <a:endParaRPr lang="en-US" sz="12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73025" marB="73025">
                    <a:solidFill>
                      <a:schemeClr val="accent1"/>
                    </a:solidFill>
                  </a:tcPr>
                </a:tc>
                <a:tc>
                  <a:txBody>
                    <a:bodyPr/>
                    <a:lstStyle/>
                    <a:p>
                      <a:pPr marL="0" marR="0" algn="ctr">
                        <a:lnSpc>
                          <a:spcPct val="115000"/>
                        </a:lnSpc>
                        <a:spcAft>
                          <a:spcPts val="800"/>
                        </a:spcAft>
                        <a:buNone/>
                      </a:pPr>
                      <a:r>
                        <a:rPr lang="en-US" sz="1200" b="1" kern="100" dirty="0">
                          <a:effectLst/>
                          <a:latin typeface="Calibri" panose="020F0502020204030204" pitchFamily="34" charset="0"/>
                          <a:cs typeface="Calibri" panose="020F0502020204030204" pitchFamily="34" charset="0"/>
                        </a:rPr>
                        <a:t>–2</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tc>
                  <a:txBody>
                    <a:bodyPr/>
                    <a:lstStyle/>
                    <a:p>
                      <a:pPr marL="0" marR="0" algn="ctr">
                        <a:lnSpc>
                          <a:spcPct val="115000"/>
                        </a:lnSpc>
                        <a:spcAft>
                          <a:spcPts val="800"/>
                        </a:spcAft>
                        <a:buNone/>
                      </a:pPr>
                      <a:r>
                        <a:rPr lang="en-US" sz="1200" b="1" kern="100" dirty="0">
                          <a:effectLst/>
                          <a:latin typeface="Calibri" panose="020F0502020204030204" pitchFamily="34" charset="0"/>
                          <a:cs typeface="Calibri" panose="020F0502020204030204" pitchFamily="34" charset="0"/>
                        </a:rPr>
                        <a:t>0</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tc>
                  <a:txBody>
                    <a:bodyPr/>
                    <a:lstStyle/>
                    <a:p>
                      <a:pPr marL="0" marR="0" algn="ctr">
                        <a:lnSpc>
                          <a:spcPct val="115000"/>
                        </a:lnSpc>
                        <a:spcAft>
                          <a:spcPts val="800"/>
                        </a:spcAft>
                        <a:buNone/>
                      </a:pPr>
                      <a:r>
                        <a:rPr lang="en-US" sz="1200" b="1" kern="100" dirty="0">
                          <a:effectLst/>
                          <a:latin typeface="Calibri" panose="020F0502020204030204" pitchFamily="34" charset="0"/>
                          <a:cs typeface="Calibri" panose="020F0502020204030204" pitchFamily="34" charset="0"/>
                        </a:rPr>
                        <a:t>2</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tc>
                  <a:txBody>
                    <a:bodyPr/>
                    <a:lstStyle/>
                    <a:p>
                      <a:pPr marL="0" marR="0" algn="ctr">
                        <a:lnSpc>
                          <a:spcPct val="115000"/>
                        </a:lnSpc>
                        <a:spcAft>
                          <a:spcPts val="800"/>
                        </a:spcAft>
                        <a:buNone/>
                      </a:pPr>
                      <a:r>
                        <a:rPr lang="en-US" sz="1200" b="1" kern="100" dirty="0">
                          <a:effectLst/>
                          <a:latin typeface="Calibri" panose="020F0502020204030204" pitchFamily="34" charset="0"/>
                          <a:cs typeface="Calibri" panose="020F0502020204030204" pitchFamily="34" charset="0"/>
                        </a:rPr>
                        <a:t>4</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extLst>
                  <a:ext uri="{0D108BD9-81ED-4DB2-BD59-A6C34878D82A}">
                    <a16:rowId xmlns:a16="http://schemas.microsoft.com/office/drawing/2014/main" val="325825879"/>
                  </a:ext>
                </a:extLst>
              </a:tr>
              <a:tr h="0">
                <a:tc>
                  <a:txBody>
                    <a:bodyPr/>
                    <a:lstStyle/>
                    <a:p>
                      <a:pPr marL="0" marR="0" algn="ctr">
                        <a:lnSpc>
                          <a:spcPct val="115000"/>
                        </a:lnSpc>
                        <a:spcAft>
                          <a:spcPts val="800"/>
                        </a:spcAft>
                        <a:buNone/>
                      </a:pPr>
                      <a:r>
                        <a:rPr lang="en-US" sz="1200" i="1" kern="100" dirty="0">
                          <a:solidFill>
                            <a:schemeClr val="bg1"/>
                          </a:solidFill>
                          <a:effectLst/>
                        </a:rPr>
                        <a:t>y</a:t>
                      </a:r>
                      <a:endParaRPr lang="en-US" sz="1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3025" marB="73025">
                    <a:solidFill>
                      <a:schemeClr val="accent1"/>
                    </a:solidFill>
                  </a:tcPr>
                </a:tc>
                <a:tc>
                  <a:txBody>
                    <a:bodyPr/>
                    <a:lstStyle/>
                    <a:p>
                      <a:pPr marL="0" marR="0" algn="ctr">
                        <a:lnSpc>
                          <a:spcPct val="115000"/>
                        </a:lnSpc>
                        <a:spcAft>
                          <a:spcPts val="800"/>
                        </a:spcAft>
                        <a:buNone/>
                      </a:pPr>
                      <a:r>
                        <a:rPr lang="en-US" sz="1200" b="1" kern="100">
                          <a:effectLst/>
                          <a:latin typeface="Calibri" panose="020F0502020204030204" pitchFamily="34" charset="0"/>
                          <a:cs typeface="Calibri" panose="020F0502020204030204" pitchFamily="34" charset="0"/>
                        </a:rPr>
                        <a:t>4</a:t>
                      </a:r>
                      <a:endParaRPr lang="en-US" sz="12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tc>
                  <a:txBody>
                    <a:bodyPr/>
                    <a:lstStyle/>
                    <a:p>
                      <a:pPr marL="0" marR="0" algn="ctr">
                        <a:lnSpc>
                          <a:spcPct val="115000"/>
                        </a:lnSpc>
                        <a:spcAft>
                          <a:spcPts val="800"/>
                        </a:spcAft>
                        <a:buNone/>
                      </a:pPr>
                      <a:r>
                        <a:rPr lang="en-US" sz="1200" b="1" kern="100">
                          <a:effectLst/>
                          <a:latin typeface="Calibri" panose="020F0502020204030204" pitchFamily="34" charset="0"/>
                          <a:cs typeface="Calibri" panose="020F0502020204030204" pitchFamily="34" charset="0"/>
                        </a:rPr>
                        <a:t>4</a:t>
                      </a:r>
                      <a:endParaRPr lang="en-US" sz="12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tc>
                  <a:txBody>
                    <a:bodyPr/>
                    <a:lstStyle/>
                    <a:p>
                      <a:pPr marL="0" marR="0" algn="ctr">
                        <a:lnSpc>
                          <a:spcPct val="115000"/>
                        </a:lnSpc>
                        <a:spcAft>
                          <a:spcPts val="800"/>
                        </a:spcAft>
                        <a:buNone/>
                      </a:pPr>
                      <a:r>
                        <a:rPr lang="en-US" sz="1200" b="1" kern="100" dirty="0">
                          <a:effectLst/>
                          <a:latin typeface="Calibri" panose="020F0502020204030204" pitchFamily="34" charset="0"/>
                          <a:cs typeface="Calibri" panose="020F0502020204030204" pitchFamily="34" charset="0"/>
                        </a:rPr>
                        <a:t>4</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tc>
                  <a:txBody>
                    <a:bodyPr/>
                    <a:lstStyle/>
                    <a:p>
                      <a:pPr marL="0" marR="0" algn="ctr">
                        <a:lnSpc>
                          <a:spcPct val="115000"/>
                        </a:lnSpc>
                        <a:spcAft>
                          <a:spcPts val="800"/>
                        </a:spcAft>
                        <a:buNone/>
                      </a:pPr>
                      <a:r>
                        <a:rPr lang="en-US" sz="1200" b="1" kern="100" dirty="0">
                          <a:effectLst/>
                          <a:latin typeface="Calibri" panose="020F0502020204030204" pitchFamily="34" charset="0"/>
                          <a:cs typeface="Calibri" panose="020F0502020204030204" pitchFamily="34" charset="0"/>
                        </a:rPr>
                        <a:t>4</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73025" marB="73025"/>
                </a:tc>
                <a:extLst>
                  <a:ext uri="{0D108BD9-81ED-4DB2-BD59-A6C34878D82A}">
                    <a16:rowId xmlns:a16="http://schemas.microsoft.com/office/drawing/2014/main" val="1166379739"/>
                  </a:ext>
                </a:extLst>
              </a:tr>
            </a:tbl>
          </a:graphicData>
        </a:graphic>
      </p:graphicFrame>
      <p:pic>
        <p:nvPicPr>
          <p:cNvPr id="3" name="Picture 2">
            <a:extLst>
              <a:ext uri="{FF2B5EF4-FFF2-40B4-BE49-F238E27FC236}">
                <a16:creationId xmlns:a16="http://schemas.microsoft.com/office/drawing/2014/main" id="{FA69F678-6A20-4617-6835-C195CE6AECE3}"/>
              </a:ext>
            </a:extLst>
          </p:cNvPr>
          <p:cNvPicPr>
            <a:picLocks noChangeAspect="1"/>
          </p:cNvPicPr>
          <p:nvPr/>
        </p:nvPicPr>
        <p:blipFill>
          <a:blip r:embed="rId3"/>
          <a:stretch>
            <a:fillRect/>
          </a:stretch>
        </p:blipFill>
        <p:spPr>
          <a:xfrm>
            <a:off x="2696818" y="3441113"/>
            <a:ext cx="1678556" cy="1702387"/>
          </a:xfrm>
          <a:prstGeom prst="rect">
            <a:avLst/>
          </a:prstGeom>
        </p:spPr>
      </p:pic>
    </p:spTree>
    <p:extLst>
      <p:ext uri="{BB962C8B-B14F-4D97-AF65-F5344CB8AC3E}">
        <p14:creationId xmlns:p14="http://schemas.microsoft.com/office/powerpoint/2010/main" val="27835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2000"/>
                                        <p:tgtEl>
                                          <p:spTgt spid="132"/>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animEffect transition="in" filter="fade">
                                      <p:cBhvr>
                                        <p:cTn id="11" dur="4500"/>
                                        <p:tgtEl>
                                          <p:spTgt spid="133">
                                            <p:txEl>
                                              <p:pRg st="1" end="1"/>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33">
                                            <p:txEl>
                                              <p:pRg st="0" end="0"/>
                                            </p:txEl>
                                          </p:spTgt>
                                        </p:tgtEl>
                                        <p:attrNameLst>
                                          <p:attrName>style.visibility</p:attrName>
                                        </p:attrNameLst>
                                      </p:cBhvr>
                                      <p:to>
                                        <p:strVal val="visible"/>
                                      </p:to>
                                    </p:set>
                                    <p:animEffect transition="in" filter="fade">
                                      <p:cBhvr>
                                        <p:cTn id="15" dur="4500"/>
                                        <p:tgtEl>
                                          <p:spTgt spid="133">
                                            <p:txEl>
                                              <p:pRg st="0" end="0"/>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animEffect transition="in" filter="fade">
                                      <p:cBhvr>
                                        <p:cTn id="19" dur="4500"/>
                                        <p:tgtEl>
                                          <p:spTgt spid="133">
                                            <p:txEl>
                                              <p:pRg st="3" end="3"/>
                                            </p:txEl>
                                          </p:spTgt>
                                        </p:tgtEl>
                                      </p:cBhvr>
                                    </p:animEffect>
                                  </p:childTnLst>
                                </p:cTn>
                              </p:par>
                            </p:childTnLst>
                          </p:cTn>
                        </p:par>
                        <p:par>
                          <p:cTn id="20" fill="hold">
                            <p:stCondLst>
                              <p:cond delay="15500"/>
                            </p:stCondLst>
                            <p:childTnLst>
                              <p:par>
                                <p:cTn id="21" presetID="10" presetClass="entr" presetSubtype="0" fill="hold" nodeType="afterEffect">
                                  <p:stCondLst>
                                    <p:cond delay="0"/>
                                  </p:stCondLst>
                                  <p:childTnLst>
                                    <p:set>
                                      <p:cBhvr>
                                        <p:cTn id="22" dur="1" fill="hold">
                                          <p:stCondLst>
                                            <p:cond delay="0"/>
                                          </p:stCondLst>
                                        </p:cTn>
                                        <p:tgtEl>
                                          <p:spTgt spid="133">
                                            <p:txEl>
                                              <p:pRg st="6" end="6"/>
                                            </p:txEl>
                                          </p:spTgt>
                                        </p:tgtEl>
                                        <p:attrNameLst>
                                          <p:attrName>style.visibility</p:attrName>
                                        </p:attrNameLst>
                                      </p:cBhvr>
                                      <p:to>
                                        <p:strVal val="visible"/>
                                      </p:to>
                                    </p:set>
                                    <p:animEffect transition="in" filter="fade">
                                      <p:cBhvr>
                                        <p:cTn id="23" dur="4500"/>
                                        <p:tgtEl>
                                          <p:spTgt spid="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The Four Types of Slope</a:t>
            </a:r>
            <a:endParaRPr dirty="0"/>
          </a:p>
        </p:txBody>
      </p:sp>
      <p:sp>
        <p:nvSpPr>
          <p:cNvPr id="140" name="Google Shape;140;p7"/>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lvl="0" indent="-393192" algn="l" rtl="0">
              <a:lnSpc>
                <a:spcPct val="100000"/>
              </a:lnSpc>
              <a:spcAft>
                <a:spcPts val="0"/>
              </a:spcAft>
              <a:buSzPts val="2600"/>
              <a:buChar char="●"/>
            </a:pPr>
            <a:r>
              <a:rPr lang="en-US" sz="2400" dirty="0"/>
              <a:t>Assign each of your four colors to one of the types of slope:</a:t>
            </a:r>
            <a:endParaRPr sz="2400" dirty="0"/>
          </a:p>
          <a:p>
            <a:pPr lvl="1" algn="l" rtl="0">
              <a:lnSpc>
                <a:spcPct val="100000"/>
              </a:lnSpc>
              <a:spcAft>
                <a:spcPts val="0"/>
              </a:spcAft>
              <a:buSzPts val="2600"/>
            </a:pPr>
            <a:r>
              <a:rPr lang="en-US" sz="2400" dirty="0"/>
              <a:t>Positive slope – Color 1</a:t>
            </a:r>
            <a:endParaRPr sz="2400" dirty="0"/>
          </a:p>
          <a:p>
            <a:pPr lvl="1" algn="l" rtl="0">
              <a:lnSpc>
                <a:spcPct val="100000"/>
              </a:lnSpc>
              <a:spcAft>
                <a:spcPts val="0"/>
              </a:spcAft>
              <a:buSzPts val="2600"/>
            </a:pPr>
            <a:r>
              <a:rPr lang="en-US" sz="2400" dirty="0"/>
              <a:t>Negative slope – Color 2</a:t>
            </a:r>
            <a:endParaRPr sz="2400" dirty="0"/>
          </a:p>
          <a:p>
            <a:pPr lvl="1" algn="l" rtl="0">
              <a:lnSpc>
                <a:spcPct val="100000"/>
              </a:lnSpc>
              <a:spcAft>
                <a:spcPts val="0"/>
              </a:spcAft>
              <a:buSzPts val="2600"/>
            </a:pPr>
            <a:r>
              <a:rPr lang="en-US" sz="2400" dirty="0"/>
              <a:t>Zero slope – Color 3</a:t>
            </a:r>
            <a:endParaRPr sz="2400" dirty="0"/>
          </a:p>
          <a:p>
            <a:pPr lvl="1" algn="l" rtl="0">
              <a:lnSpc>
                <a:spcPct val="100000"/>
              </a:lnSpc>
              <a:spcAft>
                <a:spcPts val="0"/>
              </a:spcAft>
              <a:buSzPts val="2600"/>
            </a:pPr>
            <a:r>
              <a:rPr lang="en-US" sz="2400" dirty="0"/>
              <a:t>Undefined – Color 4</a:t>
            </a:r>
            <a:endParaRPr sz="2400" dirty="0"/>
          </a:p>
          <a:p>
            <a:pPr lvl="0" indent="-393192" algn="l" rtl="0">
              <a:lnSpc>
                <a:spcPct val="100000"/>
              </a:lnSpc>
              <a:spcAft>
                <a:spcPts val="0"/>
              </a:spcAft>
              <a:buSzPts val="2600"/>
              <a:buChar char="●"/>
            </a:pPr>
            <a:r>
              <a:rPr lang="en-US" sz="2400" dirty="0"/>
              <a:t>Write your name using the proper color for the slope as you write.</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2000"/>
                                        <p:tgtEl>
                                          <p:spTgt spid="139"/>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0">
                                            <p:txEl>
                                              <p:pRg st="0" end="0"/>
                                            </p:txEl>
                                          </p:spTgt>
                                        </p:tgtEl>
                                        <p:attrNameLst>
                                          <p:attrName>style.visibility</p:attrName>
                                        </p:attrNameLst>
                                      </p:cBhvr>
                                      <p:to>
                                        <p:strVal val="visible"/>
                                      </p:to>
                                    </p:set>
                                    <p:animEffect transition="in" filter="fade">
                                      <p:cBhvr>
                                        <p:cTn id="11" dur="4500"/>
                                        <p:tgtEl>
                                          <p:spTgt spid="140">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40">
                                            <p:txEl>
                                              <p:pRg st="1" end="1"/>
                                            </p:txEl>
                                          </p:spTgt>
                                        </p:tgtEl>
                                        <p:attrNameLst>
                                          <p:attrName>style.visibility</p:attrName>
                                        </p:attrNameLst>
                                      </p:cBhvr>
                                      <p:to>
                                        <p:strVal val="visible"/>
                                      </p:to>
                                    </p:set>
                                    <p:animEffect transition="in" filter="fade">
                                      <p:cBhvr>
                                        <p:cTn id="15" dur="4500"/>
                                        <p:tgtEl>
                                          <p:spTgt spid="140">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Effect transition="in" filter="fade">
                                      <p:cBhvr>
                                        <p:cTn id="19" dur="4500"/>
                                        <p:tgtEl>
                                          <p:spTgt spid="140">
                                            <p:txEl>
                                              <p:pRg st="2" end="2"/>
                                            </p:txEl>
                                          </p:spTgt>
                                        </p:tgtEl>
                                      </p:cBhvr>
                                    </p:animEffect>
                                  </p:childTnLst>
                                </p:cTn>
                              </p:par>
                            </p:childTnLst>
                          </p:cTn>
                        </p:par>
                        <p:par>
                          <p:cTn id="20" fill="hold">
                            <p:stCondLst>
                              <p:cond delay="15500"/>
                            </p:stCondLst>
                            <p:childTnLst>
                              <p:par>
                                <p:cTn id="21" presetID="10" presetClass="entr" presetSubtype="0" fill="hold" nodeType="afterEffect">
                                  <p:stCondLst>
                                    <p:cond delay="0"/>
                                  </p:stCondLst>
                                  <p:childTnLst>
                                    <p:set>
                                      <p:cBhvr>
                                        <p:cTn id="22" dur="1" fill="hold">
                                          <p:stCondLst>
                                            <p:cond delay="0"/>
                                          </p:stCondLst>
                                        </p:cTn>
                                        <p:tgtEl>
                                          <p:spTgt spid="140">
                                            <p:txEl>
                                              <p:pRg st="3" end="3"/>
                                            </p:txEl>
                                          </p:spTgt>
                                        </p:tgtEl>
                                        <p:attrNameLst>
                                          <p:attrName>style.visibility</p:attrName>
                                        </p:attrNameLst>
                                      </p:cBhvr>
                                      <p:to>
                                        <p:strVal val="visible"/>
                                      </p:to>
                                    </p:set>
                                    <p:animEffect transition="in" filter="fade">
                                      <p:cBhvr>
                                        <p:cTn id="23" dur="4500"/>
                                        <p:tgtEl>
                                          <p:spTgt spid="140">
                                            <p:txEl>
                                              <p:pRg st="3" end="3"/>
                                            </p:txEl>
                                          </p:spTgt>
                                        </p:tgtEl>
                                      </p:cBhvr>
                                    </p:animEffect>
                                  </p:childTnLst>
                                </p:cTn>
                              </p:par>
                            </p:childTnLst>
                          </p:cTn>
                        </p:par>
                        <p:par>
                          <p:cTn id="24" fill="hold">
                            <p:stCondLst>
                              <p:cond delay="20000"/>
                            </p:stCondLst>
                            <p:childTnLst>
                              <p:par>
                                <p:cTn id="25" presetID="10" presetClass="entr" presetSubtype="0" fill="hold" nodeType="afterEffect">
                                  <p:stCondLst>
                                    <p:cond delay="0"/>
                                  </p:stCondLst>
                                  <p:childTnLst>
                                    <p:set>
                                      <p:cBhvr>
                                        <p:cTn id="26" dur="1" fill="hold">
                                          <p:stCondLst>
                                            <p:cond delay="0"/>
                                          </p:stCondLst>
                                        </p:cTn>
                                        <p:tgtEl>
                                          <p:spTgt spid="140">
                                            <p:txEl>
                                              <p:pRg st="4" end="4"/>
                                            </p:txEl>
                                          </p:spTgt>
                                        </p:tgtEl>
                                        <p:attrNameLst>
                                          <p:attrName>style.visibility</p:attrName>
                                        </p:attrNameLst>
                                      </p:cBhvr>
                                      <p:to>
                                        <p:strVal val="visible"/>
                                      </p:to>
                                    </p:set>
                                    <p:animEffect transition="in" filter="fade">
                                      <p:cBhvr>
                                        <p:cTn id="27" dur="4500"/>
                                        <p:tgtEl>
                                          <p:spTgt spid="140">
                                            <p:txEl>
                                              <p:pRg st="4" end="4"/>
                                            </p:txEl>
                                          </p:spTgt>
                                        </p:tgtEl>
                                      </p:cBhvr>
                                    </p:animEffect>
                                  </p:childTnLst>
                                </p:cTn>
                              </p:par>
                            </p:childTnLst>
                          </p:cTn>
                        </p:par>
                        <p:par>
                          <p:cTn id="28" fill="hold">
                            <p:stCondLst>
                              <p:cond delay="24500"/>
                            </p:stCondLst>
                            <p:childTnLst>
                              <p:par>
                                <p:cTn id="29" presetID="10" presetClass="entr" presetSubtype="0" fill="hold" nodeType="afterEffect">
                                  <p:stCondLst>
                                    <p:cond delay="0"/>
                                  </p:stCondLst>
                                  <p:childTnLst>
                                    <p:set>
                                      <p:cBhvr>
                                        <p:cTn id="30" dur="1" fill="hold">
                                          <p:stCondLst>
                                            <p:cond delay="0"/>
                                          </p:stCondLst>
                                        </p:cTn>
                                        <p:tgtEl>
                                          <p:spTgt spid="140">
                                            <p:txEl>
                                              <p:pRg st="5" end="5"/>
                                            </p:txEl>
                                          </p:spTgt>
                                        </p:tgtEl>
                                        <p:attrNameLst>
                                          <p:attrName>style.visibility</p:attrName>
                                        </p:attrNameLst>
                                      </p:cBhvr>
                                      <p:to>
                                        <p:strVal val="visible"/>
                                      </p:to>
                                    </p:set>
                                    <p:animEffect transition="in" filter="fade">
                                      <p:cBhvr>
                                        <p:cTn id="31" dur="4500"/>
                                        <p:tgtEl>
                                          <p:spTgt spid="1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The Four Types of Slope - Example</a:t>
            </a:r>
            <a:endParaRPr dirty="0"/>
          </a:p>
        </p:txBody>
      </p:sp>
      <p:pic>
        <p:nvPicPr>
          <p:cNvPr id="146" name="Google Shape;146;p8" descr="A piece of paper with a word drawn on it&#10;&#10;AI-generated content may be incorrect."/>
          <p:cNvPicPr preferRelativeResize="0"/>
          <p:nvPr/>
        </p:nvPicPr>
        <p:blipFill rotWithShape="1">
          <a:blip r:embed="rId3">
            <a:alphaModFix/>
          </a:blip>
          <a:srcRect/>
          <a:stretch/>
        </p:blipFill>
        <p:spPr>
          <a:xfrm>
            <a:off x="2126398" y="1522809"/>
            <a:ext cx="4891204" cy="2837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20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ct val="111111"/>
              <a:buNone/>
            </a:pPr>
            <a:r>
              <a:rPr lang="en-US" u="sng" dirty="0">
                <a:solidFill>
                  <a:schemeClr val="hlink"/>
                </a:solidFill>
                <a:hlinkClick r:id="rId4"/>
              </a:rPr>
              <a:t>Slope Dude</a:t>
            </a:r>
            <a:endParaRPr dirty="0"/>
          </a:p>
        </p:txBody>
      </p:sp>
      <p:pic>
        <p:nvPicPr>
          <p:cNvPr id="2" name="Online Media 1" title="Slope Dude">
            <a:hlinkClick r:id="" action="ppaction://media"/>
            <a:extLst>
              <a:ext uri="{FF2B5EF4-FFF2-40B4-BE49-F238E27FC236}">
                <a16:creationId xmlns:a16="http://schemas.microsoft.com/office/drawing/2014/main" id="{A4B2463D-2C72-74CD-7D7D-C8E50818AB55}"/>
              </a:ext>
            </a:extLst>
          </p:cNvPr>
          <p:cNvPicPr>
            <a:picLocks noRot="1" noChangeAspect="1"/>
          </p:cNvPicPr>
          <p:nvPr>
            <a:videoFile r:link="rId1"/>
          </p:nvPr>
        </p:nvPicPr>
        <p:blipFill>
          <a:blip r:embed="rId5"/>
          <a:stretch>
            <a:fillRect/>
          </a:stretch>
        </p:blipFill>
        <p:spPr>
          <a:xfrm>
            <a:off x="1820270" y="313046"/>
            <a:ext cx="5503460" cy="4127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Slope Dude - Questions</a:t>
            </a:r>
            <a:endParaRPr dirty="0"/>
          </a:p>
        </p:txBody>
      </p:sp>
      <p:sp>
        <p:nvSpPr>
          <p:cNvPr id="165" name="Google Shape;165;p35"/>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457200" lvl="0" algn="l" rtl="0">
              <a:lnSpc>
                <a:spcPct val="100000"/>
              </a:lnSpc>
              <a:spcAft>
                <a:spcPts val="0"/>
              </a:spcAft>
              <a:buSzPts val="2600"/>
              <a:buChar char="●"/>
            </a:pPr>
            <a:r>
              <a:rPr lang="en-US" dirty="0"/>
              <a:t>Have you ever struggled going uphill on a bike?</a:t>
            </a:r>
            <a:endParaRPr dirty="0"/>
          </a:p>
          <a:p>
            <a:pPr lvl="0"/>
            <a:r>
              <a:rPr lang="en-US" dirty="0"/>
              <a:t>Look at the front of the trifold titled Intro to Slope.</a:t>
            </a:r>
          </a:p>
          <a:p>
            <a:pPr lvl="0"/>
            <a:r>
              <a:rPr lang="en-US" dirty="0"/>
              <a:t>Respond to: How does Slope Dude move from one point to the next?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2000"/>
                                        <p:tgtEl>
                                          <p:spTgt spid="164"/>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5">
                                            <p:txEl>
                                              <p:pRg st="0" end="0"/>
                                            </p:txEl>
                                          </p:spTgt>
                                        </p:tgtEl>
                                        <p:attrNameLst>
                                          <p:attrName>style.visibility</p:attrName>
                                        </p:attrNameLst>
                                      </p:cBhvr>
                                      <p:to>
                                        <p:strVal val="visible"/>
                                      </p:to>
                                    </p:set>
                                    <p:animEffect transition="in" filter="fade">
                                      <p:cBhvr>
                                        <p:cTn id="11" dur="4500"/>
                                        <p:tgtEl>
                                          <p:spTgt spid="165">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65">
                                            <p:txEl>
                                              <p:pRg st="1" end="1"/>
                                            </p:txEl>
                                          </p:spTgt>
                                        </p:tgtEl>
                                        <p:attrNameLst>
                                          <p:attrName>style.visibility</p:attrName>
                                        </p:attrNameLst>
                                      </p:cBhvr>
                                      <p:to>
                                        <p:strVal val="visible"/>
                                      </p:to>
                                    </p:set>
                                    <p:animEffect transition="in" filter="fade">
                                      <p:cBhvr>
                                        <p:cTn id="15" dur="4500"/>
                                        <p:tgtEl>
                                          <p:spTgt spid="165">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65">
                                            <p:txEl>
                                              <p:pRg st="2" end="2"/>
                                            </p:txEl>
                                          </p:spTgt>
                                        </p:tgtEl>
                                        <p:attrNameLst>
                                          <p:attrName>style.visibility</p:attrName>
                                        </p:attrNameLst>
                                      </p:cBhvr>
                                      <p:to>
                                        <p:strVal val="visible"/>
                                      </p:to>
                                    </p:set>
                                    <p:animEffect transition="in" filter="fade">
                                      <p:cBhvr>
                                        <p:cTn id="19" dur="4500"/>
                                        <p:tgtEl>
                                          <p:spTgt spid="1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Does This Match? </a:t>
            </a:r>
            <a:endParaRPr/>
          </a:p>
        </p:txBody>
      </p:sp>
      <p:sp>
        <p:nvSpPr>
          <p:cNvPr id="171" name="Google Shape;171;p36"/>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lvl="0"/>
            <a:r>
              <a:rPr lang="en-US" dirty="0"/>
              <a:t>Look at the front of the next section of the trifold. Determine if the points match the graph.</a:t>
            </a:r>
            <a:endParaRPr dirty="0"/>
          </a:p>
          <a:p>
            <a:pPr marL="457200" lvl="0" algn="l" rtl="0">
              <a:lnSpc>
                <a:spcPct val="100000"/>
              </a:lnSpc>
              <a:spcAft>
                <a:spcPts val="0"/>
              </a:spcAft>
              <a:buSzPts val="2600"/>
              <a:buChar char="●"/>
            </a:pPr>
            <a:r>
              <a:rPr lang="en-US" dirty="0"/>
              <a:t>What type of slope is the graph?</a:t>
            </a:r>
            <a:endParaRPr dirty="0"/>
          </a:p>
          <a:p>
            <a:pPr marL="0" lvl="0" algn="l" rtl="0">
              <a:lnSpc>
                <a:spcPct val="100000"/>
              </a:lnSpc>
              <a:spcAft>
                <a:spcPts val="0"/>
              </a:spcAft>
              <a:buSzPts val="26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2000"/>
                                        <p:tgtEl>
                                          <p:spTgt spid="170"/>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animEffect transition="in" filter="fade">
                                      <p:cBhvr>
                                        <p:cTn id="11" dur="4500"/>
                                        <p:tgtEl>
                                          <p:spTgt spid="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Vocabulary and Symbols</a:t>
            </a:r>
            <a:endParaRPr/>
          </a:p>
        </p:txBody>
      </p:sp>
      <p:graphicFrame>
        <p:nvGraphicFramePr>
          <p:cNvPr id="177" name="Google Shape;177;p37"/>
          <p:cNvGraphicFramePr/>
          <p:nvPr>
            <p:extLst>
              <p:ext uri="{D42A27DB-BD31-4B8C-83A1-F6EECF244321}">
                <p14:modId xmlns:p14="http://schemas.microsoft.com/office/powerpoint/2010/main" val="3190811213"/>
              </p:ext>
            </p:extLst>
          </p:nvPr>
        </p:nvGraphicFramePr>
        <p:xfrm>
          <a:off x="628650" y="1346630"/>
          <a:ext cx="7738950" cy="3312800"/>
        </p:xfrm>
        <a:graphic>
          <a:graphicData uri="http://schemas.openxmlformats.org/drawingml/2006/table">
            <a:tbl>
              <a:tblPr firstRow="1" bandRow="1">
                <a:noFill/>
                <a:tableStyleId>{F78FF6B9-9A62-4311-AC51-27E81AD94211}</a:tableStyleId>
              </a:tblPr>
              <a:tblGrid>
                <a:gridCol w="2579650">
                  <a:extLst>
                    <a:ext uri="{9D8B030D-6E8A-4147-A177-3AD203B41FA5}">
                      <a16:colId xmlns:a16="http://schemas.microsoft.com/office/drawing/2014/main" val="20000"/>
                    </a:ext>
                  </a:extLst>
                </a:gridCol>
                <a:gridCol w="2579650">
                  <a:extLst>
                    <a:ext uri="{9D8B030D-6E8A-4147-A177-3AD203B41FA5}">
                      <a16:colId xmlns:a16="http://schemas.microsoft.com/office/drawing/2014/main" val="20001"/>
                    </a:ext>
                  </a:extLst>
                </a:gridCol>
                <a:gridCol w="2579650">
                  <a:extLst>
                    <a:ext uri="{9D8B030D-6E8A-4147-A177-3AD203B41FA5}">
                      <a16:colId xmlns:a16="http://schemas.microsoft.com/office/drawing/2014/main" val="20002"/>
                    </a:ext>
                  </a:extLst>
                </a:gridCol>
              </a:tblGrid>
              <a:tr h="6000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Vocabulary</a:t>
                      </a:r>
                      <a:endParaRPr sz="1400"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Definition</a:t>
                      </a:r>
                      <a:endParaRPr sz="1400"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Symbol</a:t>
                      </a:r>
                      <a:endParaRPr sz="1400" u="none" strike="noStrike" cap="none"/>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7792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Slope</a:t>
                      </a:r>
                      <a:endParaRPr sz="1400" u="none" strike="noStrike" cap="none"/>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46050" marR="0" lvl="0" indent="0" algn="ctr" rtl="0">
                        <a:lnSpc>
                          <a:spcPct val="100000"/>
                        </a:lnSpc>
                        <a:spcBef>
                          <a:spcPts val="0"/>
                        </a:spcBef>
                        <a:spcAft>
                          <a:spcPts val="0"/>
                        </a:spcAft>
                        <a:buClr>
                          <a:srgbClr val="000000"/>
                        </a:buClr>
                        <a:buSzPts val="1300"/>
                        <a:buFont typeface="Arial"/>
                        <a:buNone/>
                      </a:pPr>
                      <a:r>
                        <a:rPr lang="en-US" sz="1600" u="none" strike="noStrike" cap="none" dirty="0">
                          <a:latin typeface="Calibri"/>
                          <a:ea typeface="Calibri"/>
                          <a:cs typeface="Calibri"/>
                          <a:sym typeface="Calibri"/>
                        </a:rPr>
                        <a:t>Rate of Change. </a:t>
                      </a:r>
                      <a:endParaRPr sz="1400" u="none" strike="noStrike" cap="none" dirty="0"/>
                    </a:p>
                    <a:p>
                      <a:pPr marL="146050" marR="0" lvl="0" indent="0" algn="ctr" rtl="0">
                        <a:lnSpc>
                          <a:spcPct val="100000"/>
                        </a:lnSpc>
                        <a:spcBef>
                          <a:spcPts val="0"/>
                        </a:spcBef>
                        <a:spcAft>
                          <a:spcPts val="0"/>
                        </a:spcAft>
                        <a:buClr>
                          <a:srgbClr val="000000"/>
                        </a:buClr>
                        <a:buSzPts val="1300"/>
                        <a:buFont typeface="Arial"/>
                        <a:buNone/>
                      </a:pPr>
                      <a:r>
                        <a:rPr lang="en-US" sz="1600" u="none" strike="noStrike" cap="none" dirty="0">
                          <a:latin typeface="Calibri"/>
                          <a:ea typeface="Calibri"/>
                          <a:cs typeface="Calibri"/>
                          <a:sym typeface="Calibri"/>
                        </a:rPr>
                        <a:t>Can be found by counting rise over the run.</a:t>
                      </a:r>
                      <a:endParaRPr sz="1400" u="none" strike="noStrike" cap="none" dirty="0"/>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m</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Remember: “</a:t>
                      </a:r>
                      <a:r>
                        <a:rPr lang="en-US" sz="1400" b="1" u="none" strike="noStrike" cap="none" dirty="0">
                          <a:latin typeface="Calibri"/>
                          <a:ea typeface="Calibri"/>
                          <a:cs typeface="Calibri"/>
                          <a:sym typeface="Calibri"/>
                        </a:rPr>
                        <a:t>m</a:t>
                      </a:r>
                      <a:r>
                        <a:rPr lang="en-US" sz="1400" u="none" strike="noStrike" cap="none" dirty="0">
                          <a:latin typeface="Calibri"/>
                          <a:ea typeface="Calibri"/>
                          <a:cs typeface="Calibri"/>
                          <a:sym typeface="Calibri"/>
                        </a:rPr>
                        <a:t>ountains have a steep slope.”</a:t>
                      </a:r>
                      <a:endParaRPr sz="1400"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776375">
                <a:tc>
                  <a:txBody>
                    <a:bodyPr/>
                    <a:lstStyle/>
                    <a:p>
                      <a:pPr marL="0" marR="0" lvl="0" indent="0" algn="ctr" rtl="0">
                        <a:lnSpc>
                          <a:spcPct val="100000"/>
                        </a:lnSpc>
                        <a:spcBef>
                          <a:spcPts val="0"/>
                        </a:spcBef>
                        <a:spcAft>
                          <a:spcPts val="0"/>
                        </a:spcAft>
                        <a:buClr>
                          <a:srgbClr val="000000"/>
                        </a:buClr>
                        <a:buSzPts val="1600"/>
                        <a:buFont typeface="Arial"/>
                        <a:buNone/>
                      </a:pPr>
                      <a:r>
                        <a:rPr lang="en-US" sz="1600" i="1" u="none" strike="noStrike" cap="none" dirty="0">
                          <a:latin typeface="Calibri"/>
                          <a:ea typeface="Calibri"/>
                          <a:cs typeface="Calibri"/>
                          <a:sym typeface="Calibri"/>
                        </a:rPr>
                        <a:t>y</a:t>
                      </a:r>
                      <a:r>
                        <a:rPr lang="en-US" sz="1600" u="none" strike="noStrike" cap="none" dirty="0">
                          <a:latin typeface="Calibri"/>
                          <a:ea typeface="Calibri"/>
                          <a:cs typeface="Calibri"/>
                          <a:sym typeface="Calibri"/>
                        </a:rPr>
                        <a:t>-Intercept</a:t>
                      </a:r>
                      <a:endParaRPr sz="1400"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Where the line crosses the </a:t>
                      </a:r>
                      <a:r>
                        <a:rPr lang="en-US" sz="1600" i="1" u="none" strike="noStrike" cap="none" dirty="0">
                          <a:latin typeface="Calibri"/>
                          <a:ea typeface="Calibri"/>
                          <a:cs typeface="Calibri"/>
                          <a:sym typeface="Calibri"/>
                        </a:rPr>
                        <a:t>y</a:t>
                      </a:r>
                      <a:r>
                        <a:rPr lang="en-US" sz="1600" u="none" strike="noStrike" cap="none" dirty="0">
                          <a:latin typeface="Calibri"/>
                          <a:ea typeface="Calibri"/>
                          <a:cs typeface="Calibri"/>
                          <a:sym typeface="Calibri"/>
                        </a:rPr>
                        <a:t>-axis (Vertical Line)</a:t>
                      </a:r>
                      <a:endParaRPr sz="1400" u="none" strike="noStrike" cap="none" dirty="0"/>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b</a:t>
                      </a:r>
                      <a:endParaRPr sz="1400"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7505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Independent Variable</a:t>
                      </a:r>
                      <a:endParaRPr sz="1400" u="none" strike="noStrike" cap="none"/>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An input, usually given, not dependent on an equation.</a:t>
                      </a:r>
                      <a:endParaRPr sz="1400" u="none" strike="noStrike" cap="none"/>
                    </a:p>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dirty="0">
                          <a:latin typeface="Calibri"/>
                          <a:ea typeface="Calibri"/>
                          <a:cs typeface="Calibri"/>
                          <a:sym typeface="Calibri"/>
                        </a:rPr>
                        <a:t>x</a:t>
                      </a:r>
                      <a:endParaRPr sz="1400" i="1"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2000"/>
                                        <p:tgtEl>
                                          <p:spTgt spid="1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Vocabulary and Symbols</a:t>
            </a:r>
            <a:endParaRPr dirty="0"/>
          </a:p>
        </p:txBody>
      </p:sp>
      <p:graphicFrame>
        <p:nvGraphicFramePr>
          <p:cNvPr id="183" name="Google Shape;183;p38"/>
          <p:cNvGraphicFramePr/>
          <p:nvPr>
            <p:extLst>
              <p:ext uri="{D42A27DB-BD31-4B8C-83A1-F6EECF244321}">
                <p14:modId xmlns:p14="http://schemas.microsoft.com/office/powerpoint/2010/main" val="3824850889"/>
              </p:ext>
            </p:extLst>
          </p:nvPr>
        </p:nvGraphicFramePr>
        <p:xfrm>
          <a:off x="628650" y="1346630"/>
          <a:ext cx="7738950" cy="2794630"/>
        </p:xfrm>
        <a:graphic>
          <a:graphicData uri="http://schemas.openxmlformats.org/drawingml/2006/table">
            <a:tbl>
              <a:tblPr firstRow="1" bandRow="1">
                <a:noFill/>
                <a:tableStyleId>{F78FF6B9-9A62-4311-AC51-27E81AD94211}</a:tableStyleId>
              </a:tblPr>
              <a:tblGrid>
                <a:gridCol w="2579650">
                  <a:extLst>
                    <a:ext uri="{9D8B030D-6E8A-4147-A177-3AD203B41FA5}">
                      <a16:colId xmlns:a16="http://schemas.microsoft.com/office/drawing/2014/main" val="20000"/>
                    </a:ext>
                  </a:extLst>
                </a:gridCol>
                <a:gridCol w="2579650">
                  <a:extLst>
                    <a:ext uri="{9D8B030D-6E8A-4147-A177-3AD203B41FA5}">
                      <a16:colId xmlns:a16="http://schemas.microsoft.com/office/drawing/2014/main" val="20001"/>
                    </a:ext>
                  </a:extLst>
                </a:gridCol>
                <a:gridCol w="2579650">
                  <a:extLst>
                    <a:ext uri="{9D8B030D-6E8A-4147-A177-3AD203B41FA5}">
                      <a16:colId xmlns:a16="http://schemas.microsoft.com/office/drawing/2014/main" val="20002"/>
                    </a:ext>
                  </a:extLst>
                </a:gridCol>
              </a:tblGrid>
              <a:tr h="6000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Vocabulary</a:t>
                      </a:r>
                      <a:endParaRPr sz="1400"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Definition</a:t>
                      </a:r>
                      <a:endParaRPr sz="1400" u="none" strike="noStrike" cap="none"/>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Symbol</a:t>
                      </a:r>
                      <a:endParaRPr sz="1400" u="none" strike="noStrike" cap="none"/>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7792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Dependent Variable</a:t>
                      </a:r>
                      <a:endParaRPr sz="1400" u="none" strike="noStrike" cap="none"/>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An outcome, or output, found by using the input, </a:t>
                      </a:r>
                      <a:r>
                        <a:rPr lang="en-US" sz="1600" i="1" u="none" strike="noStrike" cap="none" dirty="0">
                          <a:latin typeface="Calibri"/>
                          <a:ea typeface="Calibri"/>
                          <a:cs typeface="Calibri"/>
                          <a:sym typeface="Calibri"/>
                        </a:rPr>
                        <a:t>x</a:t>
                      </a:r>
                      <a:r>
                        <a:rPr lang="en-US" sz="1600" u="none" strike="noStrike" cap="none" dirty="0">
                          <a:latin typeface="Calibri"/>
                          <a:ea typeface="Calibri"/>
                          <a:cs typeface="Calibri"/>
                          <a:sym typeface="Calibri"/>
                        </a:rPr>
                        <a:t>, in an equation</a:t>
                      </a:r>
                      <a:endParaRPr sz="1400" u="none" strike="noStrike" cap="none" dirty="0"/>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dirty="0">
                          <a:latin typeface="Calibri"/>
                          <a:ea typeface="Calibri"/>
                          <a:cs typeface="Calibri"/>
                          <a:sym typeface="Calibri"/>
                        </a:rPr>
                        <a:t>y</a:t>
                      </a:r>
                      <a:endParaRPr sz="1400" i="1" u="none" strike="noStrike" cap="none" dirty="0"/>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7763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Slope-Intercept Form</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An equation with slope, </a:t>
                      </a:r>
                      <a:r>
                        <a:rPr lang="en-US" sz="1600" i="1" u="none" strike="noStrike" cap="none" dirty="0">
                          <a:latin typeface="Calibri"/>
                          <a:ea typeface="Calibri"/>
                          <a:cs typeface="Calibri"/>
                          <a:sym typeface="Calibri"/>
                        </a:rPr>
                        <a:t>y</a:t>
                      </a:r>
                      <a:r>
                        <a:rPr lang="en-US" sz="1600" u="none" strike="noStrike" cap="none" dirty="0">
                          <a:latin typeface="Calibri"/>
                          <a:ea typeface="Calibri"/>
                          <a:cs typeface="Calibri"/>
                          <a:sym typeface="Calibri"/>
                        </a:rPr>
                        <a:t>-intercept, dependent, independent variables</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39700" marR="0" lvl="0" indent="0" algn="ctr" rtl="0">
                        <a:lnSpc>
                          <a:spcPct val="100000"/>
                        </a:lnSpc>
                        <a:spcBef>
                          <a:spcPts val="0"/>
                        </a:spcBef>
                        <a:spcAft>
                          <a:spcPts val="0"/>
                        </a:spcAft>
                        <a:buClr>
                          <a:srgbClr val="000000"/>
                        </a:buClr>
                        <a:buSzPts val="1400"/>
                        <a:buFont typeface="Arial"/>
                        <a:buNone/>
                      </a:pPr>
                      <a:r>
                        <a:rPr lang="en-US" sz="1800" i="1" u="none" strike="noStrike" cap="none" dirty="0">
                          <a:latin typeface="Calibri"/>
                          <a:ea typeface="Calibri"/>
                          <a:cs typeface="Calibri"/>
                          <a:sym typeface="Calibri"/>
                        </a:rPr>
                        <a:t>y</a:t>
                      </a:r>
                      <a:r>
                        <a:rPr lang="en-US" sz="1800" u="none" strike="noStrike" cap="none" dirty="0">
                          <a:latin typeface="Calibri"/>
                          <a:ea typeface="Calibri"/>
                          <a:cs typeface="Calibri"/>
                          <a:sym typeface="Calibri"/>
                        </a:rPr>
                        <a:t> = m</a:t>
                      </a:r>
                      <a:r>
                        <a:rPr lang="en-US" sz="1800" i="1" u="none" strike="noStrike" cap="none" dirty="0">
                          <a:latin typeface="Calibri"/>
                          <a:ea typeface="Calibri"/>
                          <a:cs typeface="Calibri"/>
                          <a:sym typeface="Calibri"/>
                        </a:rPr>
                        <a:t>x</a:t>
                      </a:r>
                      <a:r>
                        <a:rPr lang="en-US" sz="1800" u="none" strike="noStrike" cap="none" dirty="0">
                          <a:latin typeface="Calibri"/>
                          <a:ea typeface="Calibri"/>
                          <a:cs typeface="Calibri"/>
                          <a:sym typeface="Calibri"/>
                        </a:rPr>
                        <a:t> + b</a:t>
                      </a:r>
                      <a:endParaRPr sz="1400" u="none" strike="noStrike" cap="none" dirty="0"/>
                    </a:p>
                    <a:p>
                      <a:pPr marL="139700" marR="0" lvl="0" indent="0" algn="ctr" rtl="0">
                        <a:lnSpc>
                          <a:spcPct val="100000"/>
                        </a:lnSpc>
                        <a:spcBef>
                          <a:spcPts val="0"/>
                        </a:spcBef>
                        <a:spcAft>
                          <a:spcPts val="0"/>
                        </a:spcAft>
                        <a:buClr>
                          <a:srgbClr val="000000"/>
                        </a:buClr>
                        <a:buSzPts val="1400"/>
                        <a:buFont typeface="Arial"/>
                        <a:buNone/>
                      </a:pPr>
                      <a:r>
                        <a:rPr lang="en-US" sz="1600" u="none" strike="noStrike" cap="none" dirty="0">
                          <a:latin typeface="Calibri"/>
                          <a:ea typeface="Calibri"/>
                          <a:cs typeface="Calibri"/>
                          <a:sym typeface="Calibri"/>
                        </a:rPr>
                        <a:t>When graphing, plot the </a:t>
                      </a:r>
                      <a:r>
                        <a:rPr lang="en-US" sz="1600" i="1" u="none" strike="noStrike" cap="none" dirty="0">
                          <a:latin typeface="Calibri"/>
                          <a:ea typeface="Calibri"/>
                          <a:cs typeface="Calibri"/>
                          <a:sym typeface="Calibri"/>
                        </a:rPr>
                        <a:t>y</a:t>
                      </a:r>
                      <a:r>
                        <a:rPr lang="en-US" sz="1600" u="none" strike="noStrike" cap="none" dirty="0">
                          <a:latin typeface="Calibri"/>
                          <a:ea typeface="Calibri"/>
                          <a:cs typeface="Calibri"/>
                          <a:sym typeface="Calibri"/>
                        </a:rPr>
                        <a:t>-intercept (b) first</a:t>
                      </a:r>
                      <a:endParaRPr sz="1400"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50" marR="91450" marT="45725" marB="457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20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dirty="0"/>
              <a:t>Riding the Slope</a:t>
            </a:r>
            <a:endParaRPr dirty="0"/>
          </a:p>
        </p:txBody>
      </p:sp>
      <p:sp>
        <p:nvSpPr>
          <p:cNvPr id="77" name="Google Shape;77;p2"/>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600"/>
              <a:buNone/>
            </a:pPr>
            <a:r>
              <a:rPr lang="en-US" dirty="0"/>
              <a:t>Finding Slopes from Tables, Graphs, and Equations</a:t>
            </a:r>
            <a:endParaRPr dirty="0"/>
          </a:p>
        </p:txBody>
      </p:sp>
      <p:sp>
        <p:nvSpPr>
          <p:cNvPr id="78" name="Google Shape;78;p2"/>
          <p:cNvSpPr/>
          <p:nvPr/>
        </p:nvSpPr>
        <p:spPr>
          <a:xfrm>
            <a:off x="647355" y="1312133"/>
            <a:ext cx="2922311" cy="2519234"/>
          </a:xfrm>
          <a:prstGeom prst="hexagon">
            <a:avLst>
              <a:gd name="adj" fmla="val 25000"/>
              <a:gd name="vf" fmla="val 11547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Vocabulary and Symbols - Continued</a:t>
            </a:r>
            <a:endParaRPr dirty="0"/>
          </a:p>
        </p:txBody>
      </p:sp>
      <p:sp>
        <p:nvSpPr>
          <p:cNvPr id="189" name="Google Shape;189;p39"/>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lvl="0"/>
            <a:r>
              <a:rPr lang="en-US" dirty="0"/>
              <a:t>For slope intercept equations, the </a:t>
            </a:r>
            <a:r>
              <a:rPr lang="en-US" i="1" dirty="0"/>
              <a:t>slope</a:t>
            </a:r>
            <a:r>
              <a:rPr lang="en-US" dirty="0"/>
              <a:t> is </a:t>
            </a:r>
            <a:r>
              <a:rPr lang="en-US" b="1" dirty="0"/>
              <a:t>always </a:t>
            </a:r>
            <a:r>
              <a:rPr lang="en-US" dirty="0"/>
              <a:t>in front of </a:t>
            </a:r>
            <a:r>
              <a:rPr lang="en-US" i="1" dirty="0"/>
              <a:t>x</a:t>
            </a:r>
            <a:r>
              <a:rPr lang="en-US" dirty="0"/>
              <a:t>—the independent variable.</a:t>
            </a:r>
            <a:endParaRPr dirty="0"/>
          </a:p>
          <a:p>
            <a:pPr marL="457200" lvl="0" algn="l" rtl="0">
              <a:lnSpc>
                <a:spcPct val="100000"/>
              </a:lnSpc>
              <a:spcAft>
                <a:spcPts val="0"/>
              </a:spcAft>
              <a:buSzPts val="2600"/>
              <a:buChar char="●"/>
            </a:pPr>
            <a:r>
              <a:rPr lang="en-US" dirty="0"/>
              <a:t>Example: </a:t>
            </a:r>
            <a:r>
              <a:rPr lang="en-US" i="1" dirty="0"/>
              <a:t>y </a:t>
            </a:r>
            <a:r>
              <a:rPr lang="en-US" dirty="0"/>
              <a:t>= 2</a:t>
            </a:r>
            <a:r>
              <a:rPr lang="en-US" i="1" dirty="0"/>
              <a:t>x</a:t>
            </a:r>
            <a:r>
              <a:rPr lang="en-US" dirty="0"/>
              <a:t> + 17</a:t>
            </a:r>
            <a:endParaRPr dirty="0"/>
          </a:p>
          <a:p>
            <a:pPr marL="457200" lvl="0" algn="l" rtl="0">
              <a:lnSpc>
                <a:spcPct val="100000"/>
              </a:lnSpc>
              <a:spcAft>
                <a:spcPts val="0"/>
              </a:spcAft>
              <a:buSzPts val="2600"/>
              <a:buChar char="●"/>
            </a:pPr>
            <a:r>
              <a:rPr lang="en-US" dirty="0"/>
              <a:t>If there’s not an </a:t>
            </a:r>
            <a:r>
              <a:rPr lang="en-US" i="1" dirty="0"/>
              <a:t>x</a:t>
            </a:r>
            <a:r>
              <a:rPr lang="en-US" dirty="0"/>
              <a:t>, what can we assume about slope? </a:t>
            </a:r>
            <a:endParaRPr dirty="0"/>
          </a:p>
          <a:p>
            <a:pPr marL="457200" lvl="0" algn="l" rtl="0">
              <a:lnSpc>
                <a:spcPct val="100000"/>
              </a:lnSpc>
              <a:spcAft>
                <a:spcPts val="0"/>
              </a:spcAft>
              <a:buSzPts val="2600"/>
              <a:buChar char="●"/>
            </a:pPr>
            <a:r>
              <a:rPr lang="en-US" dirty="0"/>
              <a:t>Look again at the graph of your business model, when did this slope occur?</a:t>
            </a:r>
            <a:endParaRPr dirty="0"/>
          </a:p>
          <a:p>
            <a:pPr marL="457200" lvl="0" indent="-292100" algn="l" rtl="0">
              <a:lnSpc>
                <a:spcPct val="100000"/>
              </a:lnSpc>
              <a:spcBef>
                <a:spcPts val="340"/>
              </a:spcBef>
              <a:spcAft>
                <a:spcPts val="0"/>
              </a:spcAft>
              <a:buSzPts val="2600"/>
              <a:buNone/>
            </a:pPr>
            <a:endParaRPr dirty="0"/>
          </a:p>
          <a:p>
            <a:pPr marL="457200" lvl="0" indent="-292100" algn="l" rtl="0">
              <a:lnSpc>
                <a:spcPct val="100000"/>
              </a:lnSpc>
              <a:spcBef>
                <a:spcPts val="340"/>
              </a:spcBef>
              <a:spcAft>
                <a:spcPts val="0"/>
              </a:spcAft>
              <a:buSzPts val="2600"/>
              <a:buNone/>
            </a:pP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2000"/>
                                        <p:tgtEl>
                                          <p:spTgt spid="188"/>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animEffect transition="in" filter="fade">
                                      <p:cBhvr>
                                        <p:cTn id="11" dur="4500"/>
                                        <p:tgtEl>
                                          <p:spTgt spid="189">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89">
                                            <p:txEl>
                                              <p:pRg st="1" end="1"/>
                                            </p:txEl>
                                          </p:spTgt>
                                        </p:tgtEl>
                                        <p:attrNameLst>
                                          <p:attrName>style.visibility</p:attrName>
                                        </p:attrNameLst>
                                      </p:cBhvr>
                                      <p:to>
                                        <p:strVal val="visible"/>
                                      </p:to>
                                    </p:set>
                                    <p:animEffect transition="in" filter="fade">
                                      <p:cBhvr>
                                        <p:cTn id="15" dur="4500"/>
                                        <p:tgtEl>
                                          <p:spTgt spid="189">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89">
                                            <p:txEl>
                                              <p:pRg st="2" end="2"/>
                                            </p:txEl>
                                          </p:spTgt>
                                        </p:tgtEl>
                                        <p:attrNameLst>
                                          <p:attrName>style.visibility</p:attrName>
                                        </p:attrNameLst>
                                      </p:cBhvr>
                                      <p:to>
                                        <p:strVal val="visible"/>
                                      </p:to>
                                    </p:set>
                                    <p:animEffect transition="in" filter="fade">
                                      <p:cBhvr>
                                        <p:cTn id="19" dur="4500"/>
                                        <p:tgtEl>
                                          <p:spTgt spid="189">
                                            <p:txEl>
                                              <p:pRg st="2" end="2"/>
                                            </p:txEl>
                                          </p:spTgt>
                                        </p:tgtEl>
                                      </p:cBhvr>
                                    </p:animEffect>
                                  </p:childTnLst>
                                </p:cTn>
                              </p:par>
                            </p:childTnLst>
                          </p:cTn>
                        </p:par>
                        <p:par>
                          <p:cTn id="20" fill="hold">
                            <p:stCondLst>
                              <p:cond delay="15500"/>
                            </p:stCondLst>
                            <p:childTnLst>
                              <p:par>
                                <p:cTn id="21" presetID="10" presetClass="entr" presetSubtype="0" fill="hold" nodeType="afterEffect">
                                  <p:stCondLst>
                                    <p:cond delay="0"/>
                                  </p:stCondLst>
                                  <p:childTnLst>
                                    <p:set>
                                      <p:cBhvr>
                                        <p:cTn id="22" dur="1" fill="hold">
                                          <p:stCondLst>
                                            <p:cond delay="0"/>
                                          </p:stCondLst>
                                        </p:cTn>
                                        <p:tgtEl>
                                          <p:spTgt spid="189">
                                            <p:txEl>
                                              <p:pRg st="3" end="3"/>
                                            </p:txEl>
                                          </p:spTgt>
                                        </p:tgtEl>
                                        <p:attrNameLst>
                                          <p:attrName>style.visibility</p:attrName>
                                        </p:attrNameLst>
                                      </p:cBhvr>
                                      <p:to>
                                        <p:strVal val="visible"/>
                                      </p:to>
                                    </p:set>
                                    <p:animEffect transition="in" filter="fade">
                                      <p:cBhvr>
                                        <p:cTn id="23" dur="4500"/>
                                        <p:tgtEl>
                                          <p:spTgt spid="1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85802c0b26_0_2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dirty="0"/>
              <a:t>Slope Intercept Examples</a:t>
            </a:r>
            <a:endParaRPr dirty="0"/>
          </a:p>
        </p:txBody>
      </p:sp>
      <p:pic>
        <p:nvPicPr>
          <p:cNvPr id="195" name="Google Shape;195;g385802c0b26_0_20"/>
          <p:cNvPicPr preferRelativeResize="0"/>
          <p:nvPr/>
        </p:nvPicPr>
        <p:blipFill rotWithShape="1">
          <a:blip r:embed="rId3">
            <a:alphaModFix/>
          </a:blip>
          <a:srcRect l="3629" t="51601" r="67597" b="35941"/>
          <a:stretch/>
        </p:blipFill>
        <p:spPr>
          <a:xfrm>
            <a:off x="3414024" y="1852087"/>
            <a:ext cx="2315951" cy="1439326"/>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7c0d8a49af_3_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dirty="0"/>
              <a:t>Slope Intercept Continued</a:t>
            </a:r>
            <a:endParaRPr dirty="0"/>
          </a:p>
        </p:txBody>
      </p:sp>
      <p:pic>
        <p:nvPicPr>
          <p:cNvPr id="201" name="Google Shape;201;g37c0d8a49af_3_0"/>
          <p:cNvPicPr preferRelativeResize="0"/>
          <p:nvPr/>
        </p:nvPicPr>
        <p:blipFill rotWithShape="1">
          <a:blip r:embed="rId3">
            <a:alphaModFix/>
          </a:blip>
          <a:srcRect l="65611" t="8743" r="4303" b="77423"/>
          <a:stretch/>
        </p:blipFill>
        <p:spPr>
          <a:xfrm>
            <a:off x="3467099" y="1852087"/>
            <a:ext cx="2209801" cy="1439326"/>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7c0d8a49af_3_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dirty="0"/>
              <a:t>Slope Intercept Continued</a:t>
            </a:r>
            <a:endParaRPr dirty="0"/>
          </a:p>
        </p:txBody>
      </p:sp>
      <p:pic>
        <p:nvPicPr>
          <p:cNvPr id="207" name="Google Shape;207;g37c0d8a49af_3_6"/>
          <p:cNvPicPr preferRelativeResize="0"/>
          <p:nvPr/>
        </p:nvPicPr>
        <p:blipFill rotWithShape="1">
          <a:blip r:embed="rId3">
            <a:alphaModFix/>
          </a:blip>
          <a:srcRect l="4028" t="9028" r="65761" b="77263"/>
          <a:stretch/>
        </p:blipFill>
        <p:spPr>
          <a:xfrm>
            <a:off x="3467099" y="1885949"/>
            <a:ext cx="2209801" cy="1371601"/>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7c0d8a49af_3_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Slope Intercept Continued</a:t>
            </a:r>
            <a:endParaRPr/>
          </a:p>
        </p:txBody>
      </p:sp>
      <p:pic>
        <p:nvPicPr>
          <p:cNvPr id="213" name="Google Shape;213;g37c0d8a49af_3_12"/>
          <p:cNvPicPr preferRelativeResize="0"/>
          <p:nvPr/>
        </p:nvPicPr>
        <p:blipFill rotWithShape="1">
          <a:blip r:embed="rId3">
            <a:alphaModFix/>
          </a:blip>
          <a:srcRect l="4633" t="23194" r="65871" b="63560"/>
          <a:stretch/>
        </p:blipFill>
        <p:spPr>
          <a:xfrm>
            <a:off x="3400449" y="1852085"/>
            <a:ext cx="2343101" cy="1439330"/>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c0d8a49af_0_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Slope Intercept Continued</a:t>
            </a:r>
            <a:endParaRPr/>
          </a:p>
        </p:txBody>
      </p:sp>
      <p:pic>
        <p:nvPicPr>
          <p:cNvPr id="219" name="Google Shape;219;g37c0d8a49af_0_0"/>
          <p:cNvPicPr preferRelativeResize="0"/>
          <p:nvPr/>
        </p:nvPicPr>
        <p:blipFill rotWithShape="1">
          <a:blip r:embed="rId3">
            <a:alphaModFix/>
          </a:blip>
          <a:srcRect l="4001" t="79207" r="66046" b="6261"/>
          <a:stretch/>
        </p:blipFill>
        <p:spPr>
          <a:xfrm>
            <a:off x="3467099" y="1885949"/>
            <a:ext cx="2209801" cy="1371601"/>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5DAC3F1C-A899-F82D-1C2A-C4CB329EE7F5}"/>
            </a:ext>
          </a:extLst>
        </p:cNvPr>
        <p:cNvGrpSpPr/>
        <p:nvPr/>
      </p:nvGrpSpPr>
      <p:grpSpPr>
        <a:xfrm>
          <a:off x="0" y="0"/>
          <a:ext cx="0" cy="0"/>
          <a:chOff x="0" y="0"/>
          <a:chExt cx="0" cy="0"/>
        </a:xfrm>
      </p:grpSpPr>
      <p:sp>
        <p:nvSpPr>
          <p:cNvPr id="188" name="Google Shape;188;p39">
            <a:extLst>
              <a:ext uri="{FF2B5EF4-FFF2-40B4-BE49-F238E27FC236}">
                <a16:creationId xmlns:a16="http://schemas.microsoft.com/office/drawing/2014/main" id="{9561EC56-D857-08E8-A230-A4FD3E2BE2F2}"/>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Identify the Slope and Y-Intercept</a:t>
            </a:r>
            <a:endParaRPr dirty="0"/>
          </a:p>
        </p:txBody>
      </p:sp>
      <p:sp>
        <p:nvSpPr>
          <p:cNvPr id="189" name="Google Shape;189;p39">
            <a:extLst>
              <a:ext uri="{FF2B5EF4-FFF2-40B4-BE49-F238E27FC236}">
                <a16:creationId xmlns:a16="http://schemas.microsoft.com/office/drawing/2014/main" id="{C3425523-AF68-896F-0D22-6291B09D4958}"/>
              </a:ext>
            </a:extLst>
          </p:cNvPr>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457200" lvl="0" algn="l" rtl="0">
              <a:lnSpc>
                <a:spcPct val="100000"/>
              </a:lnSpc>
              <a:spcAft>
                <a:spcPts val="0"/>
              </a:spcAft>
              <a:buSzPts val="2600"/>
              <a:buChar char="●"/>
            </a:pPr>
            <a:r>
              <a:rPr lang="en-US" dirty="0"/>
              <a:t>Turn to this section of your trifold. </a:t>
            </a:r>
          </a:p>
          <a:p>
            <a:pPr marL="457200" lvl="0" algn="l" rtl="0">
              <a:lnSpc>
                <a:spcPct val="100000"/>
              </a:lnSpc>
              <a:spcAft>
                <a:spcPts val="0"/>
              </a:spcAft>
              <a:buSzPts val="2600"/>
              <a:buChar char="●"/>
            </a:pPr>
            <a:r>
              <a:rPr lang="en-US" dirty="0"/>
              <a:t>With your partner, one determines the slope, and the other the </a:t>
            </a:r>
            <a:r>
              <a:rPr lang="en-US" i="1" dirty="0"/>
              <a:t>y</a:t>
            </a:r>
            <a:r>
              <a:rPr lang="en-US" dirty="0"/>
              <a:t>-intercept. Then switch, so now the one that found the slope finds the </a:t>
            </a:r>
            <a:r>
              <a:rPr lang="en-US" i="1" dirty="0"/>
              <a:t>y</a:t>
            </a:r>
            <a:r>
              <a:rPr lang="en-US" dirty="0"/>
              <a:t>-intercept and vice versa. </a:t>
            </a:r>
            <a:endParaRPr dirty="0"/>
          </a:p>
          <a:p>
            <a:pPr marL="457200" lvl="0" indent="-292100" algn="l" rtl="0">
              <a:lnSpc>
                <a:spcPct val="100000"/>
              </a:lnSpc>
              <a:spcBef>
                <a:spcPts val="340"/>
              </a:spcBef>
              <a:spcAft>
                <a:spcPts val="0"/>
              </a:spcAft>
              <a:buSzPts val="2600"/>
              <a:buNone/>
            </a:pPr>
            <a:endParaRPr b="1" dirty="0"/>
          </a:p>
        </p:txBody>
      </p:sp>
    </p:spTree>
    <p:extLst>
      <p:ext uri="{BB962C8B-B14F-4D97-AF65-F5344CB8AC3E}">
        <p14:creationId xmlns:p14="http://schemas.microsoft.com/office/powerpoint/2010/main" val="34635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2000"/>
                                        <p:tgtEl>
                                          <p:spTgt spid="188"/>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animEffect transition="in" filter="fade">
                                      <p:cBhvr>
                                        <p:cTn id="11" dur="4500"/>
                                        <p:tgtEl>
                                          <p:spTgt spid="189">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89">
                                            <p:txEl>
                                              <p:pRg st="1" end="1"/>
                                            </p:txEl>
                                          </p:spTgt>
                                        </p:tgtEl>
                                        <p:attrNameLst>
                                          <p:attrName>style.visibility</p:attrName>
                                        </p:attrNameLst>
                                      </p:cBhvr>
                                      <p:to>
                                        <p:strVal val="visible"/>
                                      </p:to>
                                    </p:set>
                                    <p:animEffect transition="in" filter="fade">
                                      <p:cBhvr>
                                        <p:cTn id="15" dur="4500"/>
                                        <p:tgtEl>
                                          <p:spTgt spid="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72382101-9CC7-80E0-3AEC-4B38166EDAFE}"/>
            </a:ext>
          </a:extLst>
        </p:cNvPr>
        <p:cNvGrpSpPr/>
        <p:nvPr/>
      </p:nvGrpSpPr>
      <p:grpSpPr>
        <a:xfrm>
          <a:off x="0" y="0"/>
          <a:ext cx="0" cy="0"/>
          <a:chOff x="0" y="0"/>
          <a:chExt cx="0" cy="0"/>
        </a:xfrm>
      </p:grpSpPr>
      <p:sp>
        <p:nvSpPr>
          <p:cNvPr id="188" name="Google Shape;188;p39">
            <a:extLst>
              <a:ext uri="{FF2B5EF4-FFF2-40B4-BE49-F238E27FC236}">
                <a16:creationId xmlns:a16="http://schemas.microsoft.com/office/drawing/2014/main" id="{15C5BB6B-A819-2083-387D-3303E47774C1}"/>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What’s My Slope?</a:t>
            </a:r>
            <a:endParaRPr dirty="0"/>
          </a:p>
        </p:txBody>
      </p:sp>
      <p:sp>
        <p:nvSpPr>
          <p:cNvPr id="189" name="Google Shape;189;p39">
            <a:extLst>
              <a:ext uri="{FF2B5EF4-FFF2-40B4-BE49-F238E27FC236}">
                <a16:creationId xmlns:a16="http://schemas.microsoft.com/office/drawing/2014/main" id="{9B2A9B6F-DE79-FE66-09DB-1667279A55B0}"/>
              </a:ext>
            </a:extLst>
          </p:cNvPr>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457200" lvl="0" algn="l" rtl="0">
              <a:lnSpc>
                <a:spcPct val="100000"/>
              </a:lnSpc>
              <a:spcAft>
                <a:spcPts val="0"/>
              </a:spcAft>
              <a:buSzPts val="2600"/>
              <a:buChar char="●"/>
            </a:pPr>
            <a:r>
              <a:rPr lang="en-US" dirty="0"/>
              <a:t>Draw a positive, negative, zero, and undefined slope on your trifold.</a:t>
            </a:r>
          </a:p>
          <a:p>
            <a:pPr marL="457200" lvl="0" algn="l" rtl="0">
              <a:lnSpc>
                <a:spcPct val="100000"/>
              </a:lnSpc>
              <a:spcAft>
                <a:spcPts val="0"/>
              </a:spcAft>
              <a:buSzPts val="2600"/>
              <a:buChar char="●"/>
            </a:pPr>
            <a:r>
              <a:rPr lang="en-US" dirty="0"/>
              <a:t>Then, produce an equation for each type of slope. </a:t>
            </a:r>
          </a:p>
          <a:p>
            <a:pPr marL="457200" lvl="0" algn="l" rtl="0">
              <a:lnSpc>
                <a:spcPct val="100000"/>
              </a:lnSpc>
              <a:spcAft>
                <a:spcPts val="0"/>
              </a:spcAft>
              <a:buSzPts val="2600"/>
              <a:buChar char="●"/>
            </a:pPr>
            <a:r>
              <a:rPr lang="en-US" dirty="0"/>
              <a:t>When you have finished, share your equations with your partner. </a:t>
            </a:r>
            <a:endParaRPr dirty="0"/>
          </a:p>
          <a:p>
            <a:pPr marL="457200" lvl="0" algn="l" rtl="0">
              <a:lnSpc>
                <a:spcPct val="100000"/>
              </a:lnSpc>
              <a:spcAft>
                <a:spcPts val="0"/>
              </a:spcAft>
              <a:buSzPts val="2600"/>
              <a:buNone/>
            </a:pPr>
            <a:endParaRPr b="1" dirty="0"/>
          </a:p>
        </p:txBody>
      </p:sp>
    </p:spTree>
    <p:extLst>
      <p:ext uri="{BB962C8B-B14F-4D97-AF65-F5344CB8AC3E}">
        <p14:creationId xmlns:p14="http://schemas.microsoft.com/office/powerpoint/2010/main" val="42420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2000"/>
                                        <p:tgtEl>
                                          <p:spTgt spid="188"/>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animEffect transition="in" filter="fade">
                                      <p:cBhvr>
                                        <p:cTn id="11" dur="4500"/>
                                        <p:tgtEl>
                                          <p:spTgt spid="189">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89">
                                            <p:txEl>
                                              <p:pRg st="1" end="1"/>
                                            </p:txEl>
                                          </p:spTgt>
                                        </p:tgtEl>
                                        <p:attrNameLst>
                                          <p:attrName>style.visibility</p:attrName>
                                        </p:attrNameLst>
                                      </p:cBhvr>
                                      <p:to>
                                        <p:strVal val="visible"/>
                                      </p:to>
                                    </p:set>
                                    <p:animEffect transition="in" filter="fade">
                                      <p:cBhvr>
                                        <p:cTn id="15" dur="4500"/>
                                        <p:tgtEl>
                                          <p:spTgt spid="189">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89">
                                            <p:txEl>
                                              <p:pRg st="2" end="2"/>
                                            </p:txEl>
                                          </p:spTgt>
                                        </p:tgtEl>
                                        <p:attrNameLst>
                                          <p:attrName>style.visibility</p:attrName>
                                        </p:attrNameLst>
                                      </p:cBhvr>
                                      <p:to>
                                        <p:strVal val="visible"/>
                                      </p:to>
                                    </p:set>
                                    <p:animEffect transition="in" filter="fade">
                                      <p:cBhvr>
                                        <p:cTn id="19" dur="4500"/>
                                        <p:tgtEl>
                                          <p:spTgt spid="1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3-2-1</a:t>
            </a:r>
            <a:endParaRPr dirty="0"/>
          </a:p>
        </p:txBody>
      </p:sp>
      <p:sp>
        <p:nvSpPr>
          <p:cNvPr id="152" name="Google Shape;152;p20"/>
          <p:cNvSpPr txBox="1">
            <a:spLocks noGrp="1"/>
          </p:cNvSpPr>
          <p:nvPr>
            <p:ph idx="1"/>
          </p:nvPr>
        </p:nvSpPr>
        <p:spPr>
          <a:xfrm>
            <a:off x="628650" y="1370013"/>
            <a:ext cx="5340829" cy="3262312"/>
          </a:xfrm>
          <a:prstGeom prst="rect">
            <a:avLst/>
          </a:prstGeom>
          <a:noFill/>
          <a:ln>
            <a:noFill/>
          </a:ln>
        </p:spPr>
        <p:txBody>
          <a:bodyPr spcFirstLastPara="1" wrap="square" lIns="91425" tIns="45700" rIns="91425" bIns="45700" anchor="t" anchorCtr="0">
            <a:noAutofit/>
          </a:bodyPr>
          <a:lstStyle/>
          <a:p>
            <a:pPr marL="457200" lvl="0" indent="-393192" algn="l" rtl="0">
              <a:lnSpc>
                <a:spcPct val="100000"/>
              </a:lnSpc>
              <a:spcAft>
                <a:spcPts val="0"/>
              </a:spcAft>
              <a:buSzPts val="2600"/>
              <a:buChar char="●"/>
            </a:pPr>
            <a:r>
              <a:rPr lang="en-US" dirty="0"/>
              <a:t>What are three things you learned?</a:t>
            </a:r>
            <a:endParaRPr dirty="0"/>
          </a:p>
          <a:p>
            <a:pPr marL="457200" lvl="0" indent="-393192" algn="l" rtl="0">
              <a:lnSpc>
                <a:spcPct val="100000"/>
              </a:lnSpc>
              <a:spcAft>
                <a:spcPts val="0"/>
              </a:spcAft>
              <a:buSzPts val="2600"/>
              <a:buChar char="●"/>
            </a:pPr>
            <a:r>
              <a:rPr lang="en-US" dirty="0"/>
              <a:t>What are two things you want to explore further?</a:t>
            </a:r>
            <a:endParaRPr dirty="0"/>
          </a:p>
          <a:p>
            <a:pPr marL="457200" lvl="0" indent="-393192" algn="l" rtl="0">
              <a:lnSpc>
                <a:spcPct val="100000"/>
              </a:lnSpc>
              <a:spcAft>
                <a:spcPts val="0"/>
              </a:spcAft>
              <a:buSzPts val="2600"/>
              <a:buChar char="●"/>
            </a:pPr>
            <a:r>
              <a:rPr lang="en-US" dirty="0"/>
              <a:t>What is one conclusion you can make about slopes? </a:t>
            </a:r>
            <a:endParaRPr dirty="0"/>
          </a:p>
        </p:txBody>
      </p:sp>
      <p:pic>
        <p:nvPicPr>
          <p:cNvPr id="153" name="Google Shape;153;p20" descr="A diagram of a question mark and stars&#10;&#10;AI-generated content may be incorrect."/>
          <p:cNvPicPr preferRelativeResize="0"/>
          <p:nvPr/>
        </p:nvPicPr>
        <p:blipFill rotWithShape="1">
          <a:blip r:embed="rId3">
            <a:alphaModFix/>
          </a:blip>
          <a:srcRect/>
          <a:stretch/>
        </p:blipFill>
        <p:spPr>
          <a:xfrm>
            <a:off x="5969479" y="1370013"/>
            <a:ext cx="2554256" cy="25542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2000"/>
                                        <p:tgtEl>
                                          <p:spTgt spid="151"/>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animEffect transition="in" filter="fade">
                                      <p:cBhvr>
                                        <p:cTn id="11" dur="4500"/>
                                        <p:tgtEl>
                                          <p:spTgt spid="152">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animEffect transition="in" filter="fade">
                                      <p:cBhvr>
                                        <p:cTn id="15" dur="4500"/>
                                        <p:tgtEl>
                                          <p:spTgt spid="152">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Effect transition="in" filter="fade">
                                      <p:cBhvr>
                                        <p:cTn id="19" dur="4500"/>
                                        <p:tgtEl>
                                          <p:spTgt spid="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Essential Question</a:t>
            </a:r>
            <a:endParaRPr dirty="0"/>
          </a:p>
        </p:txBody>
      </p:sp>
      <p:sp>
        <p:nvSpPr>
          <p:cNvPr id="84" name="Google Shape;84;p4"/>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pPr marL="64008" lvl="0" indent="0" algn="l" rtl="0">
              <a:lnSpc>
                <a:spcPct val="100000"/>
              </a:lnSpc>
              <a:spcBef>
                <a:spcPts val="0"/>
              </a:spcBef>
              <a:spcAft>
                <a:spcPts val="0"/>
              </a:spcAft>
              <a:buClr>
                <a:schemeClr val="lt1"/>
              </a:buClr>
              <a:buSzPts val="2600"/>
              <a:buNone/>
            </a:pPr>
            <a:r>
              <a:rPr lang="en-US" dirty="0"/>
              <a:t>How do we find slope from a table, a graph, and an equation?</a:t>
            </a:r>
            <a:endParaRPr dirty="0"/>
          </a:p>
          <a:p>
            <a:pPr marL="457200" lvl="0" indent="0" algn="l" rtl="0">
              <a:lnSpc>
                <a:spcPct val="100000"/>
              </a:lnSpc>
              <a:spcBef>
                <a:spcPts val="520"/>
              </a:spcBef>
              <a:spcAft>
                <a:spcPts val="0"/>
              </a:spcAft>
              <a:buSzPts val="2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Learning Objectives</a:t>
            </a:r>
            <a:endParaRPr dirty="0"/>
          </a:p>
        </p:txBody>
      </p:sp>
      <p:sp>
        <p:nvSpPr>
          <p:cNvPr id="90" name="Google Shape;90;p5"/>
          <p:cNvSpPr txBox="1">
            <a:spLocks noGrp="1"/>
          </p:cNvSpPr>
          <p:nvPr>
            <p:ph type="body" sz="quarter" idx="10"/>
          </p:nvPr>
        </p:nvSpPr>
        <p:spPr>
          <a:prstGeom prst="rect">
            <a:avLst/>
          </a:prstGeom>
          <a:noFill/>
          <a:ln>
            <a:noFill/>
          </a:ln>
        </p:spPr>
        <p:txBody>
          <a:bodyPr spcFirstLastPara="1" wrap="square" lIns="91425" tIns="45700" rIns="91425" bIns="45700" anchor="t" anchorCtr="0">
            <a:normAutofit/>
          </a:bodyPr>
          <a:lstStyle/>
          <a:p>
            <a:pPr marL="457200" lvl="0" indent="-356044" algn="l" rtl="0">
              <a:lnSpc>
                <a:spcPct val="100000"/>
              </a:lnSpc>
              <a:spcBef>
                <a:spcPts val="0"/>
              </a:spcBef>
              <a:spcAft>
                <a:spcPts val="0"/>
              </a:spcAft>
              <a:buSzPts val="2600"/>
              <a:buChar char="●"/>
            </a:pPr>
            <a:r>
              <a:rPr lang="en-US" dirty="0"/>
              <a:t>Interpret a graph to represent real-world situations.</a:t>
            </a:r>
            <a:endParaRPr dirty="0"/>
          </a:p>
          <a:p>
            <a:pPr marL="457200" lvl="0" indent="-356044" algn="l" rtl="0">
              <a:lnSpc>
                <a:spcPct val="100000"/>
              </a:lnSpc>
              <a:spcBef>
                <a:spcPts val="0"/>
              </a:spcBef>
              <a:spcAft>
                <a:spcPts val="0"/>
              </a:spcAft>
              <a:buSzPts val="2600"/>
              <a:buChar char="●"/>
            </a:pPr>
            <a:r>
              <a:rPr lang="en-US" dirty="0"/>
              <a:t>Draw a graph to represent real-world situations.</a:t>
            </a:r>
            <a:endParaRPr dirty="0"/>
          </a:p>
          <a:p>
            <a:pPr marL="457200" lvl="0" indent="-356044" algn="l" rtl="0">
              <a:lnSpc>
                <a:spcPct val="100000"/>
              </a:lnSpc>
              <a:spcBef>
                <a:spcPts val="520"/>
              </a:spcBef>
              <a:spcAft>
                <a:spcPts val="0"/>
              </a:spcAft>
              <a:buSzPts val="2600"/>
              <a:buChar char="●"/>
            </a:pPr>
            <a:r>
              <a:rPr lang="en-US" dirty="0"/>
              <a:t>Describe the rate of change of the linear relationship.</a:t>
            </a:r>
            <a:endParaRPr dirty="0"/>
          </a:p>
          <a:p>
            <a:pPr marL="457200" lvl="0" indent="-29210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Being an Entrepreneur </a:t>
            </a:r>
            <a:endParaRPr dirty="0"/>
          </a:p>
        </p:txBody>
      </p:sp>
      <p:sp>
        <p:nvSpPr>
          <p:cNvPr id="96" name="Google Shape;96;p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93192" algn="l" rtl="0">
              <a:lnSpc>
                <a:spcPct val="100000"/>
              </a:lnSpc>
              <a:spcAft>
                <a:spcPts val="0"/>
              </a:spcAft>
              <a:buSzPts val="2600"/>
              <a:buChar char="●"/>
            </a:pPr>
            <a:r>
              <a:rPr lang="en-US" dirty="0"/>
              <a:t>You are going to be in charge of a business. You will need to come up with a name for your business and determine the products you are selling. </a:t>
            </a:r>
            <a:endParaRPr dirty="0"/>
          </a:p>
          <a:p>
            <a:pPr marL="457200" lvl="0" indent="-393192" algn="l" rtl="0">
              <a:lnSpc>
                <a:spcPct val="100000"/>
              </a:lnSpc>
              <a:spcAft>
                <a:spcPts val="0"/>
              </a:spcAft>
              <a:buSzPts val="2600"/>
              <a:buChar char="●"/>
            </a:pPr>
            <a:r>
              <a:rPr lang="en-US" dirty="0"/>
              <a:t>You are then going to graph your bank account through various scenarios on the next few slides.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2000"/>
                                        <p:tgtEl>
                                          <p:spTgt spid="95"/>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6">
                                            <p:txEl>
                                              <p:pRg st="0" end="0"/>
                                            </p:txEl>
                                          </p:spTgt>
                                        </p:tgtEl>
                                        <p:attrNameLst>
                                          <p:attrName>style.visibility</p:attrName>
                                        </p:attrNameLst>
                                      </p:cBhvr>
                                      <p:to>
                                        <p:strVal val="visible"/>
                                      </p:to>
                                    </p:set>
                                    <p:animEffect transition="in" filter="fade">
                                      <p:cBhvr>
                                        <p:cTn id="11" dur="4500"/>
                                        <p:tgtEl>
                                          <p:spTgt spid="96">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96">
                                            <p:txEl>
                                              <p:pRg st="1" end="1"/>
                                            </p:txEl>
                                          </p:spTgt>
                                        </p:tgtEl>
                                        <p:attrNameLst>
                                          <p:attrName>style.visibility</p:attrName>
                                        </p:attrNameLst>
                                      </p:cBhvr>
                                      <p:to>
                                        <p:strVal val="visible"/>
                                      </p:to>
                                    </p:set>
                                    <p:animEffect transition="in" filter="fade">
                                      <p:cBhvr>
                                        <p:cTn id="15" dur="4500"/>
                                        <p:tgtEl>
                                          <p:spTgt spid="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1400"/>
              <a:buFont typeface="Arial"/>
              <a:buNone/>
            </a:pPr>
            <a:r>
              <a:rPr lang="en-US" dirty="0"/>
              <a:t>February: Business is Booming</a:t>
            </a:r>
            <a:endParaRPr dirty="0"/>
          </a:p>
        </p:txBody>
      </p:sp>
      <p:sp>
        <p:nvSpPr>
          <p:cNvPr id="102" name="Google Shape;102;p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0"/>
              </a:spcBef>
              <a:spcAft>
                <a:spcPts val="0"/>
              </a:spcAft>
              <a:buSzPts val="2600"/>
              <a:buNone/>
            </a:pPr>
            <a:r>
              <a:rPr lang="en-US" dirty="0"/>
              <a:t>Within a month of starting your business, you’re seeing incredible profits. You are earning slightly more than you invested in your business, which is surprising! Your targeted advertisements, community outreach, and innovative business model have successfully attracted customers.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2000"/>
                                        <p:tgtEl>
                                          <p:spTgt spid="101"/>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
                                            <p:txEl>
                                              <p:pRg st="0" end="0"/>
                                            </p:txEl>
                                          </p:spTgt>
                                        </p:tgtEl>
                                        <p:attrNameLst>
                                          <p:attrName>style.visibility</p:attrName>
                                        </p:attrNameLst>
                                      </p:cBhvr>
                                      <p:to>
                                        <p:strVal val="visible"/>
                                      </p:to>
                                    </p:set>
                                    <p:animEffect transition="in" filter="fade">
                                      <p:cBhvr>
                                        <p:cTn id="11" dur="4500"/>
                                        <p:tgtEl>
                                          <p:spTgt spid="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April: Business is Bad</a:t>
            </a:r>
            <a:endParaRPr dirty="0"/>
          </a:p>
        </p:txBody>
      </p:sp>
      <p:sp>
        <p:nvSpPr>
          <p:cNvPr id="108" name="Google Shape;108;p10"/>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457200" lvl="0" algn="l" rtl="0">
              <a:lnSpc>
                <a:spcPct val="100000"/>
              </a:lnSpc>
              <a:spcAft>
                <a:spcPts val="0"/>
              </a:spcAft>
              <a:buSzPts val="2500"/>
              <a:buChar char="●"/>
            </a:pPr>
            <a:r>
              <a:rPr lang="en-US" sz="2200" dirty="0"/>
              <a:t>Someone built a shop right next to yours, and you’re curious as to who will move in. </a:t>
            </a:r>
            <a:endParaRPr sz="2200" dirty="0"/>
          </a:p>
          <a:p>
            <a:pPr marL="457200" lvl="0" algn="l" rtl="0">
              <a:lnSpc>
                <a:spcPct val="100000"/>
              </a:lnSpc>
              <a:spcAft>
                <a:spcPts val="0"/>
              </a:spcAft>
              <a:buSzPts val="2500"/>
              <a:buChar char="●"/>
            </a:pPr>
            <a:r>
              <a:rPr lang="en-US" sz="2200" dirty="0"/>
              <a:t>Oh no! It’s your competitor, whose business model is much like yours. They’re selling a product similar to yours, but they’re selling it for less. You try to lower your prices to compete, but lowering prices means you’ll lose money on every product you sell.</a:t>
            </a:r>
            <a:endParaRPr sz="2200" dirty="0"/>
          </a:p>
          <a:p>
            <a:pPr marL="457200" lvl="0" algn="l" rtl="0">
              <a:lnSpc>
                <a:spcPct val="100000"/>
              </a:lnSpc>
              <a:spcAft>
                <a:spcPts val="0"/>
              </a:spcAft>
              <a:buSzPts val="2500"/>
              <a:buChar char="●"/>
            </a:pPr>
            <a:r>
              <a:rPr lang="en-US" sz="2200" dirty="0"/>
              <a:t>You decide not to lower your prices. As a result, your business slowly declines.</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2000"/>
                                        <p:tgtEl>
                                          <p:spTgt spid="107"/>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animEffect transition="in" filter="fade">
                                      <p:cBhvr>
                                        <p:cTn id="11" dur="4500"/>
                                        <p:tgtEl>
                                          <p:spTgt spid="108">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08">
                                            <p:txEl>
                                              <p:pRg st="1" end="1"/>
                                            </p:txEl>
                                          </p:spTgt>
                                        </p:tgtEl>
                                        <p:attrNameLst>
                                          <p:attrName>style.visibility</p:attrName>
                                        </p:attrNameLst>
                                      </p:cBhvr>
                                      <p:to>
                                        <p:strVal val="visible"/>
                                      </p:to>
                                    </p:set>
                                    <p:animEffect transition="in" filter="fade">
                                      <p:cBhvr>
                                        <p:cTn id="15" dur="4500"/>
                                        <p:tgtEl>
                                          <p:spTgt spid="108">
                                            <p:txEl>
                                              <p:pRg st="1" end="1"/>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08">
                                            <p:txEl>
                                              <p:pRg st="2" end="2"/>
                                            </p:txEl>
                                          </p:spTgt>
                                        </p:tgtEl>
                                        <p:attrNameLst>
                                          <p:attrName>style.visibility</p:attrName>
                                        </p:attrNameLst>
                                      </p:cBhvr>
                                      <p:to>
                                        <p:strVal val="visible"/>
                                      </p:to>
                                    </p:set>
                                    <p:animEffect transition="in" filter="fade">
                                      <p:cBhvr>
                                        <p:cTn id="19" dur="4500"/>
                                        <p:tgtEl>
                                          <p:spTgt spid="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May: Breaking Even</a:t>
            </a:r>
            <a:endParaRPr dirty="0"/>
          </a:p>
        </p:txBody>
      </p:sp>
      <p:sp>
        <p:nvSpPr>
          <p:cNvPr id="114" name="Google Shape;114;p11"/>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Aft>
                <a:spcPts val="0"/>
              </a:spcAft>
              <a:buSzPts val="2600"/>
              <a:buChar char="●"/>
            </a:pPr>
            <a:r>
              <a:rPr lang="en-US" dirty="0"/>
              <a:t>Fortunately for you, some of your customers have realized that your product is better than your competitor’s, even if yours costs more. </a:t>
            </a:r>
            <a:endParaRPr dirty="0"/>
          </a:p>
          <a:p>
            <a:pPr marL="457200" lvl="0" indent="-393700" algn="l" rtl="0">
              <a:lnSpc>
                <a:spcPct val="100000"/>
              </a:lnSpc>
              <a:spcAft>
                <a:spcPts val="0"/>
              </a:spcAft>
              <a:buSzPts val="2600"/>
              <a:buChar char="●"/>
            </a:pPr>
            <a:r>
              <a:rPr lang="en-US" dirty="0"/>
              <a:t>Gradually, more customers are returning to your store. You aren’t making a profit yet, but you are breaking even—earning profits equal to your costs.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2000"/>
                                        <p:tgtEl>
                                          <p:spTgt spid="113"/>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4">
                                            <p:txEl>
                                              <p:pRg st="0" end="0"/>
                                            </p:txEl>
                                          </p:spTgt>
                                        </p:tgtEl>
                                        <p:attrNameLst>
                                          <p:attrName>style.visibility</p:attrName>
                                        </p:attrNameLst>
                                      </p:cBhvr>
                                      <p:to>
                                        <p:strVal val="visible"/>
                                      </p:to>
                                    </p:set>
                                    <p:animEffect transition="in" filter="fade">
                                      <p:cBhvr>
                                        <p:cTn id="11" dur="4500"/>
                                        <p:tgtEl>
                                          <p:spTgt spid="114">
                                            <p:txEl>
                                              <p:pRg st="0" end="0"/>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114">
                                            <p:txEl>
                                              <p:pRg st="1" end="1"/>
                                            </p:txEl>
                                          </p:spTgt>
                                        </p:tgtEl>
                                        <p:attrNameLst>
                                          <p:attrName>style.visibility</p:attrName>
                                        </p:attrNameLst>
                                      </p:cBhvr>
                                      <p:to>
                                        <p:strVal val="visible"/>
                                      </p:to>
                                    </p:set>
                                    <p:animEffect transition="in" filter="fade">
                                      <p:cBhvr>
                                        <p:cTn id="15" dur="4500"/>
                                        <p:tgtEl>
                                          <p:spTgt spid="1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August: Disaster Strikes</a:t>
            </a:r>
            <a:endParaRPr dirty="0"/>
          </a:p>
        </p:txBody>
      </p:sp>
      <p:sp>
        <p:nvSpPr>
          <p:cNvPr id="120" name="Google Shape;120;p32"/>
          <p:cNvSpPr txBox="1">
            <a:spLocks noGrp="1"/>
          </p:cNvSpPr>
          <p:nvPr>
            <p:ph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2400" dirty="0"/>
              <a:t>As you’re researching ways to increase your profit, a natural disaster strikes your town. Your storefront and your competitor’s storefront are both intact. However, your customers are now busy with other things. Instead of spending their hard-earned money on your product, which isn’t a necessity, customers are spending their money on repairs, groceries, and other basic needs. Within a month, your business drops off dramatically with no hope of recovery.</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p:tgtEl>
                                          <p:spTgt spid="119"/>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0">
                                            <p:txEl>
                                              <p:pRg st="0" end="0"/>
                                            </p:txEl>
                                          </p:spTgt>
                                        </p:tgtEl>
                                        <p:attrNameLst>
                                          <p:attrName>style.visibility</p:attrName>
                                        </p:attrNameLst>
                                      </p:cBhvr>
                                      <p:to>
                                        <p:strVal val="visible"/>
                                      </p:to>
                                    </p:set>
                                    <p:animEffect transition="in" filter="fade">
                                      <p:cBhvr>
                                        <p:cTn id="11" dur="4500"/>
                                        <p:tgtEl>
                                          <p:spTgt spid="1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599D4ADF-E4DB-094E-914B-4A8E1DF9F7A5}" vid="{F79FC640-6D5A-D648-B5D1-D1D1FBEB47AD}"/>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599D4ADF-E4DB-094E-914B-4A8E1DF9F7A5}" vid="{BF08C4D1-4642-C544-959A-3C456151C3B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241</TotalTime>
  <Words>974</Words>
  <Application>Microsoft Macintosh PowerPoint</Application>
  <PresentationFormat>On-screen Show (16:9)</PresentationFormat>
  <Paragraphs>110</Paragraphs>
  <Slides>28</Slides>
  <Notes>28</Notes>
  <HiddenSlides>2</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Aptos Display</vt:lpstr>
      <vt:lpstr>Arial</vt:lpstr>
      <vt:lpstr>Calibri</vt:lpstr>
      <vt:lpstr>Courier New</vt:lpstr>
      <vt:lpstr>System Font Regular</vt:lpstr>
      <vt:lpstr>Times New Roman</vt:lpstr>
      <vt:lpstr>Wingdings</vt:lpstr>
      <vt:lpstr>Custom Design</vt:lpstr>
      <vt:lpstr>1_Custom Design</vt:lpstr>
      <vt:lpstr>PowerPoint Presentation</vt:lpstr>
      <vt:lpstr>Riding the Slope</vt:lpstr>
      <vt:lpstr>Essential Question</vt:lpstr>
      <vt:lpstr>Learning Objectives</vt:lpstr>
      <vt:lpstr>Being an Entrepreneur </vt:lpstr>
      <vt:lpstr>February: Business is Booming</vt:lpstr>
      <vt:lpstr>April: Business is Bad</vt:lpstr>
      <vt:lpstr>May: Breaking Even</vt:lpstr>
      <vt:lpstr>August: Disaster Strikes</vt:lpstr>
      <vt:lpstr>What I See, What It Means</vt:lpstr>
      <vt:lpstr>Card Sort</vt:lpstr>
      <vt:lpstr>Card Sort – Example</vt:lpstr>
      <vt:lpstr>The Four Types of Slope</vt:lpstr>
      <vt:lpstr>The Four Types of Slope - Example</vt:lpstr>
      <vt:lpstr>Slope Dude</vt:lpstr>
      <vt:lpstr>Slope Dude - Questions</vt:lpstr>
      <vt:lpstr>Does This Match? </vt:lpstr>
      <vt:lpstr>Vocabulary and Symbols</vt:lpstr>
      <vt:lpstr>Vocabulary and Symbols</vt:lpstr>
      <vt:lpstr>Vocabulary and Symbols - Continued</vt:lpstr>
      <vt:lpstr>Slope Intercept Examples</vt:lpstr>
      <vt:lpstr>Slope Intercept Continued</vt:lpstr>
      <vt:lpstr>Slope Intercept Continued</vt:lpstr>
      <vt:lpstr>Slope Intercept Continued</vt:lpstr>
      <vt:lpstr>Slope Intercept Continued</vt:lpstr>
      <vt:lpstr>Identify the Slope and Y-Intercept</vt:lpstr>
      <vt:lpstr>What’s My Slope?</vt:lpstr>
      <vt:lpstr>3-2-1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Slope</dc:title>
  <dc:subject/>
  <dc:creator>K20 Center</dc:creator>
  <cp:keywords/>
  <dc:description/>
  <cp:lastModifiedBy>Finley-Combs, Elsa C.</cp:lastModifiedBy>
  <cp:revision>9</cp:revision>
  <dcterms:created xsi:type="dcterms:W3CDTF">2025-08-05T20:58:42Z</dcterms:created>
  <dcterms:modified xsi:type="dcterms:W3CDTF">2026-02-24T15:03:16Z</dcterms:modified>
  <cp:category/>
</cp:coreProperties>
</file>