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4"/>
    <p:sldMasterId id="2147483681" r:id="rId5"/>
  </p:sldMasterIdLst>
  <p:notesMasterIdLst>
    <p:notesMasterId r:id="rId45"/>
  </p:notesMasterIdLst>
  <p:sldIdLst>
    <p:sldId id="256" r:id="rId6"/>
    <p:sldId id="270" r:id="rId7"/>
    <p:sldId id="262" r:id="rId8"/>
    <p:sldId id="263" r:id="rId9"/>
    <p:sldId id="293" r:id="rId10"/>
    <p:sldId id="312" r:id="rId11"/>
    <p:sldId id="313" r:id="rId12"/>
    <p:sldId id="291" r:id="rId13"/>
    <p:sldId id="274" r:id="rId14"/>
    <p:sldId id="281" r:id="rId15"/>
    <p:sldId id="301" r:id="rId16"/>
    <p:sldId id="302" r:id="rId17"/>
    <p:sldId id="309" r:id="rId18"/>
    <p:sldId id="310" r:id="rId19"/>
    <p:sldId id="307" r:id="rId20"/>
    <p:sldId id="308" r:id="rId21"/>
    <p:sldId id="305" r:id="rId22"/>
    <p:sldId id="306" r:id="rId23"/>
    <p:sldId id="303" r:id="rId24"/>
    <p:sldId id="304" r:id="rId25"/>
    <p:sldId id="294" r:id="rId26"/>
    <p:sldId id="295" r:id="rId27"/>
    <p:sldId id="296" r:id="rId28"/>
    <p:sldId id="316" r:id="rId29"/>
    <p:sldId id="314" r:id="rId30"/>
    <p:sldId id="315" r:id="rId31"/>
    <p:sldId id="297" r:id="rId32"/>
    <p:sldId id="317" r:id="rId33"/>
    <p:sldId id="299" r:id="rId34"/>
    <p:sldId id="321" r:id="rId35"/>
    <p:sldId id="298" r:id="rId36"/>
    <p:sldId id="324" r:id="rId37"/>
    <p:sldId id="318" r:id="rId38"/>
    <p:sldId id="325" r:id="rId39"/>
    <p:sldId id="322" r:id="rId40"/>
    <p:sldId id="326" r:id="rId41"/>
    <p:sldId id="323" r:id="rId42"/>
    <p:sldId id="327" r:id="rId43"/>
    <p:sldId id="320" r:id="rId4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470"/>
    <a:srgbClr val="F5E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8C1E3-3343-4D0A-A81C-1078498755D5}" v="18" dt="2026-01-08T15:15:45.204"/>
  </p1510:revLst>
</p1510:revInfo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1" autoAdjust="0"/>
    <p:restoredTop sz="94284"/>
  </p:normalViewPr>
  <p:slideViewPr>
    <p:cSldViewPr snapToGrid="0">
      <p:cViewPr varScale="1">
        <p:scale>
          <a:sx n="175" d="100"/>
          <a:sy n="175" d="100"/>
        </p:scale>
        <p:origin x="1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custSel addSld delSld modSld">
      <pc:chgData name="Eike, Michell L." userId="835521cf-4bf5-41b6-b3d8-e14ae4606327" providerId="ADAL" clId="{E2B088EB-2600-4454-9D10-79C1CABF4A00}" dt="2026-01-08T15:15:45.204" v="130"/>
      <pc:docMkLst>
        <pc:docMk/>
      </pc:docMkLst>
      <pc:sldChg chg="del">
        <pc:chgData name="Eike, Michell L." userId="835521cf-4bf5-41b6-b3d8-e14ae4606327" providerId="ADAL" clId="{E2B088EB-2600-4454-9D10-79C1CABF4A00}" dt="2026-01-07T13:18:45.677" v="12" actId="47"/>
        <pc:sldMkLst>
          <pc:docMk/>
          <pc:sldMk cId="0" sldId="257"/>
        </pc:sldMkLst>
      </pc:sldChg>
      <pc:sldChg chg="modSp add mod">
        <pc:chgData name="Eike, Michell L." userId="835521cf-4bf5-41b6-b3d8-e14ae4606327" providerId="ADAL" clId="{E2B088EB-2600-4454-9D10-79C1CABF4A00}" dt="2026-01-07T13:19:18.835" v="13" actId="207"/>
        <pc:sldMkLst>
          <pc:docMk/>
          <pc:sldMk cId="3879661357" sldId="270"/>
        </pc:sldMkLst>
        <pc:spChg chg="mod">
          <ac:chgData name="Eike, Michell L." userId="835521cf-4bf5-41b6-b3d8-e14ae4606327" providerId="ADAL" clId="{E2B088EB-2600-4454-9D10-79C1CABF4A00}" dt="2026-01-07T13:18:32.821" v="11" actId="14100"/>
          <ac:spMkLst>
            <pc:docMk/>
            <pc:sldMk cId="3879661357" sldId="270"/>
            <ac:spMk id="2" creationId="{3A3497E2-88CE-452F-3FF8-96EE085AE418}"/>
          </ac:spMkLst>
        </pc:spChg>
        <pc:spChg chg="mod">
          <ac:chgData name="Eike, Michell L." userId="835521cf-4bf5-41b6-b3d8-e14ae4606327" providerId="ADAL" clId="{E2B088EB-2600-4454-9D10-79C1CABF4A00}" dt="2026-01-07T13:17:51.258" v="3"/>
          <ac:spMkLst>
            <pc:docMk/>
            <pc:sldMk cId="3879661357" sldId="270"/>
            <ac:spMk id="3" creationId="{FEFF57AB-21DC-21E2-F0B4-543CF54F3ECC}"/>
          </ac:spMkLst>
        </pc:spChg>
        <pc:spChg chg="mod">
          <ac:chgData name="Eike, Michell L." userId="835521cf-4bf5-41b6-b3d8-e14ae4606327" providerId="ADAL" clId="{E2B088EB-2600-4454-9D10-79C1CABF4A00}" dt="2026-01-07T13:19:18.835" v="13" actId="207"/>
          <ac:spMkLst>
            <pc:docMk/>
            <pc:sldMk cId="3879661357" sldId="270"/>
            <ac:spMk id="5" creationId="{A9CE501F-ECB1-9E90-9382-8F0363093F5F}"/>
          </ac:spMkLst>
        </pc:spChg>
      </pc:sldChg>
      <pc:sldChg chg="modSp mod">
        <pc:chgData name="Eike, Michell L." userId="835521cf-4bf5-41b6-b3d8-e14ae4606327" providerId="ADAL" clId="{E2B088EB-2600-4454-9D10-79C1CABF4A00}" dt="2026-01-07T13:22:52.903" v="22" actId="14100"/>
        <pc:sldMkLst>
          <pc:docMk/>
          <pc:sldMk cId="1907845976" sldId="281"/>
        </pc:sldMkLst>
        <pc:spChg chg="mod">
          <ac:chgData name="Eike, Michell L." userId="835521cf-4bf5-41b6-b3d8-e14ae4606327" providerId="ADAL" clId="{E2B088EB-2600-4454-9D10-79C1CABF4A00}" dt="2026-01-07T13:22:52.903" v="22" actId="14100"/>
          <ac:spMkLst>
            <pc:docMk/>
            <pc:sldMk cId="1907845976" sldId="281"/>
            <ac:spMk id="3" creationId="{BE77DE37-B8EE-490B-D106-083F66719441}"/>
          </ac:spMkLst>
        </pc:spChg>
      </pc:sldChg>
      <pc:sldChg chg="addSp delSp modSp mod">
        <pc:chgData name="Eike, Michell L." userId="835521cf-4bf5-41b6-b3d8-e14ae4606327" providerId="ADAL" clId="{E2B088EB-2600-4454-9D10-79C1CABF4A00}" dt="2026-01-07T13:30:58.018" v="52" actId="14100"/>
        <pc:sldMkLst>
          <pc:docMk/>
          <pc:sldMk cId="2216800927" sldId="293"/>
        </pc:sldMkLst>
        <pc:spChg chg="mod">
          <ac:chgData name="Eike, Michell L." userId="835521cf-4bf5-41b6-b3d8-e14ae4606327" providerId="ADAL" clId="{E2B088EB-2600-4454-9D10-79C1CABF4A00}" dt="2026-01-07T13:30:29.281" v="46" actId="14100"/>
          <ac:spMkLst>
            <pc:docMk/>
            <pc:sldMk cId="2216800927" sldId="293"/>
            <ac:spMk id="25602" creationId="{545942CC-85E0-593C-14F2-23994F31BDDA}"/>
          </ac:spMkLst>
        </pc:spChg>
        <pc:picChg chg="add mod modCrop">
          <ac:chgData name="Eike, Michell L." userId="835521cf-4bf5-41b6-b3d8-e14ae4606327" providerId="ADAL" clId="{E2B088EB-2600-4454-9D10-79C1CABF4A00}" dt="2026-01-07T13:30:58.018" v="52" actId="14100"/>
          <ac:picMkLst>
            <pc:docMk/>
            <pc:sldMk cId="2216800927" sldId="293"/>
            <ac:picMk id="4" creationId="{6BC1E427-63BF-F3DA-FDDA-68D3D38C1116}"/>
          </ac:picMkLst>
        </pc:picChg>
        <pc:picChg chg="add del mod">
          <ac:chgData name="Eike, Michell L." userId="835521cf-4bf5-41b6-b3d8-e14ae4606327" providerId="ADAL" clId="{E2B088EB-2600-4454-9D10-79C1CABF4A00}" dt="2026-01-07T13:29:25.716" v="30" actId="21"/>
          <ac:picMkLst>
            <pc:docMk/>
            <pc:sldMk cId="2216800927" sldId="293"/>
            <ac:picMk id="6" creationId="{FF4B8174-F3D7-DF6A-F4E5-AFD69991FBD3}"/>
          </ac:picMkLst>
        </pc:picChg>
      </pc:sldChg>
      <pc:sldChg chg="modSp mod">
        <pc:chgData name="Eike, Michell L." userId="835521cf-4bf5-41b6-b3d8-e14ae4606327" providerId="ADAL" clId="{E2B088EB-2600-4454-9D10-79C1CABF4A00}" dt="2026-01-07T13:24:19.170" v="26" actId="5793"/>
        <pc:sldMkLst>
          <pc:docMk/>
          <pc:sldMk cId="793990981" sldId="294"/>
        </pc:sldMkLst>
        <pc:spChg chg="mod">
          <ac:chgData name="Eike, Michell L." userId="835521cf-4bf5-41b6-b3d8-e14ae4606327" providerId="ADAL" clId="{E2B088EB-2600-4454-9D10-79C1CABF4A00}" dt="2026-01-07T13:24:19.170" v="26" actId="5793"/>
          <ac:spMkLst>
            <pc:docMk/>
            <pc:sldMk cId="793990981" sldId="294"/>
            <ac:spMk id="25602" creationId="{41BFFEA4-BD25-6196-AD49-152C0CF08B22}"/>
          </ac:spMkLst>
        </pc:spChg>
      </pc:sldChg>
      <pc:sldChg chg="addSp delSp modSp mod">
        <pc:chgData name="Eike, Michell L." userId="835521cf-4bf5-41b6-b3d8-e14ae4606327" providerId="ADAL" clId="{E2B088EB-2600-4454-9D10-79C1CABF4A00}" dt="2026-01-08T15:15:40.392" v="129" actId="1037"/>
        <pc:sldMkLst>
          <pc:docMk/>
          <pc:sldMk cId="2416410480" sldId="312"/>
        </pc:sldMkLst>
        <pc:spChg chg="mod">
          <ac:chgData name="Eike, Michell L." userId="835521cf-4bf5-41b6-b3d8-e14ae4606327" providerId="ADAL" clId="{E2B088EB-2600-4454-9D10-79C1CABF4A00}" dt="2026-01-08T15:15:33.776" v="119" actId="13926"/>
          <ac:spMkLst>
            <pc:docMk/>
            <pc:sldMk cId="2416410480" sldId="312"/>
            <ac:spMk id="2" creationId="{24562225-876D-192F-42D6-1A2AF6816A7B}"/>
          </ac:spMkLst>
        </pc:spChg>
        <pc:spChg chg="mod">
          <ac:chgData name="Eike, Michell L." userId="835521cf-4bf5-41b6-b3d8-e14ae4606327" providerId="ADAL" clId="{E2B088EB-2600-4454-9D10-79C1CABF4A00}" dt="2026-01-07T13:20:11.493" v="14" actId="207"/>
          <ac:spMkLst>
            <pc:docMk/>
            <pc:sldMk cId="2416410480" sldId="312"/>
            <ac:spMk id="3" creationId="{5491BB6D-25A7-1989-05E5-6FA6992BD7A7}"/>
          </ac:spMkLst>
        </pc:spChg>
        <pc:picChg chg="add del mod ord">
          <ac:chgData name="Eike, Michell L." userId="835521cf-4bf5-41b6-b3d8-e14ae4606327" providerId="ADAL" clId="{E2B088EB-2600-4454-9D10-79C1CABF4A00}" dt="2026-01-08T15:15:23.695" v="103" actId="478"/>
          <ac:picMkLst>
            <pc:docMk/>
            <pc:sldMk cId="2416410480" sldId="312"/>
            <ac:picMk id="6" creationId="{FF4B8174-F3D7-DF6A-F4E5-AFD69991FBD3}"/>
          </ac:picMkLst>
        </pc:picChg>
        <pc:picChg chg="add del mod">
          <ac:chgData name="Eike, Michell L." userId="835521cf-4bf5-41b6-b3d8-e14ae4606327" providerId="ADAL" clId="{E2B088EB-2600-4454-9D10-79C1CABF4A00}" dt="2026-01-08T15:14:59.373" v="78" actId="478"/>
          <ac:picMkLst>
            <pc:docMk/>
            <pc:sldMk cId="2416410480" sldId="312"/>
            <ac:picMk id="7" creationId="{2F04F6F9-1556-BC3F-13AF-413E6CDE81C3}"/>
          </ac:picMkLst>
        </pc:picChg>
        <pc:picChg chg="add mod">
          <ac:chgData name="Eike, Michell L." userId="835521cf-4bf5-41b6-b3d8-e14ae4606327" providerId="ADAL" clId="{E2B088EB-2600-4454-9D10-79C1CABF4A00}" dt="2026-01-08T15:15:40.392" v="129" actId="1037"/>
          <ac:picMkLst>
            <pc:docMk/>
            <pc:sldMk cId="2416410480" sldId="312"/>
            <ac:picMk id="9" creationId="{A863B438-1C6A-5E85-998D-59F6D696648F}"/>
          </ac:picMkLst>
        </pc:picChg>
      </pc:sldChg>
      <pc:sldChg chg="addSp modSp">
        <pc:chgData name="Eike, Michell L." userId="835521cf-4bf5-41b6-b3d8-e14ae4606327" providerId="ADAL" clId="{E2B088EB-2600-4454-9D10-79C1CABF4A00}" dt="2026-01-08T15:15:45.204" v="130"/>
        <pc:sldMkLst>
          <pc:docMk/>
          <pc:sldMk cId="1726928056" sldId="313"/>
        </pc:sldMkLst>
        <pc:picChg chg="add mod">
          <ac:chgData name="Eike, Michell L." userId="835521cf-4bf5-41b6-b3d8-e14ae4606327" providerId="ADAL" clId="{E2B088EB-2600-4454-9D10-79C1CABF4A00}" dt="2026-01-08T15:15:45.204" v="130"/>
          <ac:picMkLst>
            <pc:docMk/>
            <pc:sldMk cId="1726928056" sldId="313"/>
            <ac:picMk id="4" creationId="{22582E1A-5776-DC0F-652C-F66316894A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45430-1273-F3FD-64E0-8FFEA2C05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ED14B-F0AF-47FE-FE65-9E6845035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84453E-C706-2FF8-4C21-AF4FB0AAA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9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B10D7-9B0E-873C-2B65-89CE8150B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74558-7075-6F07-AF85-A63DC0289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25163-0A77-F55F-4AC4-B02E9590C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4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363A-6F6A-6C7C-3EB8-3E0136224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2D1B4F-E77F-5348-20F5-5A98A3BBE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3087C-8F3C-66EC-858A-E589F0946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3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7FC5F-4CE1-E2DA-8CCD-4D69CA6B4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9F758-A326-9ACE-859E-FA2F04D2D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20916-9D11-B1D1-0A64-D78082E63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31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347BF-4924-BD2A-C484-21567EB1C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58A6EF-3CE2-33AC-E52B-54FB49ECB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9F530-EE09-95B7-0E60-2EA7D2AC0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80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Honeycomb harvest.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https://learn.k20center.ou.edu/strategy/61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September 21). K20 Center 10 minute timer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https://www.youtube.com/watch?v=9gy-1Z2Sa-c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25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Why-lighting.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23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FF631-877D-1A70-B88F-C00DBA970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9B544-F0E8-942B-753F-C4D9A4E04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34FCE9-BE6A-160D-397D-9AD6657E6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Why-lighting.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9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8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4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0EC7E-8A42-42CB-EF93-5CACD358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109F81-99A2-C824-E300-A1C7011BB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D3A0DC-77AC-91CB-5209-1FF1F18B2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3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421C-E420-E5DC-D951-A619F829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6DDAF-DD7B-6760-49A3-32FF33A18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0B431-2FA0-5795-7B02-BBC8487DA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4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F8F13-BBEB-74BB-C5D5-9540C1D6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94998-9D99-1569-6659-5A63CB35D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37E75-33B0-6090-B021-BB19E5D20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9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8298B-8C72-BC13-2E26-959377913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E9C8BD-41B8-FD24-3E93-886524A9D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0796A-7918-E6FE-DD33-278099EE0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3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C189A-ED28-3813-C1D0-BE3C7E9B2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06928-D2F5-1A69-2174-5F0DF23EB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51F9E-2786-6A67-9745-7AAD82A3F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7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 userDrawn="1">
  <p:cSld name="One Column Layou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4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6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gy-1Z2Sa-c?feature=oembed" TargetMode="External"/><Relationship Id="rId6" Type="http://schemas.openxmlformats.org/officeDocument/2006/relationships/hyperlink" Target="https://www.youtube.com/watch?v=9gy-1Z2Sa-c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.gov/aesop/001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762DD-664C-A2E3-206C-BD396F2D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AAD4B3DE-3EC3-5E63-ED4C-9094AFAA3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F63421-E2D9-8F61-0313-1E267D4B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7DE37-B8EE-490B-D106-083F6671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104154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sz="2400" i="1" dirty="0">
                <a:solidFill>
                  <a:schemeClr val="dk1"/>
                </a:solidFill>
                <a:highlight>
                  <a:srgbClr val="D9EAD3"/>
                </a:highlight>
              </a:rPr>
              <a:t>Fantasy often includes magical creatures, while realistic fiction often describes things that could really happen.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AAB6D9-35C2-6A52-FC8F-56DA51055C48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Font typeface="+mj-lt"/>
              <a:buAutoNum type="arabicPeriod"/>
            </a:pPr>
            <a:r>
              <a:rPr lang="en-US" sz="2400" dirty="0"/>
              <a:t>Realistic fiction features characters and events that could happen in real life.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highlight>
                  <a:srgbClr val="F4C8C9"/>
                </a:highlight>
              </a:rPr>
              <a:t>Realistic fiction often includes magical creatures.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Font typeface="+mj-lt"/>
              <a:buAutoNum type="arabicPeriod"/>
            </a:pPr>
            <a:r>
              <a:rPr lang="en-US" sz="2400" dirty="0"/>
              <a:t>Realistic Fiction settings are familiar and based on real places.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4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EF5CC-F9D0-2FA1-262C-F9F5A0F09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121C0E64-E22D-6B72-64F5-B19B56A0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A0763-5EB2-7DC2-7436-EE39F08D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2D00-686A-B8CA-C1EB-194685C0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dirty="0"/>
              <a:t>Read each of the following statements and decide which one is false.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BB0BC5-89D8-DB8D-E7DC-C994505868D8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Historical fiction is set in a real time period from the past.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Historical fiction characters are always real people from history.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Historical fiction is a blend of fictional characters and real historical events.</a:t>
            </a:r>
          </a:p>
        </p:txBody>
      </p:sp>
    </p:spTree>
    <p:extLst>
      <p:ext uri="{BB962C8B-B14F-4D97-AF65-F5344CB8AC3E}">
        <p14:creationId xmlns:p14="http://schemas.microsoft.com/office/powerpoint/2010/main" val="316709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014D-4C11-4E47-F097-0D047A724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3C9C7A4E-E259-E1C9-5F4E-DC17DA35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D9488-E97A-C8C3-98CC-B1BC8D20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3C823-58A8-62C3-C742-732343122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sz="2400" i="1" dirty="0">
                <a:solidFill>
                  <a:schemeClr val="dk1"/>
                </a:solidFill>
                <a:highlight>
                  <a:srgbClr val="D9EAD3"/>
                </a:highlight>
              </a:rPr>
              <a:t>Characters from historical fiction may be based on  real people but may be fictional, just from a real time.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5F48A6-B2F6-79EA-FD9D-40BEE4BB7ED3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Historical fiction is set in a real time period from the past.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highlight>
                  <a:srgbClr val="F4C8C9"/>
                </a:highlight>
              </a:rPr>
              <a:t>Historical fiction characters are always real people from history.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Historical fiction is a blend of fictional characters and real historical events.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1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4124B-4A1A-2CF9-9A18-56E660D28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D4C3A06B-EA4A-6517-D886-C9FBD632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F0B77-F66B-EB48-67B9-39EB71FD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78110-033E-7AA3-A462-7F41B8FA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dirty="0"/>
              <a:t>Read each of the following statements and decide which one is false.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8D9939-DDE5-A188-1789-77BAD16CA49C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Science Fiction explores futuristic ideas and space travel.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All science fiction must take place in the past.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Science fiction often includes robots and aliens.</a:t>
            </a:r>
          </a:p>
        </p:txBody>
      </p:sp>
    </p:spTree>
    <p:extLst>
      <p:ext uri="{BB962C8B-B14F-4D97-AF65-F5344CB8AC3E}">
        <p14:creationId xmlns:p14="http://schemas.microsoft.com/office/powerpoint/2010/main" val="379189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F1CD5-E891-7BBC-F710-935397DE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D0DB4E8E-DCBB-29C9-F523-711236594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9D2A9-042D-8C40-A59B-05503294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F0007-DBEC-19A2-5DB4-1E3744B0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sz="2400" i="1" dirty="0">
                <a:solidFill>
                  <a:schemeClr val="dk1"/>
                </a:solidFill>
                <a:highlight>
                  <a:srgbClr val="D9EAD3"/>
                </a:highlight>
              </a:rPr>
              <a:t>A science fiction story may be set in the past but is often set in the future.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00AC29-1B11-AB3C-2E94-957906BEF9B8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Science fiction explores futuristic ideas and space travel.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highlight>
                  <a:srgbClr val="F4C8C9"/>
                </a:highlight>
              </a:rPr>
              <a:t>All science fiction must take place in the past.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Science fiction often includes robots and aliens.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7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1B3D3-9D47-DCF9-8A2C-00E4354EC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19FEA646-3FF9-56DA-EAB3-002A14098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A6C1E-0682-36AD-2AD5-286FC207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AAD5A-0B30-6C3B-11C4-94D14F6FA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dirty="0"/>
              <a:t>Read each of the following statements and decide which one is false.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D13662-606A-FD15-CC8B-98617FB893AA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Font typeface="+mj-lt"/>
              <a:buAutoNum type="arabicPeriod"/>
            </a:pPr>
            <a:r>
              <a:rPr lang="en-US" sz="2400" dirty="0"/>
              <a:t>A biography is a true story about someone’s life written by another person.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Font typeface="+mj-lt"/>
              <a:buAutoNum type="arabicPeriod"/>
            </a:pPr>
            <a:r>
              <a:rPr lang="en-US" sz="2400" dirty="0"/>
              <a:t>An autobiography is written by the person the story is about.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Font typeface="+mj-lt"/>
              <a:buAutoNum type="arabicPeriod"/>
            </a:pPr>
            <a:r>
              <a:rPr lang="en-US" sz="2400" dirty="0"/>
              <a:t>Biographies are always fictional.</a:t>
            </a:r>
          </a:p>
        </p:txBody>
      </p:sp>
    </p:spTree>
    <p:extLst>
      <p:ext uri="{BB962C8B-B14F-4D97-AF65-F5344CB8AC3E}">
        <p14:creationId xmlns:p14="http://schemas.microsoft.com/office/powerpoint/2010/main" val="44580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AB850-54F0-DE81-AAF1-B65A9F24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DC4298B4-F912-9125-DA7F-771AB1148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1237FA-6B15-B158-C887-1DFE6F4A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2F502-CB7B-A6AA-CF4E-BF329DF2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sz="2400" i="1" dirty="0">
                <a:solidFill>
                  <a:schemeClr val="dk1"/>
                </a:solidFill>
                <a:highlight>
                  <a:srgbClr val="D9EAD3"/>
                </a:highlight>
              </a:rPr>
              <a:t>Biographies are stories about a real person, so they are not fictional.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9E9DBFA-41BF-10F4-72D2-FC3B42AE90C4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A biography is a true story about someone’s life written by another person.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An autobiography is written by the person the story is about.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highlight>
                  <a:srgbClr val="F4C8C9"/>
                </a:highlight>
              </a:rPr>
              <a:t>Biographies are always fictional.</a:t>
            </a:r>
          </a:p>
        </p:txBody>
      </p:sp>
    </p:spTree>
    <p:extLst>
      <p:ext uri="{BB962C8B-B14F-4D97-AF65-F5344CB8AC3E}">
        <p14:creationId xmlns:p14="http://schemas.microsoft.com/office/powerpoint/2010/main" val="65323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EC3F2-D852-D758-DEA8-E31EA7E0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89363A54-157B-0085-9D7D-3C27A9895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48FBC-991D-688E-3343-540B21A2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4805-8670-27AA-659D-8B640BDBB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dirty="0"/>
              <a:t>Read each of the following statements and decide which one is false.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7917963-FB3E-7340-B318-3FE700C14DD3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Fables are short stories that teach a moral lesson.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Fables often feature animals that talk and act like humans.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Fables must be written in poem form.</a:t>
            </a:r>
          </a:p>
        </p:txBody>
      </p:sp>
    </p:spTree>
    <p:extLst>
      <p:ext uri="{BB962C8B-B14F-4D97-AF65-F5344CB8AC3E}">
        <p14:creationId xmlns:p14="http://schemas.microsoft.com/office/powerpoint/2010/main" val="36516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B4E43-851A-8F4B-FA76-8911E62E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4873AE4F-E4A7-8780-E842-64D53A28C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B78149-565C-0FC7-38E9-73BA74D5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360F7-8AF1-8AFD-9474-E7AC6D2E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sz="2400" i="1" dirty="0">
                <a:solidFill>
                  <a:schemeClr val="dk1"/>
                </a:solidFill>
                <a:highlight>
                  <a:srgbClr val="D9EAD3"/>
                </a:highlight>
              </a:rPr>
              <a:t>Fables often are short stories with talking animals that teach a moral lesson.</a:t>
            </a:r>
            <a:endParaRPr lang="en-US" sz="2400" i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20C80E-F2EB-CE74-7D6B-E0D6B8E13615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Fables are short stories that teach a moral lesson.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Fables often feature animals that talk and act like humans.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highlight>
                  <a:srgbClr val="F4C8C9"/>
                </a:highlight>
              </a:rPr>
              <a:t>Fables must be written in poem form.</a:t>
            </a:r>
          </a:p>
        </p:txBody>
      </p:sp>
    </p:spTree>
    <p:extLst>
      <p:ext uri="{BB962C8B-B14F-4D97-AF65-F5344CB8AC3E}">
        <p14:creationId xmlns:p14="http://schemas.microsoft.com/office/powerpoint/2010/main" val="395000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FDE7D-D773-FED7-FEA3-63AC0AFB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B56D638F-A7F3-E623-4F12-48DF165C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16342-DD3C-2A6B-B9CD-0FEE6CFF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6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7FAA8-8407-0436-2196-842E1B5FA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dirty="0"/>
              <a:t>Read each of the following statements and decide which one is false.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D23596-D8FF-DBD0-D3AC-26B8C3DDCDD6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Tall tales are exaggerated stories.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Tall tales are known for being completely realistic and factual.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Tall tales take place in the Wild West.</a:t>
            </a:r>
          </a:p>
        </p:txBody>
      </p:sp>
    </p:spTree>
    <p:extLst>
      <p:ext uri="{BB962C8B-B14F-4D97-AF65-F5344CB8AC3E}">
        <p14:creationId xmlns:p14="http://schemas.microsoft.com/office/powerpoint/2010/main" val="263463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667" y="559689"/>
            <a:ext cx="5092786" cy="213995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Genre Quest:</a:t>
            </a:r>
            <a:br>
              <a:rPr lang="en-US" altLang="en-US" sz="4000" dirty="0"/>
            </a:br>
            <a:r>
              <a:rPr lang="en-US" altLang="en-US" sz="4000" dirty="0"/>
              <a:t>Choose Your Adventure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Literary Genres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4925C-3D71-EE63-CAD0-789BEB794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E60DE3D9-9C5B-F99B-5F75-41390A49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02F95-E763-4067-E98C-ED04B385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6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9E0C-DB64-F5BE-0340-922FBA8A2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sz="2400" i="1" dirty="0">
                <a:solidFill>
                  <a:schemeClr val="dk1"/>
                </a:solidFill>
                <a:highlight>
                  <a:srgbClr val="D9EAD3"/>
                </a:highlight>
              </a:rPr>
              <a:t>Tall tales are a type of fiction, so they are not factual and often have outrageous characters.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2A2A8F-7202-FF4B-D87B-304690EEA159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Tall tales are exaggerated stories.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highlight>
                  <a:srgbClr val="F4C8C9"/>
                </a:highlight>
              </a:rPr>
              <a:t>Tall tales are known for being completely realistic and factual.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Tall tales take place in the Wild West.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08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A11FC-C950-AB6B-3BAF-6400D9503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6721-BADF-B9BA-5D48-939D02E4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Honeycomb Harvest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1BFFEA4-BD25-6196-AD49-152C0CF08B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4799270" cy="3262312"/>
          </a:xfrm>
        </p:spPr>
        <p:txBody>
          <a:bodyPr/>
          <a:lstStyle/>
          <a:p>
            <a:r>
              <a:rPr lang="en-US" altLang="en-US" dirty="0"/>
              <a:t>Arrange the hexagons so that the sides of the related hexagons are touching.</a:t>
            </a:r>
          </a:p>
          <a:p>
            <a:pPr lvl="1"/>
            <a:r>
              <a:rPr lang="en-US" altLang="en-US" dirty="0"/>
              <a:t>Be prepared to explain your reasoning.</a:t>
            </a:r>
          </a:p>
        </p:txBody>
      </p:sp>
      <p:pic>
        <p:nvPicPr>
          <p:cNvPr id="4" name="Picture 3" descr="A yellow and orange hexagons&#10;&#10;AI-generated content may be incorrect.">
            <a:extLst>
              <a:ext uri="{FF2B5EF4-FFF2-40B4-BE49-F238E27FC236}">
                <a16:creationId xmlns:a16="http://schemas.microsoft.com/office/drawing/2014/main" id="{24442F7C-1BA1-0582-4B84-0E7F5CCD3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482" y="274638"/>
            <a:ext cx="1387866" cy="1431892"/>
          </a:xfrm>
          <a:prstGeom prst="rect">
            <a:avLst/>
          </a:prstGeom>
        </p:spPr>
      </p:pic>
      <p:pic>
        <p:nvPicPr>
          <p:cNvPr id="3" name="Online Media 2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B67F07BB-87EA-6E46-E020-66E1756847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82732" y="1776768"/>
            <a:ext cx="2816298" cy="15899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C7A7C9-507C-714C-D4BD-C0F4DB50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731" y="3366732"/>
            <a:ext cx="2816298" cy="4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FCEF-EA92-E907-8A17-B75037BC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0D35-FC55-81A2-D19C-97E97C9F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Genres:</a:t>
            </a:r>
            <a:r>
              <a:rPr lang="en-US" dirty="0"/>
              <a:t> Subgenres: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28FD5B-D0B3-C803-9F6E-FCA34E1ECAFE}"/>
              </a:ext>
            </a:extLst>
          </p:cNvPr>
          <p:cNvGrpSpPr/>
          <p:nvPr/>
        </p:nvGrpSpPr>
        <p:grpSpPr>
          <a:xfrm>
            <a:off x="489599" y="416340"/>
            <a:ext cx="8164802" cy="4260272"/>
            <a:chOff x="489599" y="416340"/>
            <a:chExt cx="8164802" cy="4260272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78F880A4-A6F8-31F8-F5CD-A33FAC397F79}"/>
                </a:ext>
              </a:extLst>
            </p:cNvPr>
            <p:cNvSpPr/>
            <p:nvPr/>
          </p:nvSpPr>
          <p:spPr>
            <a:xfrm>
              <a:off x="3587453" y="2979117"/>
              <a:ext cx="1969094" cy="1697495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Real Time or Place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2F31065-3E60-4012-C546-99992DAD2214}"/>
                </a:ext>
              </a:extLst>
            </p:cNvPr>
            <p:cNvSpPr/>
            <p:nvPr/>
          </p:nvSpPr>
          <p:spPr>
            <a:xfrm>
              <a:off x="6685307" y="2965909"/>
              <a:ext cx="1969094" cy="1697495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Life Story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4D7AD98-C93E-7B75-0C69-0CD9C2F36B5A}"/>
                </a:ext>
              </a:extLst>
            </p:cNvPr>
            <p:cNvSpPr/>
            <p:nvPr/>
          </p:nvSpPr>
          <p:spPr>
            <a:xfrm>
              <a:off x="489599" y="2965909"/>
              <a:ext cx="1969094" cy="1697495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Made Up</a:t>
              </a: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968BAC4A-E483-5774-C5CD-9DFD6A7DF2A5}"/>
                </a:ext>
              </a:extLst>
            </p:cNvPr>
            <p:cNvSpPr/>
            <p:nvPr/>
          </p:nvSpPr>
          <p:spPr>
            <a:xfrm>
              <a:off x="2038526" y="2117161"/>
              <a:ext cx="1969094" cy="1697495"/>
            </a:xfrm>
            <a:prstGeom prst="hexago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Historical Fiction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029AEF33-BA4B-FCFC-5BF0-56068495F518}"/>
                </a:ext>
              </a:extLst>
            </p:cNvPr>
            <p:cNvSpPr/>
            <p:nvPr/>
          </p:nvSpPr>
          <p:spPr>
            <a:xfrm>
              <a:off x="5136380" y="2117161"/>
              <a:ext cx="1969094" cy="1697495"/>
            </a:xfrm>
            <a:prstGeom prst="hexago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Biography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6E799103-1876-9210-1F6B-0BA2D03A33DC}"/>
                </a:ext>
              </a:extLst>
            </p:cNvPr>
            <p:cNvSpPr/>
            <p:nvPr/>
          </p:nvSpPr>
          <p:spPr>
            <a:xfrm>
              <a:off x="489599" y="1268413"/>
              <a:ext cx="1969094" cy="169749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Fiction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2CC4503C-30CF-B305-38DF-EC831B68EE2F}"/>
                </a:ext>
              </a:extLst>
            </p:cNvPr>
            <p:cNvSpPr/>
            <p:nvPr/>
          </p:nvSpPr>
          <p:spPr>
            <a:xfrm>
              <a:off x="5136380" y="416340"/>
              <a:ext cx="1969094" cy="169749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Nonfiction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B7EFEB7-EBFB-DF1C-FD88-868E7B54B64B}"/>
              </a:ext>
            </a:extLst>
          </p:cNvPr>
          <p:cNvSpPr txBox="1">
            <a:spLocks/>
          </p:cNvSpPr>
          <p:nvPr/>
        </p:nvSpPr>
        <p:spPr bwMode="auto">
          <a:xfrm>
            <a:off x="2308297" y="805517"/>
            <a:ext cx="282808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75952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10334-2D91-B9D4-96D1-98221CD9D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D543-3EDF-6539-4561-B33673AB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Nonfiction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C6E8449-D970-4DC1-CB2D-75FBDB4DD40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/>
                </a:solidFill>
              </a:rPr>
              <a:t>Autobiography:</a:t>
            </a:r>
            <a:r>
              <a:rPr lang="en-US" altLang="en-US" dirty="0"/>
              <a:t> </a:t>
            </a:r>
            <a:r>
              <a:rPr lang="en-US" dirty="0"/>
              <a:t>first person; author’s life story; personal thoughts, feelings, and reflections; real events and experiences</a:t>
            </a:r>
            <a:endParaRPr lang="en-US" altLang="en-US" dirty="0"/>
          </a:p>
          <a:p>
            <a:r>
              <a:rPr lang="en-US" altLang="en-US" b="1" dirty="0">
                <a:solidFill>
                  <a:schemeClr val="accent3"/>
                </a:solidFill>
              </a:rPr>
              <a:t>Biography:</a:t>
            </a:r>
            <a:r>
              <a:rPr lang="en-US" altLang="en-US" dirty="0"/>
              <a:t> </a:t>
            </a:r>
            <a:r>
              <a:rPr lang="en-US" dirty="0"/>
              <a:t>third person; subject’s life events; research, interviews, and factual evidence; chronological order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27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9D59A-65D7-E584-D162-E3292009B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23EF-4159-9DF4-28A9-4AA7035B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Nonfiction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7F45894-C145-D7EE-1986-B538D2E8BBD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/>
                </a:solidFill>
              </a:rPr>
              <a:t>Informational Writing:</a:t>
            </a:r>
            <a:r>
              <a:rPr lang="en-US" altLang="en-US" dirty="0"/>
              <a:t> </a:t>
            </a:r>
            <a:r>
              <a:rPr lang="en-US" dirty="0"/>
              <a:t>factual (no opinions); teaching or explaining; evidence, data, and examples</a:t>
            </a:r>
            <a:endParaRPr lang="en-US" altLang="en-US" dirty="0"/>
          </a:p>
          <a:p>
            <a:r>
              <a:rPr lang="en-US" altLang="en-US" b="1" dirty="0">
                <a:solidFill>
                  <a:schemeClr val="accent3"/>
                </a:solidFill>
              </a:rPr>
              <a:t>Persuasive Essay:</a:t>
            </a:r>
            <a:r>
              <a:rPr lang="en-US" altLang="en-US" dirty="0"/>
              <a:t> </a:t>
            </a:r>
            <a:r>
              <a:rPr lang="en-US" dirty="0"/>
              <a:t>clear opinion or claim; logic, emotion, or ethics; opposing viewpoints; call to action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8598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82BD0-BD44-EBF3-D5A5-D38AC8608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1FC7-EEC1-6E7C-904E-D44402F6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3B46E23-F6F8-F2D2-7BCD-A4B9725CC63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3"/>
                </a:solidFill>
              </a:rPr>
              <a:t>Fantasy:</a:t>
            </a:r>
            <a:r>
              <a:rPr lang="fr-FR" dirty="0"/>
              <a:t> </a:t>
            </a:r>
            <a:r>
              <a:rPr lang="fr-FR" dirty="0" err="1"/>
              <a:t>magic</a:t>
            </a:r>
            <a:r>
              <a:rPr lang="fr-FR" dirty="0"/>
              <a:t>, </a:t>
            </a:r>
            <a:r>
              <a:rPr lang="fr-FR" dirty="0" err="1"/>
              <a:t>monsters</a:t>
            </a:r>
            <a:r>
              <a:rPr lang="fr-FR" dirty="0"/>
              <a:t>, vampires, dragons, etc.</a:t>
            </a:r>
            <a:endParaRPr lang="en-US" altLang="en-US" dirty="0"/>
          </a:p>
          <a:p>
            <a:r>
              <a:rPr lang="en-US" b="1" dirty="0">
                <a:solidFill>
                  <a:schemeClr val="accent3"/>
                </a:solidFill>
              </a:rPr>
              <a:t>Historical Fiction:</a:t>
            </a:r>
            <a:r>
              <a:rPr lang="en-US" dirty="0"/>
              <a:t> real time or place, real historical figure, made-up story</a:t>
            </a:r>
            <a:endParaRPr lang="en-US" altLang="en-US" dirty="0"/>
          </a:p>
          <a:p>
            <a:r>
              <a:rPr lang="en-US" b="1" dirty="0">
                <a:solidFill>
                  <a:schemeClr val="accent3"/>
                </a:solidFill>
              </a:rPr>
              <a:t>Realistic Fiction:</a:t>
            </a:r>
            <a:r>
              <a:rPr lang="en-US" dirty="0"/>
              <a:t> could happen, but it is made up</a:t>
            </a:r>
            <a:endParaRPr lang="en-US" altLang="en-US" dirty="0"/>
          </a:p>
          <a:p>
            <a:r>
              <a:rPr lang="en-US" b="1" dirty="0">
                <a:solidFill>
                  <a:schemeClr val="accent3"/>
                </a:solidFill>
              </a:rPr>
              <a:t>Science Fiction:</a:t>
            </a:r>
            <a:r>
              <a:rPr lang="en-US" dirty="0"/>
              <a:t> aliens, space or time travel, advanced technology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1969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AFD89-8982-61DB-CCDF-A7B17A346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2601-A1A5-12FF-7D79-DC934B69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Folklore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C1A9E40-B765-36A9-19FB-FF63A7F4B74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Fable:</a:t>
            </a:r>
            <a:r>
              <a:rPr lang="en-US" dirty="0"/>
              <a:t> short, talking animals, teaches a moral</a:t>
            </a:r>
            <a:endParaRPr lang="en-US" altLang="en-US" dirty="0"/>
          </a:p>
          <a:p>
            <a:r>
              <a:rPr lang="en-US" b="1" dirty="0">
                <a:solidFill>
                  <a:schemeClr val="accent3"/>
                </a:solidFill>
              </a:rPr>
              <a:t>Fairy Tale:</a:t>
            </a:r>
            <a:r>
              <a:rPr lang="en-US" dirty="0"/>
              <a:t> talking animals; magic; often starts “Once upon a time,” and ends “happily ever after”</a:t>
            </a:r>
            <a:endParaRPr lang="en-US" altLang="en-US" dirty="0"/>
          </a:p>
          <a:p>
            <a:r>
              <a:rPr lang="en-US" b="1" dirty="0">
                <a:solidFill>
                  <a:schemeClr val="accent3"/>
                </a:solidFill>
              </a:rPr>
              <a:t>Myth:</a:t>
            </a:r>
            <a:r>
              <a:rPr lang="en-US" dirty="0"/>
              <a:t> gods and goddesses, explains the creation of something</a:t>
            </a:r>
            <a:endParaRPr lang="en-US" altLang="en-US" dirty="0"/>
          </a:p>
          <a:p>
            <a:r>
              <a:rPr lang="en-US" b="1" dirty="0">
                <a:solidFill>
                  <a:schemeClr val="accent3"/>
                </a:solidFill>
              </a:rPr>
              <a:t>Tall Tale:</a:t>
            </a:r>
            <a:r>
              <a:rPr lang="en-US" dirty="0"/>
              <a:t> set in the Wild West, outrageous characters, humorous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3519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559C6-C2A8-1980-8513-DC1C7E3DB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EDDA-1BD3-77FA-59A1-F57661C1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Why-Lighting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3EC35A2-ADB2-D41C-20FD-BDB64A69B2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Read each short story.</a:t>
            </a:r>
          </a:p>
          <a:p>
            <a:r>
              <a:rPr lang="en-US" altLang="en-US" dirty="0"/>
              <a:t>While you read, highlight characteristics that would help you determine the </a:t>
            </a:r>
            <a:r>
              <a:rPr lang="en-US" altLang="en-US" b="1" dirty="0">
                <a:solidFill>
                  <a:schemeClr val="accent1"/>
                </a:solidFill>
              </a:rPr>
              <a:t>subgenre of the story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Make note of </a:t>
            </a:r>
            <a:r>
              <a:rPr lang="en-US" altLang="en-US" b="1" dirty="0"/>
              <a:t>why</a:t>
            </a:r>
            <a:r>
              <a:rPr lang="en-US" altLang="en-US" dirty="0"/>
              <a:t> you highlighted what you highlighted.</a:t>
            </a:r>
          </a:p>
        </p:txBody>
      </p:sp>
      <p:pic>
        <p:nvPicPr>
          <p:cNvPr id="4" name="Picture 3" descr="A group of question marks&#10;&#10;AI-generated content may be incorrect.">
            <a:extLst>
              <a:ext uri="{FF2B5EF4-FFF2-40B4-BE49-F238E27FC236}">
                <a16:creationId xmlns:a16="http://schemas.microsoft.com/office/drawing/2014/main" id="{AF96C3A7-493C-BD8D-C35D-BE511197C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288" y="406320"/>
            <a:ext cx="2121519" cy="11801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4450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343DB-1B45-D1E2-4852-53E94D746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870E-BD97-E73B-AA16-D1441831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Why-Lighting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16898A8-1070-969C-FFC0-4AEDBFD003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Compare your work with a partner.</a:t>
            </a:r>
          </a:p>
          <a:p>
            <a:r>
              <a:rPr lang="en-US" altLang="en-US" dirty="0"/>
              <a:t>Did you highlight the same things?</a:t>
            </a:r>
          </a:p>
          <a:p>
            <a:r>
              <a:rPr lang="en-US" altLang="en-US" dirty="0"/>
              <a:t>Did you find the same information important?</a:t>
            </a:r>
          </a:p>
          <a:p>
            <a:r>
              <a:rPr lang="en-US" altLang="en-US" dirty="0"/>
              <a:t>Did you identify the same characteristics?</a:t>
            </a:r>
          </a:p>
          <a:p>
            <a:r>
              <a:rPr lang="en-US" altLang="en-US" dirty="0"/>
              <a:t>Do you agree on the subgenre of the story?</a:t>
            </a:r>
          </a:p>
        </p:txBody>
      </p:sp>
      <p:pic>
        <p:nvPicPr>
          <p:cNvPr id="3" name="Picture 2" descr="A group of question marks&#10;&#10;AI-generated content may be incorrect.">
            <a:extLst>
              <a:ext uri="{FF2B5EF4-FFF2-40B4-BE49-F238E27FC236}">
                <a16:creationId xmlns:a16="http://schemas.microsoft.com/office/drawing/2014/main" id="{13958891-601A-571B-A5F5-94363B0C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288" y="406320"/>
            <a:ext cx="2121519" cy="11801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9945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C809F-6CF1-7D68-E6B1-B39DBF28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36E0-0B08-79B7-AA3D-A64AC03F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A87D33A-F393-8141-9AE4-79948DA2F16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altLang="en-US" dirty="0"/>
              <a:t>Choose a fable from: </a:t>
            </a:r>
            <a:r>
              <a:rPr lang="en-US" dirty="0">
                <a:hlinkClick r:id="rId2"/>
              </a:rPr>
              <a:t>read.gov/aesop/001.html</a:t>
            </a:r>
            <a:r>
              <a:rPr lang="en-US" alt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Identify Key Elements: </a:t>
            </a:r>
          </a:p>
          <a:p>
            <a:pPr lvl="1"/>
            <a:r>
              <a:rPr lang="en-US" altLang="en-US" sz="2400" b="1" dirty="0"/>
              <a:t>Characters</a:t>
            </a:r>
            <a:r>
              <a:rPr lang="en-US" altLang="en-US" sz="2400" dirty="0"/>
              <a:t> (who the story is describing)</a:t>
            </a:r>
          </a:p>
          <a:p>
            <a:pPr lvl="1"/>
            <a:r>
              <a:rPr lang="en-US" altLang="en-US" sz="2400" b="1" dirty="0"/>
              <a:t>Setting</a:t>
            </a:r>
            <a:r>
              <a:rPr lang="en-US" altLang="en-US" sz="2400" dirty="0"/>
              <a:t> (where the story unfolds)</a:t>
            </a:r>
          </a:p>
          <a:p>
            <a:pPr lvl="1"/>
            <a:r>
              <a:rPr lang="en-US" altLang="en-US" sz="2400" b="1" dirty="0"/>
              <a:t>Conflict</a:t>
            </a:r>
            <a:r>
              <a:rPr lang="en-US" altLang="en-US" sz="2400" dirty="0"/>
              <a:t> (problem/challenge)</a:t>
            </a:r>
          </a:p>
          <a:p>
            <a:pPr lvl="1"/>
            <a:r>
              <a:rPr lang="en-US" altLang="en-US" sz="2400" b="1" dirty="0"/>
              <a:t>Climax</a:t>
            </a:r>
            <a:r>
              <a:rPr lang="en-US" altLang="en-US" sz="2400" dirty="0"/>
              <a:t> (most exciting part of the story)</a:t>
            </a:r>
          </a:p>
          <a:p>
            <a:pPr lvl="1"/>
            <a:r>
              <a:rPr lang="en-US" altLang="en-US" sz="2400" b="1" dirty="0"/>
              <a:t>Resolution</a:t>
            </a:r>
            <a:r>
              <a:rPr lang="en-US" altLang="en-US" sz="2400" dirty="0"/>
              <a:t> (how the story ends)</a:t>
            </a:r>
          </a:p>
        </p:txBody>
      </p:sp>
    </p:spTree>
    <p:extLst>
      <p:ext uri="{BB962C8B-B14F-4D97-AF65-F5344CB8AC3E}">
        <p14:creationId xmlns:p14="http://schemas.microsoft.com/office/powerpoint/2010/main" val="351342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do different literary genres shape the way stories are told and understood?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6B5B-ED33-74A2-9B26-5F35C4A02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98A6-A7D8-D69C-E702-704BCB09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1E817B0-5607-6C8A-1642-A7799E1A3C3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altLang="en-US" dirty="0"/>
              <a:t>Pick one of the following subgenres:</a:t>
            </a:r>
          </a:p>
          <a:p>
            <a:pPr lvl="1"/>
            <a:r>
              <a:rPr lang="en-US" altLang="en-US" sz="2400" dirty="0"/>
              <a:t>Science Fiction</a:t>
            </a:r>
          </a:p>
          <a:p>
            <a:pPr lvl="1"/>
            <a:r>
              <a:rPr lang="en-US" altLang="en-US" sz="2400" dirty="0"/>
              <a:t>Fantasy</a:t>
            </a:r>
          </a:p>
          <a:p>
            <a:pPr>
              <a:buFont typeface="+mj-lt"/>
              <a:buAutoNum type="arabicPeriod" startAt="3"/>
            </a:pPr>
            <a:r>
              <a:rPr lang="en-US" altLang="en-US" dirty="0"/>
              <a:t>Change each of the key elements from before (character, setting, conflict, etc.) to fit the new subgenre you selected.</a:t>
            </a:r>
          </a:p>
          <a:p>
            <a:pPr lvl="1"/>
            <a:r>
              <a:rPr lang="en-US" altLang="en-US" sz="2400" dirty="0"/>
              <a:t>Think about the </a:t>
            </a:r>
            <a:r>
              <a:rPr lang="en-US" altLang="en-US" sz="2400" b="1" dirty="0"/>
              <a:t>characteristics of that subgenre</a:t>
            </a:r>
            <a:r>
              <a:rPr lang="en-US" altLang="en-US" sz="2400" dirty="0"/>
              <a:t> as you make your changes.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B803-CE0E-D199-B544-3253DDA4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840" y="1819107"/>
            <a:ext cx="4770510" cy="281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400" dirty="0"/>
              <a:t>Historical Fiction</a:t>
            </a:r>
          </a:p>
          <a:p>
            <a:pPr lvl="1"/>
            <a:r>
              <a:rPr lang="en-US" altLang="en-US" sz="2400" dirty="0"/>
              <a:t>Tall Tale</a:t>
            </a:r>
          </a:p>
        </p:txBody>
      </p:sp>
    </p:spTree>
    <p:extLst>
      <p:ext uri="{BB962C8B-B14F-4D97-AF65-F5344CB8AC3E}">
        <p14:creationId xmlns:p14="http://schemas.microsoft.com/office/powerpoint/2010/main" val="2996614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46D69EA-AFB7-C71A-4DF2-461046F57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2F23-DC02-1C48-46E7-1F3B5D2D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</a:t>
            </a:r>
          </a:p>
        </p:txBody>
      </p:sp>
      <p:graphicFrame>
        <p:nvGraphicFramePr>
          <p:cNvPr id="3" name="Google Shape;84;p17">
            <a:extLst>
              <a:ext uri="{FF2B5EF4-FFF2-40B4-BE49-F238E27FC236}">
                <a16:creationId xmlns:a16="http://schemas.microsoft.com/office/drawing/2014/main" id="{8D66DD5C-5834-B261-F095-FEDF11FA0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937740"/>
              </p:ext>
            </p:extLst>
          </p:nvPr>
        </p:nvGraphicFramePr>
        <p:xfrm>
          <a:off x="628651" y="1268413"/>
          <a:ext cx="7886700" cy="3559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528">
                  <a:extLst>
                    <a:ext uri="{9D8B030D-6E8A-4147-A177-3AD203B41FA5}">
                      <a16:colId xmlns:a16="http://schemas.microsoft.com/office/drawing/2014/main" val="169522483"/>
                    </a:ext>
                  </a:extLst>
                </a:gridCol>
                <a:gridCol w="348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Tortoise and the Hare</a:t>
                      </a:r>
                      <a:endParaRPr sz="2600" b="1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Fable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Fiction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Characters</a:t>
                      </a:r>
                      <a:b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Setting</a:t>
                      </a:r>
                      <a:b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(Who &amp; Where)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 far away time, when animals could talk, an impulsive hare encounters a steady tortoise in the countryside.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high-tech planet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Neo-Terra, the steady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Cyber-Tortoise (Model CT-01) and the boastful Hyper-Hare (Unit HH-9) line up for the Great Interplanetary Race through asteroid fields and shifting gravity zones.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08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15B5B0-3FEC-806A-8E21-543F7864E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5D83-46B9-97F6-FBA9-BEF71AD4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Stories: Characteristics</a:t>
            </a:r>
          </a:p>
        </p:txBody>
      </p:sp>
      <p:graphicFrame>
        <p:nvGraphicFramePr>
          <p:cNvPr id="3" name="Google Shape;84;p17">
            <a:extLst>
              <a:ext uri="{FF2B5EF4-FFF2-40B4-BE49-F238E27FC236}">
                <a16:creationId xmlns:a16="http://schemas.microsoft.com/office/drawing/2014/main" id="{BB6D9C91-64CC-B75E-31E9-2E6116C11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061833"/>
              </p:ext>
            </p:extLst>
          </p:nvPr>
        </p:nvGraphicFramePr>
        <p:xfrm>
          <a:off x="628651" y="1268413"/>
          <a:ext cx="7886700" cy="3559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528">
                  <a:extLst>
                    <a:ext uri="{9D8B030D-6E8A-4147-A177-3AD203B41FA5}">
                      <a16:colId xmlns:a16="http://schemas.microsoft.com/office/drawing/2014/main" val="169522483"/>
                    </a:ext>
                  </a:extLst>
                </a:gridCol>
                <a:gridCol w="348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Tortoise and the Hare</a:t>
                      </a:r>
                      <a:endParaRPr sz="2600" b="1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Fable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Fiction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Characters</a:t>
                      </a:r>
                      <a:b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Setting</a:t>
                      </a:r>
                      <a:b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(Who &amp; Where)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 far away time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highlight>
                            <a:srgbClr val="C1ECFF"/>
                          </a:highlight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rPr>
                        <a:t>when a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nimals could talk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 impulsive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  <a:sym typeface="Calibri"/>
                        </a:rPr>
                        <a:t>hare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encounters a steady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  <a:sym typeface="Calibri"/>
                        </a:rPr>
                        <a:t>tortoise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the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countryside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high-tech planet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Neo-Terra, the steady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Cyber-Tortoise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(Model CT-01) and the boastful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Hyper-Hare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(Unit HH-9) line up for the Great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Interplanetary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Race through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asteroid fields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shifting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gravity zones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79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21CB6F-A2FB-E40C-4AB4-7F47FBEF1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66A8-6139-4597-819A-44DD21A8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</a:t>
            </a:r>
          </a:p>
        </p:txBody>
      </p:sp>
      <p:graphicFrame>
        <p:nvGraphicFramePr>
          <p:cNvPr id="3" name="Google Shape;84;p17">
            <a:extLst>
              <a:ext uri="{FF2B5EF4-FFF2-40B4-BE49-F238E27FC236}">
                <a16:creationId xmlns:a16="http://schemas.microsoft.com/office/drawing/2014/main" id="{36A85704-2038-C102-8AD5-D18799F83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092809"/>
              </p:ext>
            </p:extLst>
          </p:nvPr>
        </p:nvGraphicFramePr>
        <p:xfrm>
          <a:off x="628651" y="1268413"/>
          <a:ext cx="7886700" cy="32549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528">
                  <a:extLst>
                    <a:ext uri="{9D8B030D-6E8A-4147-A177-3AD203B41FA5}">
                      <a16:colId xmlns:a16="http://schemas.microsoft.com/office/drawing/2014/main" val="169522483"/>
                    </a:ext>
                  </a:extLst>
                </a:gridCol>
                <a:gridCol w="348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Tortoise and the Hare</a:t>
                      </a:r>
                      <a:endParaRPr sz="2600" b="1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Fable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Fiction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 (Problem)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Hare teases the Tortoise’s slowness, leading to a foot race to prove if speed or perseverance matters more.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sleek Hyper-Hare teases the slower Cyber-Tortoise, claiming superior upgrades</a:t>
                      </a:r>
                      <a:b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speed will guarantee victory in the galaxy’s most dangerous race.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46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51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B2734E-6549-CE3F-3330-0124C08D1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16FC-0FA9-36F6-291D-4D0A792C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Stories: Characteristics</a:t>
            </a:r>
          </a:p>
        </p:txBody>
      </p:sp>
      <p:graphicFrame>
        <p:nvGraphicFramePr>
          <p:cNvPr id="3" name="Google Shape;84;p17">
            <a:extLst>
              <a:ext uri="{FF2B5EF4-FFF2-40B4-BE49-F238E27FC236}">
                <a16:creationId xmlns:a16="http://schemas.microsoft.com/office/drawing/2014/main" id="{CC04A468-964E-6507-6B60-67910420C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77375"/>
              </p:ext>
            </p:extLst>
          </p:nvPr>
        </p:nvGraphicFramePr>
        <p:xfrm>
          <a:off x="628651" y="1268413"/>
          <a:ext cx="7886700" cy="32549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528">
                  <a:extLst>
                    <a:ext uri="{9D8B030D-6E8A-4147-A177-3AD203B41FA5}">
                      <a16:colId xmlns:a16="http://schemas.microsoft.com/office/drawing/2014/main" val="169522483"/>
                    </a:ext>
                  </a:extLst>
                </a:gridCol>
                <a:gridCol w="348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Tortoise and the Hare</a:t>
                      </a:r>
                      <a:endParaRPr sz="2600" b="1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Fable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Fiction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 (Problem)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The Hare teases the Tortoise’s slowness, leading to a foot race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to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prove if speed or perseverance matters more.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The sleek Hyper-Hare teases the slower Cyber-Tortoise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claiming superior upgrades</a:t>
                      </a:r>
                      <a:b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speed will guarantee victory in the galaxy’s most dangerous race.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46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419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3F6DD9-C5F2-2E59-2C71-0412ACFBA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D265-EAAA-6BFE-E931-D15CA403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</a:t>
            </a:r>
          </a:p>
        </p:txBody>
      </p:sp>
      <p:graphicFrame>
        <p:nvGraphicFramePr>
          <p:cNvPr id="3" name="Google Shape;84;p17">
            <a:extLst>
              <a:ext uri="{FF2B5EF4-FFF2-40B4-BE49-F238E27FC236}">
                <a16:creationId xmlns:a16="http://schemas.microsoft.com/office/drawing/2014/main" id="{0C4B0BC1-38C8-6F7B-8EE8-622DB829C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425843"/>
              </p:ext>
            </p:extLst>
          </p:nvPr>
        </p:nvGraphicFramePr>
        <p:xfrm>
          <a:off x="628651" y="1268413"/>
          <a:ext cx="7886700" cy="32549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528">
                  <a:extLst>
                    <a:ext uri="{9D8B030D-6E8A-4147-A177-3AD203B41FA5}">
                      <a16:colId xmlns:a16="http://schemas.microsoft.com/office/drawing/2014/main" val="169522483"/>
                    </a:ext>
                  </a:extLst>
                </a:gridCol>
                <a:gridCol w="348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Tortoise and the Hare</a:t>
                      </a:r>
                      <a:endParaRPr sz="2600" b="1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Fable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Fiction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Climax (Most Exciting Part)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overconfident Hare naps midway through the race while the Tortoise steadily continues on passing the Hare.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Midway through the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course, the overconfident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Hyper-Hare enters standby mode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recharge, while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the Cyber-Tortoise keeps moving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calm,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consistent programming.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1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0D65890-2375-FF3B-3892-26A9E18C1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EF87-1650-81CC-E160-942BC6C5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Stories: Characteristics</a:t>
            </a:r>
          </a:p>
        </p:txBody>
      </p:sp>
      <p:graphicFrame>
        <p:nvGraphicFramePr>
          <p:cNvPr id="3" name="Google Shape;84;p17">
            <a:extLst>
              <a:ext uri="{FF2B5EF4-FFF2-40B4-BE49-F238E27FC236}">
                <a16:creationId xmlns:a16="http://schemas.microsoft.com/office/drawing/2014/main" id="{C2F300A0-C189-FE22-8594-8BE21BDAA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250461"/>
              </p:ext>
            </p:extLst>
          </p:nvPr>
        </p:nvGraphicFramePr>
        <p:xfrm>
          <a:off x="628651" y="1268413"/>
          <a:ext cx="7886700" cy="32549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528">
                  <a:extLst>
                    <a:ext uri="{9D8B030D-6E8A-4147-A177-3AD203B41FA5}">
                      <a16:colId xmlns:a16="http://schemas.microsoft.com/office/drawing/2014/main" val="169522483"/>
                    </a:ext>
                  </a:extLst>
                </a:gridCol>
                <a:gridCol w="348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Tortoise and the Hare</a:t>
                      </a:r>
                      <a:endParaRPr sz="2600" b="1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Fable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Fiction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8F192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Climax (Most Exciting Part)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The overconfident Hare naps midway through the race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while the Tortoise steadily continues on passing the Hare.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Midway through the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course, the overconfident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Hyper-Hare enters standby mode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recharge, while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the Cyber-Tortoise keeps moving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calm,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consistent programming.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95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258F44-2BA6-5A10-6C99-85F539549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194D-432D-D2AE-63A2-0186C5382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</a:t>
            </a:r>
          </a:p>
        </p:txBody>
      </p:sp>
      <p:graphicFrame>
        <p:nvGraphicFramePr>
          <p:cNvPr id="3" name="Google Shape;84;p17">
            <a:extLst>
              <a:ext uri="{FF2B5EF4-FFF2-40B4-BE49-F238E27FC236}">
                <a16:creationId xmlns:a16="http://schemas.microsoft.com/office/drawing/2014/main" id="{EF358240-E356-40B0-AA5E-00D62AF1B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76522"/>
              </p:ext>
            </p:extLst>
          </p:nvPr>
        </p:nvGraphicFramePr>
        <p:xfrm>
          <a:off x="628651" y="1268413"/>
          <a:ext cx="7886700" cy="32549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528">
                  <a:extLst>
                    <a:ext uri="{9D8B030D-6E8A-4147-A177-3AD203B41FA5}">
                      <a16:colId xmlns:a16="http://schemas.microsoft.com/office/drawing/2014/main" val="169522483"/>
                    </a:ext>
                  </a:extLst>
                </a:gridCol>
                <a:gridCol w="348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Tortoise and the Hare</a:t>
                      </a:r>
                      <a:endParaRPr sz="2600" b="1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Fable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Fiction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8F192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Resolution</a:t>
                      </a:r>
                      <a:br>
                        <a:rPr lang="en-US" sz="2400" b="1" kern="1200" dirty="0">
                          <a:solidFill>
                            <a:srgbClr val="8F192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kern="1200" dirty="0">
                          <a:solidFill>
                            <a:srgbClr val="8F192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(The End)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Tortoise crosses the finish line first, teaching that slow and steady wins the race.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Hyper-Hare reboots, it finds Cyber-Tortoise has already crossed the finish line, proving that steady systems and reliable code outperform flashy shortcuts and overconfidence.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09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3287ED-25B7-33AA-B58E-1270C51ED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73EE-1D05-D3E4-3487-A49B8107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Stories: Characteristics</a:t>
            </a:r>
          </a:p>
        </p:txBody>
      </p:sp>
      <p:graphicFrame>
        <p:nvGraphicFramePr>
          <p:cNvPr id="3" name="Google Shape;84;p17">
            <a:extLst>
              <a:ext uri="{FF2B5EF4-FFF2-40B4-BE49-F238E27FC236}">
                <a16:creationId xmlns:a16="http://schemas.microsoft.com/office/drawing/2014/main" id="{58981FAE-9986-3076-6602-A3DE54B3C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199715"/>
              </p:ext>
            </p:extLst>
          </p:nvPr>
        </p:nvGraphicFramePr>
        <p:xfrm>
          <a:off x="628651" y="1268413"/>
          <a:ext cx="7886700" cy="32549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528">
                  <a:extLst>
                    <a:ext uri="{9D8B030D-6E8A-4147-A177-3AD203B41FA5}">
                      <a16:colId xmlns:a16="http://schemas.microsoft.com/office/drawing/2014/main" val="169522483"/>
                    </a:ext>
                  </a:extLst>
                </a:gridCol>
                <a:gridCol w="348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Tortoise and the Hare</a:t>
                      </a:r>
                      <a:endParaRPr sz="2600" b="1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Fable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Fiction</a:t>
                      </a:r>
                      <a:endParaRPr sz="2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8F192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Resolution</a:t>
                      </a:r>
                      <a:br>
                        <a:rPr lang="en-US" sz="2400" b="1" kern="1200" dirty="0">
                          <a:solidFill>
                            <a:srgbClr val="8F192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kern="1200" dirty="0">
                          <a:solidFill>
                            <a:srgbClr val="8F192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(The End)</a:t>
                      </a:r>
                    </a:p>
                  </a:txBody>
                  <a:tcPr marL="73025" marR="73025" marT="73025" marB="73025" anchor="ctr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Tortoise crosses the finish line first, teaching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that slow and steady wins the race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Hyper-Hare reboots, it finds Cyber-Tortoise has already crossed the finish line, </a:t>
                      </a:r>
                      <a:r>
                        <a:rPr lang="en-US" sz="2000" b="0" i="0" u="none" strike="noStrike" kern="1200" cap="none" dirty="0">
                          <a:solidFill>
                            <a:schemeClr val="dk1"/>
                          </a:solidFill>
                          <a:highlight>
                            <a:srgbClr val="C1ECFF"/>
                          </a:highlight>
                          <a:latin typeface="Calibri"/>
                          <a:ea typeface="Calibri"/>
                          <a:cs typeface="Calibri"/>
                        </a:rPr>
                        <a:t>proving that steady systems and reliable code outperform flashy shortcuts and overconfidence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278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9E17-425E-66C4-AD40-C7CB032C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3357-A1F1-967E-0F9D-977E7E46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Multiverse Stories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8F75F9D-A934-F5FA-5965-4F37257877F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Write a short paragraph explaining your thinking.</a:t>
            </a:r>
          </a:p>
          <a:p>
            <a:r>
              <a:rPr lang="en-US" altLang="en-US" dirty="0"/>
              <a:t>Why did you select that new subgenre?</a:t>
            </a:r>
          </a:p>
          <a:p>
            <a:r>
              <a:rPr lang="en-US" altLang="en-US" dirty="0"/>
              <a:t>How did you determine how to change the conflict, climax, and resolution?</a:t>
            </a:r>
          </a:p>
        </p:txBody>
      </p:sp>
    </p:spTree>
    <p:extLst>
      <p:ext uri="{BB962C8B-B14F-4D97-AF65-F5344CB8AC3E}">
        <p14:creationId xmlns:p14="http://schemas.microsoft.com/office/powerpoint/2010/main" val="297497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16439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464339"/>
            <a:ext cx="7885112" cy="17748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Identify key characteristics of genres and major subgenres of literature.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Apply characteristics of subgenres in your own writing.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14C42-089E-6299-C3DB-ECF9CB130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C8CE-B4D4-B765-BD4B-695CFC63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Can You Judge a Book By Its Cover?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45942CC-85E0-593C-14F2-23994F31BDD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047166" y="1370013"/>
            <a:ext cx="4468183" cy="3262312"/>
          </a:xfrm>
        </p:spPr>
        <p:txBody>
          <a:bodyPr/>
          <a:lstStyle/>
          <a:p>
            <a:r>
              <a:rPr lang="en-US" altLang="en-US" dirty="0"/>
              <a:t>Number your piece of paper 1–7.</a:t>
            </a:r>
          </a:p>
          <a:p>
            <a:r>
              <a:rPr lang="en-US" altLang="en-US" dirty="0"/>
              <a:t>Next to each number, write what you think the genre and subgenre are for each corresponding book cover.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1E427-63BF-F3DA-FDDA-68D3D38C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8" r="11212"/>
          <a:stretch>
            <a:fillRect/>
          </a:stretch>
        </p:blipFill>
        <p:spPr>
          <a:xfrm>
            <a:off x="628650" y="1370013"/>
            <a:ext cx="3418516" cy="22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0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55171F-636E-60E6-CEBA-0C1C9B82A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8F2AED-8F27-7B72-65B3-5404A9E80EEB}"/>
              </a:ext>
            </a:extLst>
          </p:cNvPr>
          <p:cNvSpPr/>
          <p:nvPr/>
        </p:nvSpPr>
        <p:spPr>
          <a:xfrm>
            <a:off x="5704717" y="1313066"/>
            <a:ext cx="2810633" cy="3496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2225-876D-192F-42D6-1A2AF681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Can You Judge a Book By Its Cover?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40B0E6B-867D-E014-F679-D1B69DD8AA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altLang="en-US" dirty="0"/>
              <a:t>Against All Odds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It Came From Elsewhere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The Queen’s Party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Odysseus &amp; The Sirens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My Perfect Summer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Paul Bunyan Goes to Work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The Dragon’s Tower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BB6D-25A7-1989-05E5-6FA6992B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717" y="1313066"/>
            <a:ext cx="2810633" cy="3496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  <a:tabLst>
                <a:tab pos="4572000" algn="l"/>
              </a:tabLst>
            </a:pPr>
            <a:r>
              <a:rPr lang="en-US" altLang="en-US" b="1" u="sng" dirty="0">
                <a:solidFill>
                  <a:sysClr val="windowText" lastClr="000000"/>
                </a:solidFill>
              </a:rPr>
              <a:t>Options</a:t>
            </a:r>
            <a:r>
              <a:rPr lang="en-US" altLang="en-US" b="1" dirty="0">
                <a:solidFill>
                  <a:sysClr val="windowText" lastClr="000000"/>
                </a:solidFill>
              </a:rPr>
              <a:t>: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sz="2400" dirty="0">
                <a:solidFill>
                  <a:sysClr val="windowText" lastClr="000000"/>
                </a:solidFill>
              </a:rPr>
              <a:t>Biography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sz="2400" dirty="0">
                <a:solidFill>
                  <a:sysClr val="windowText" lastClr="000000"/>
                </a:solidFill>
              </a:rPr>
              <a:t>Fantasy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sz="2400" dirty="0">
                <a:solidFill>
                  <a:sysClr val="windowText" lastClr="000000"/>
                </a:solidFill>
              </a:rPr>
              <a:t>Historical Fiction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sz="2400" dirty="0">
                <a:solidFill>
                  <a:sysClr val="windowText" lastClr="000000"/>
                </a:solidFill>
              </a:rPr>
              <a:t>Myth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sz="2400" dirty="0">
                <a:solidFill>
                  <a:sysClr val="windowText" lastClr="000000"/>
                </a:solidFill>
              </a:rPr>
              <a:t>Realistic Fiction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sz="2400" dirty="0">
                <a:solidFill>
                  <a:sysClr val="windowText" lastClr="000000"/>
                </a:solidFill>
              </a:rPr>
              <a:t>Science Fiction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sz="2400" dirty="0">
                <a:solidFill>
                  <a:sysClr val="windowText" lastClr="000000"/>
                </a:solidFill>
              </a:rPr>
              <a:t>Tall Tale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63B438-1C6A-5E85-998D-59F6D6966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04" y="331290"/>
            <a:ext cx="1045141" cy="909272"/>
          </a:xfrm>
          <a:prstGeom prst="rect">
            <a:avLst/>
          </a:prstGeom>
          <a:effectLst>
            <a:outerShdw blurRad="50800" dist="38100" dir="45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41641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CA19B-428F-2BB9-C893-1AABD09E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08C7-0D9C-F62E-EDB4-4B8D2267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Can You Judge a Book By Its Cover?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171C5F6-6DD7-E04D-7806-9AD585A922A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+mj-lt"/>
              <a:buAutoNum type="arabicPeriod"/>
              <a:tabLst>
                <a:tab pos="4572000" algn="l"/>
              </a:tabLst>
            </a:pPr>
            <a:r>
              <a:rPr lang="en-US" altLang="en-US" dirty="0"/>
              <a:t>Against All Odds</a:t>
            </a:r>
          </a:p>
          <a:p>
            <a:pPr>
              <a:buFont typeface="+mj-lt"/>
              <a:buAutoNum type="arabicPeriod"/>
              <a:tabLst>
                <a:tab pos="4572000" algn="l"/>
              </a:tabLst>
            </a:pPr>
            <a:r>
              <a:rPr lang="en-US" altLang="en-US" dirty="0"/>
              <a:t>It Came From Elsewhere</a:t>
            </a:r>
            <a:endParaRPr lang="en-US" altLang="en-US" b="1" dirty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  <a:tabLst>
                <a:tab pos="4572000" algn="l"/>
              </a:tabLst>
            </a:pPr>
            <a:r>
              <a:rPr lang="en-US" altLang="en-US" dirty="0"/>
              <a:t>The Queen’s Party</a:t>
            </a:r>
            <a:endParaRPr lang="en-US" altLang="en-US" b="1" dirty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  <a:tabLst>
                <a:tab pos="4572000" algn="l"/>
              </a:tabLst>
            </a:pPr>
            <a:r>
              <a:rPr lang="en-US" altLang="en-US" dirty="0"/>
              <a:t>Odysseus &amp; The Sirens</a:t>
            </a:r>
            <a:endParaRPr lang="en-US" altLang="en-US" b="1" dirty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  <a:tabLst>
                <a:tab pos="4572000" algn="l"/>
              </a:tabLst>
            </a:pPr>
            <a:r>
              <a:rPr lang="en-US" altLang="en-US" dirty="0"/>
              <a:t>My Perfect Summer</a:t>
            </a:r>
            <a:endParaRPr lang="en-US" altLang="en-US" b="1" dirty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  <a:tabLst>
                <a:tab pos="4572000" algn="l"/>
              </a:tabLst>
            </a:pPr>
            <a:r>
              <a:rPr lang="en-US" altLang="en-US" dirty="0"/>
              <a:t>Paul Bunyan Goes to Work</a:t>
            </a:r>
            <a:endParaRPr lang="en-US" altLang="en-US" b="1" dirty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  <a:tabLst>
                <a:tab pos="4572000" algn="l"/>
              </a:tabLst>
            </a:pPr>
            <a:r>
              <a:rPr lang="en-US" altLang="en-US" dirty="0"/>
              <a:t>The Dragon’s Tower</a:t>
            </a:r>
            <a:endParaRPr lang="en-US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7D2A3-B051-BC46-E387-CA18F90E4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842" y="1370013"/>
            <a:ext cx="337450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  <a:tabLst>
                <a:tab pos="4572000" algn="l"/>
              </a:tabLst>
            </a:pPr>
            <a:r>
              <a:rPr lang="en-US" altLang="en-US" b="1" dirty="0">
                <a:solidFill>
                  <a:schemeClr val="accent1"/>
                </a:solidFill>
              </a:rPr>
              <a:t>Biography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b="1" dirty="0">
                <a:solidFill>
                  <a:schemeClr val="accent1"/>
                </a:solidFill>
              </a:rPr>
              <a:t>Science Fiction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b="1" dirty="0">
                <a:solidFill>
                  <a:schemeClr val="accent1"/>
                </a:solidFill>
              </a:rPr>
              <a:t>Historical Fiction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b="1" dirty="0">
                <a:solidFill>
                  <a:schemeClr val="accent1"/>
                </a:solidFill>
              </a:rPr>
              <a:t>Myth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b="1" dirty="0">
                <a:solidFill>
                  <a:schemeClr val="accent1"/>
                </a:solidFill>
              </a:rPr>
              <a:t>Realistic Fiction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b="1" dirty="0">
                <a:solidFill>
                  <a:schemeClr val="accent1"/>
                </a:solidFill>
              </a:rPr>
              <a:t>Tall Tale</a:t>
            </a:r>
          </a:p>
          <a:p>
            <a:pPr marL="64008" indent="0">
              <a:buNone/>
              <a:tabLst>
                <a:tab pos="4572000" algn="l"/>
              </a:tabLst>
            </a:pPr>
            <a:r>
              <a:rPr lang="en-US" altLang="en-US" b="1" dirty="0">
                <a:solidFill>
                  <a:schemeClr val="accent1"/>
                </a:solidFill>
              </a:rPr>
              <a:t>Fantasy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82E1A-5776-DC0F-652C-F6631689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04" y="331290"/>
            <a:ext cx="1045141" cy="909272"/>
          </a:xfrm>
          <a:prstGeom prst="rect">
            <a:avLst/>
          </a:prstGeom>
          <a:effectLst>
            <a:outerShdw blurRad="50800" dist="38100" dir="45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72692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D0D7A-01CD-D901-8167-229FDD491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B996-0FE3-5262-E817-A2103590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62134-81E3-0B5E-3047-E2586CF0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4228" y="1263111"/>
            <a:ext cx="6894022" cy="343536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</a:pPr>
            <a:r>
              <a:rPr lang="en-US" dirty="0"/>
              <a:t>Your group will visit six posters.</a:t>
            </a:r>
          </a:p>
          <a:p>
            <a:pPr lvl="0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</a:pPr>
            <a:r>
              <a:rPr lang="en-US" dirty="0"/>
              <a:t>At each poster, you will read three statements:</a:t>
            </a:r>
          </a:p>
          <a:p>
            <a:pPr lvl="1" indent="-356616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</a:pPr>
            <a:r>
              <a:rPr lang="en-US" dirty="0"/>
              <a:t>Two statements are </a:t>
            </a:r>
            <a:r>
              <a:rPr lang="en-US" dirty="0">
                <a:highlight>
                  <a:srgbClr val="D9EAD3"/>
                </a:highlight>
              </a:rPr>
              <a:t>true</a:t>
            </a:r>
            <a:r>
              <a:rPr lang="en-US" dirty="0"/>
              <a:t>; one is </a:t>
            </a:r>
            <a:r>
              <a:rPr lang="en-US" dirty="0">
                <a:highlight>
                  <a:srgbClr val="F4C8C9"/>
                </a:highlight>
              </a:rPr>
              <a:t>false.</a:t>
            </a:r>
          </a:p>
          <a:p>
            <a:pPr lvl="0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</a:pPr>
            <a:r>
              <a:rPr lang="en-US" dirty="0"/>
              <a:t>Place a sticker next to the statement you believe to be the false statement.</a:t>
            </a:r>
          </a:p>
        </p:txBody>
      </p:sp>
      <p:pic>
        <p:nvPicPr>
          <p:cNvPr id="4" name="Picture 3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A7605A5C-5AA7-3CD8-F485-033FD4EB2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0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45EAD292-534F-B66D-32B3-4426366D5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12770-4615-5F29-BC59-8B94EA8E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Fiction in the Facts: Poster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46A8C-E47E-E0C0-4661-7E5A1E851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868" y="1263111"/>
            <a:ext cx="7036831" cy="2751936"/>
          </a:xfrm>
        </p:spPr>
        <p:txBody>
          <a:bodyPr/>
          <a:lstStyle/>
          <a:p>
            <a:pPr marL="63500" lvl="0" indent="0">
              <a:lnSpc>
                <a:spcPct val="100000"/>
              </a:lnSpc>
              <a:spcBef>
                <a:spcPts val="624"/>
              </a:spcBef>
              <a:buClr>
                <a:srgbClr val="91192A"/>
              </a:buClr>
              <a:buNone/>
            </a:pPr>
            <a:r>
              <a:rPr lang="en-US" dirty="0"/>
              <a:t>Read each of the following statements and decide which one is false.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F674781-97D9-D386-3A1D-EE6E2B22A2B1}"/>
              </a:ext>
            </a:extLst>
          </p:cNvPr>
          <p:cNvSpPr txBox="1">
            <a:spLocks/>
          </p:cNvSpPr>
          <p:nvPr/>
        </p:nvSpPr>
        <p:spPr>
          <a:xfrm>
            <a:off x="2268523" y="2138855"/>
            <a:ext cx="6413176" cy="24173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Realistic fiction features characters and events that could happen in real life.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Realistic fiction stories often include magical creatures.</a:t>
            </a:r>
          </a:p>
          <a:p>
            <a:pPr indent="-393192">
              <a:lnSpc>
                <a:spcPct val="100000"/>
              </a:lnSpc>
              <a:spcBef>
                <a:spcPts val="520"/>
              </a:spcBef>
              <a:buClr>
                <a:srgbClr val="91192A"/>
              </a:buClr>
              <a:buSzPct val="100000"/>
              <a:buFont typeface="+mj-lt"/>
              <a:buAutoNum type="arabicPeriod"/>
            </a:pPr>
            <a:r>
              <a:rPr lang="en-US" sz="2400" dirty="0"/>
              <a:t>Realistic Fiction settings are familiar and based on real places.</a:t>
            </a:r>
          </a:p>
        </p:txBody>
      </p:sp>
    </p:spTree>
    <p:extLst>
      <p:ext uri="{BB962C8B-B14F-4D97-AF65-F5344CB8AC3E}">
        <p14:creationId xmlns:p14="http://schemas.microsoft.com/office/powerpoint/2010/main" val="35466560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C78F3F6B-8FE8-4AF9-B2EE-1E1A27D3019D}" vid="{B17F4B8D-FFFB-4583-9642-F96E306FBF27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C78F3F6B-8FE8-4AF9-B2EE-1E1A27D3019D}" vid="{89AABBA5-E559-47DE-A0DA-B7EAB6E0C69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5282c7-d894-4de4-8fa5-c3c45711d8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E9AD0FAC31148B1E69128D2042E6C" ma:contentTypeVersion="17" ma:contentTypeDescription="Create a new document." ma:contentTypeScope="" ma:versionID="e66b4f6adab29d17a41179ea75da082a">
  <xsd:schema xmlns:xsd="http://www.w3.org/2001/XMLSchema" xmlns:xs="http://www.w3.org/2001/XMLSchema" xmlns:p="http://schemas.microsoft.com/office/2006/metadata/properties" xmlns:ns3="90af1fad-50da-427d-85c5-737466fc9da5" xmlns:ns4="f95282c7-d894-4de4-8fa5-c3c45711d8ce" targetNamespace="http://schemas.microsoft.com/office/2006/metadata/properties" ma:root="true" ma:fieldsID="f003e8cd2f20f0de14309ede1d44312e" ns3:_="" ns4:_="">
    <xsd:import namespace="90af1fad-50da-427d-85c5-737466fc9da5"/>
    <xsd:import namespace="f95282c7-d894-4de4-8fa5-c3c45711d8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f1fad-50da-427d-85c5-737466fc9d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282c7-d894-4de4-8fa5-c3c45711d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B29490-1813-42C7-A8A8-F6AE00AAB61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f95282c7-d894-4de4-8fa5-c3c45711d8ce"/>
    <ds:schemaRef ds:uri="http://schemas.microsoft.com/office/2006/documentManagement/types"/>
    <ds:schemaRef ds:uri="90af1fad-50da-427d-85c5-737466fc9da5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0BC0817-4755-45E6-8BEF-96AEB1169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f1fad-50da-427d-85c5-737466fc9da5"/>
    <ds:schemaRef ds:uri="f95282c7-d894-4de4-8fa5-c3c45711d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0C6F0B-A053-498E-A4F0-EB51A28D6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12033</TotalTime>
  <Words>2297</Words>
  <Application>Microsoft Macintosh PowerPoint</Application>
  <PresentationFormat>On-screen Show (16:9)</PresentationFormat>
  <Paragraphs>238</Paragraphs>
  <Slides>39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Genre Quest: Choose Your Adventure</vt:lpstr>
      <vt:lpstr>Essential Question</vt:lpstr>
      <vt:lpstr>Learning Objectives</vt:lpstr>
      <vt:lpstr>Can You Judge a Book By Its Cover?</vt:lpstr>
      <vt:lpstr>Can You Judge a Book By Its Cover?</vt:lpstr>
      <vt:lpstr>Can You Judge a Book By Its Cover?</vt:lpstr>
      <vt:lpstr>Fiction in the Facts</vt:lpstr>
      <vt:lpstr>Fiction in the Facts: Poster 1</vt:lpstr>
      <vt:lpstr>Fiction in the Facts: Poster 1</vt:lpstr>
      <vt:lpstr>Fiction in the Facts: Poster 2</vt:lpstr>
      <vt:lpstr>Fiction in the Facts: Poster 2</vt:lpstr>
      <vt:lpstr>Fiction in the Facts: Poster 3</vt:lpstr>
      <vt:lpstr>Fiction in the Facts: Poster 3</vt:lpstr>
      <vt:lpstr>Fiction in the Facts: Poster 4</vt:lpstr>
      <vt:lpstr>Fiction in the Facts: Poster 4</vt:lpstr>
      <vt:lpstr>Fiction in the Facts: Poster 5</vt:lpstr>
      <vt:lpstr>Fiction in the Facts: Poster 5</vt:lpstr>
      <vt:lpstr>Fiction in the Facts: Poster 6</vt:lpstr>
      <vt:lpstr>Fiction in the Facts: Poster 6</vt:lpstr>
      <vt:lpstr>Honeycomb Harvest</vt:lpstr>
      <vt:lpstr>Genres: Subgenres:</vt:lpstr>
      <vt:lpstr>Nonfiction</vt:lpstr>
      <vt:lpstr>Nonfiction</vt:lpstr>
      <vt:lpstr>Fiction</vt:lpstr>
      <vt:lpstr>Folklore</vt:lpstr>
      <vt:lpstr>Why-Lighting</vt:lpstr>
      <vt:lpstr>Why-Lighting</vt:lpstr>
      <vt:lpstr>Multiverse Stories</vt:lpstr>
      <vt:lpstr>Multiverse Stories</vt:lpstr>
      <vt:lpstr>Multiverse Stories</vt:lpstr>
      <vt:lpstr>Multiverse Stories: Characteristics</vt:lpstr>
      <vt:lpstr>Multiverse Stories</vt:lpstr>
      <vt:lpstr>Multiverse Stories: Characteristics</vt:lpstr>
      <vt:lpstr>Multiverse Stories</vt:lpstr>
      <vt:lpstr>Multiverse Stories: Characteristics</vt:lpstr>
      <vt:lpstr>Multiverse Stories</vt:lpstr>
      <vt:lpstr>Multiverse Stories: Characteristics</vt:lpstr>
      <vt:lpstr>Multiverse Stories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 Quest</dc:title>
  <dc:subject/>
  <dc:creator>K20 Center</dc:creator>
  <cp:keywords/>
  <dc:description/>
  <cp:lastModifiedBy>Wilson, Izzy</cp:lastModifiedBy>
  <cp:revision>29</cp:revision>
  <dcterms:created xsi:type="dcterms:W3CDTF">2025-10-02T17:43:18Z</dcterms:created>
  <dcterms:modified xsi:type="dcterms:W3CDTF">2026-03-19T15:00:08Z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0x010100E11E9AD0FAC31148B1E69128D2042E6C</vt:lpwstr>
  </property>
</Properties>
</file>