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3"/>
  </p:notesMasterIdLst>
  <p:sldIdLst>
    <p:sldId id="256" r:id="rId3"/>
    <p:sldId id="270" r:id="rId4"/>
    <p:sldId id="262" r:id="rId5"/>
    <p:sldId id="263" r:id="rId6"/>
    <p:sldId id="260" r:id="rId7"/>
    <p:sldId id="281" r:id="rId8"/>
    <p:sldId id="282" r:id="rId9"/>
    <p:sldId id="271" r:id="rId10"/>
    <p:sldId id="283" r:id="rId11"/>
    <p:sldId id="272" r:id="rId12"/>
    <p:sldId id="284" r:id="rId13"/>
    <p:sldId id="285" r:id="rId14"/>
    <p:sldId id="320" r:id="rId15"/>
    <p:sldId id="321" r:id="rId16"/>
    <p:sldId id="286" r:id="rId17"/>
    <p:sldId id="287" r:id="rId18"/>
    <p:sldId id="274" r:id="rId19"/>
    <p:sldId id="288" r:id="rId20"/>
    <p:sldId id="322" r:id="rId21"/>
    <p:sldId id="275" r:id="rId22"/>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2457E-9A23-40F9-A7B4-9466BBBCB271}" v="4" dt="2026-01-06T19:38:55.910"/>
  </p1510:revLst>
</p1510:revInfo>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4349"/>
  </p:normalViewPr>
  <p:slideViewPr>
    <p:cSldViewPr snapToGrid="0">
      <p:cViewPr varScale="1">
        <p:scale>
          <a:sx n="152" d="100"/>
          <a:sy n="152" d="100"/>
        </p:scale>
        <p:origin x="664"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ke, Michell L." userId="835521cf-4bf5-41b6-b3d8-e14ae4606327" providerId="ADAL" clId="{E2B088EB-2600-4454-9D10-79C1CABF4A00}"/>
    <pc:docChg chg="undo custSel modSld">
      <pc:chgData name="Eike, Michell L." userId="835521cf-4bf5-41b6-b3d8-e14ae4606327" providerId="ADAL" clId="{E2B088EB-2600-4454-9D10-79C1CABF4A00}" dt="2026-01-06T19:38:55.909" v="17" actId="27636"/>
      <pc:docMkLst>
        <pc:docMk/>
      </pc:docMkLst>
      <pc:sldChg chg="modSp mod">
        <pc:chgData name="Eike, Michell L." userId="835521cf-4bf5-41b6-b3d8-e14ae4606327" providerId="ADAL" clId="{E2B088EB-2600-4454-9D10-79C1CABF4A00}" dt="2026-01-06T17:01:45.301" v="0" actId="13926"/>
        <pc:sldMkLst>
          <pc:docMk/>
          <pc:sldMk cId="0" sldId="262"/>
        </pc:sldMkLst>
        <pc:spChg chg="mod">
          <ac:chgData name="Eike, Michell L." userId="835521cf-4bf5-41b6-b3d8-e14ae4606327" providerId="ADAL" clId="{E2B088EB-2600-4454-9D10-79C1CABF4A00}" dt="2026-01-06T17:01:45.301" v="0" actId="13926"/>
          <ac:spMkLst>
            <pc:docMk/>
            <pc:sldMk cId="0" sldId="262"/>
            <ac:spMk id="23554" creationId="{F01DC99E-0FC2-0634-50E3-612982742493}"/>
          </ac:spMkLst>
        </pc:spChg>
      </pc:sldChg>
      <pc:sldChg chg="modSp mod">
        <pc:chgData name="Eike, Michell L." userId="835521cf-4bf5-41b6-b3d8-e14ae4606327" providerId="ADAL" clId="{E2B088EB-2600-4454-9D10-79C1CABF4A00}" dt="2026-01-06T19:38:55.909" v="17" actId="27636"/>
        <pc:sldMkLst>
          <pc:docMk/>
          <pc:sldMk cId="0" sldId="263"/>
        </pc:sldMkLst>
        <pc:spChg chg="mod">
          <ac:chgData name="Eike, Michell L." userId="835521cf-4bf5-41b6-b3d8-e14ae4606327" providerId="ADAL" clId="{E2B088EB-2600-4454-9D10-79C1CABF4A00}" dt="2026-01-06T19:38:55.909" v="17" actId="27636"/>
          <ac:spMkLst>
            <pc:docMk/>
            <pc:sldMk cId="0" sldId="263"/>
            <ac:spMk id="5" creationId="{4928C0DD-EBA7-945F-414B-0577DA3BB3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EVS_yYQoLJ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dirty="0">
                <a:solidFill>
                  <a:srgbClr val="000000"/>
                </a:solidFill>
                <a:effectLst/>
                <a:latin typeface="Arial"/>
                <a:ea typeface="Arial"/>
                <a:cs typeface="Arial"/>
                <a:sym typeface="Arial" panose="020B0604020202020204" pitchFamily="34" charset="0"/>
              </a:rPr>
              <a:t>Frank, A. (1997). </a:t>
            </a:r>
            <a:r>
              <a:rPr lang="en-US" sz="1400" b="0" i="1" u="none" strike="noStrike" dirty="0">
                <a:solidFill>
                  <a:srgbClr val="000000"/>
                </a:solidFill>
                <a:effectLst/>
                <a:latin typeface="Arial"/>
                <a:ea typeface="Arial"/>
                <a:cs typeface="Arial"/>
                <a:sym typeface="Arial" panose="020B0604020202020204" pitchFamily="34" charset="0"/>
              </a:rPr>
              <a:t>The Diary of a Young Girl: The Definitive Edition</a:t>
            </a:r>
            <a:r>
              <a:rPr lang="en-US" sz="1400" b="0" i="0" u="none" strike="noStrike" dirty="0">
                <a:solidFill>
                  <a:srgbClr val="000000"/>
                </a:solidFill>
                <a:effectLst/>
                <a:latin typeface="Arial"/>
                <a:ea typeface="Arial"/>
                <a:cs typeface="Arial"/>
                <a:sym typeface="Arial" panose="020B0604020202020204" pitchFamily="34" charset="0"/>
              </a:rPr>
              <a:t> (B. M. </a:t>
            </a:r>
            <a:r>
              <a:rPr lang="en-US" sz="1400" b="0" i="0" u="none" strike="noStrike" dirty="0" err="1">
                <a:solidFill>
                  <a:srgbClr val="000000"/>
                </a:solidFill>
                <a:effectLst/>
                <a:latin typeface="Arial"/>
                <a:ea typeface="Arial"/>
                <a:cs typeface="Arial"/>
                <a:sym typeface="Arial" panose="020B0604020202020204" pitchFamily="34" charset="0"/>
              </a:rPr>
              <a:t>Mooyaart</a:t>
            </a:r>
            <a:r>
              <a:rPr lang="en-US" sz="1400" b="0" i="0" u="none" strike="noStrike" dirty="0">
                <a:solidFill>
                  <a:srgbClr val="000000"/>
                </a:solidFill>
                <a:effectLst/>
                <a:latin typeface="Arial"/>
                <a:ea typeface="Arial"/>
                <a:cs typeface="Arial"/>
                <a:sym typeface="Arial" panose="020B0604020202020204" pitchFamily="34" charset="0"/>
              </a:rPr>
              <a:t>-Doubleday, Trans., O. H. Frank &amp; M. Pressler, Eds.). Bantam Books.</a:t>
            </a:r>
            <a:endParaRPr lang="en-US" dirty="0"/>
          </a:p>
        </p:txBody>
      </p:sp>
    </p:spTree>
    <p:extLst>
      <p:ext uri="{BB962C8B-B14F-4D97-AF65-F5344CB8AC3E}">
        <p14:creationId xmlns:p14="http://schemas.microsoft.com/office/powerpoint/2010/main" val="127686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Quick write.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https://learn.k20center.ou.edu/strategy/1127</a:t>
            </a:r>
            <a:endParaRPr lang="en-US" sz="1400" b="0" i="0" u="none"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402094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Quick write.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https://learn.k20center.ou.edu/strategy/1127</a:t>
            </a:r>
            <a:endParaRPr lang="en-US" sz="1400" b="0" i="0" u="none"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325803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Quick write.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https://learn.k20center.ou.edu/strategy/1127</a:t>
            </a:r>
            <a:endParaRPr lang="en-US" sz="1400" b="0" i="0" u="none"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28675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lang="en-US" sz="1400" b="0" i="0" u="none" strike="noStrike" dirty="0">
                <a:solidFill>
                  <a:srgbClr val="000000"/>
                </a:solidFill>
                <a:effectLst/>
                <a:latin typeface="Arial"/>
                <a:ea typeface="Arial"/>
                <a:cs typeface="Arial"/>
                <a:sym typeface="Arial" panose="020B0604020202020204" pitchFamily="34" charset="0"/>
              </a:rPr>
              <a:t>K20 Center. (n.d.). Card sort.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https://learn.k20center.ou.edu/strategy/147</a:t>
            </a:r>
            <a:endParaRPr lang="en-US" sz="1400" b="0" i="0" u="sng"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lang="en-US" sz="1400" b="0" i="0" u="none" strike="noStrike" dirty="0">
                <a:solidFill>
                  <a:srgbClr val="000000"/>
                </a:solidFill>
                <a:effectLst/>
                <a:latin typeface="Arial"/>
                <a:ea typeface="Arial"/>
                <a:cs typeface="Arial"/>
                <a:sym typeface="Arial" panose="020B0604020202020204" pitchFamily="34" charset="0"/>
              </a:rPr>
              <a:t>K20 Center. (2021, September 21). K20 Center 5 minute timer [Video]. YouTube. </a:t>
            </a:r>
            <a:r>
              <a:rPr lang="en-US" sz="1400" b="0" i="0" u="sng" strike="noStrike" dirty="0">
                <a:solidFill>
                  <a:srgbClr val="000000"/>
                </a:solidFill>
                <a:effectLst/>
                <a:latin typeface="Arial"/>
                <a:ea typeface="Arial"/>
                <a:cs typeface="Arial"/>
                <a:sym typeface="Arial" panose="020B0604020202020204" pitchFamily="34" charset="0"/>
                <a:hlinkClick r:id="rId4"/>
              </a:rPr>
              <a:t>https://www.youtube.com/watch?v=EVS_yYQoLJg</a:t>
            </a:r>
            <a:endParaRPr lang="en-US" sz="1400" b="0" i="0" u="none" strike="noStrike" dirty="0">
              <a:solidFill>
                <a:srgbClr val="000000"/>
              </a:solidFill>
              <a:effectLst/>
              <a:latin typeface="Arial"/>
              <a:ea typeface="Arial"/>
              <a:cs typeface="Arial"/>
              <a:sym typeface="Arial" panose="020B060402020202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98509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Frank, A. (1997). </a:t>
            </a:r>
            <a:r>
              <a:rPr lang="en-US" sz="1400" i="1" dirty="0">
                <a:solidFill>
                  <a:srgbClr val="000000"/>
                </a:solidFill>
                <a:effectLst/>
                <a:latin typeface="Arial"/>
                <a:ea typeface="Arial"/>
                <a:cs typeface="Arial"/>
                <a:sym typeface="Arial" panose="020B0604020202020204" pitchFamily="34" charset="0"/>
              </a:rPr>
              <a:t>The Diary of a Young Girl: The Definitive Edition</a:t>
            </a:r>
            <a:r>
              <a:rPr lang="en-US" sz="1400" dirty="0">
                <a:solidFill>
                  <a:srgbClr val="000000"/>
                </a:solidFill>
                <a:effectLst/>
                <a:latin typeface="Arial"/>
                <a:ea typeface="Arial"/>
                <a:cs typeface="Arial"/>
                <a:sym typeface="Arial" panose="020B0604020202020204" pitchFamily="34" charset="0"/>
              </a:rPr>
              <a:t> (B. M. </a:t>
            </a:r>
            <a:r>
              <a:rPr lang="en-US" sz="1400" dirty="0" err="1">
                <a:solidFill>
                  <a:srgbClr val="000000"/>
                </a:solidFill>
                <a:effectLst/>
                <a:latin typeface="Arial"/>
                <a:ea typeface="Arial"/>
                <a:cs typeface="Arial"/>
                <a:sym typeface="Arial" panose="020B0604020202020204" pitchFamily="34" charset="0"/>
              </a:rPr>
              <a:t>Mooyaart</a:t>
            </a:r>
            <a:r>
              <a:rPr lang="en-US" sz="1400" dirty="0">
                <a:solidFill>
                  <a:srgbClr val="000000"/>
                </a:solidFill>
                <a:effectLst/>
                <a:latin typeface="Arial"/>
                <a:ea typeface="Arial"/>
                <a:cs typeface="Arial"/>
                <a:sym typeface="Arial" panose="020B0604020202020204" pitchFamily="34" charset="0"/>
              </a:rPr>
              <a:t>-Doubleday, Trans., O. H. Frank &amp; M. Pressler, Eds.). Bantam Books.</a:t>
            </a:r>
            <a:r>
              <a:rPr lang="en-US" dirty="0">
                <a:effectLst/>
              </a:rPr>
              <a:t> </a:t>
            </a:r>
            <a:endParaRPr lang="en-US" sz="1400" b="0" i="0" u="none"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Card sort.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https://learn.k20center.ou.edu/strategy/147</a:t>
            </a:r>
            <a:endParaRPr lang="en-US" sz="1400" b="0" i="0" u="sng"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147960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Frank, A. (1997). </a:t>
            </a:r>
            <a:r>
              <a:rPr lang="en-US" sz="1400" i="1" dirty="0">
                <a:solidFill>
                  <a:srgbClr val="000000"/>
                </a:solidFill>
                <a:effectLst/>
                <a:latin typeface="Arial"/>
                <a:ea typeface="Arial"/>
                <a:cs typeface="Arial"/>
                <a:sym typeface="Arial" panose="020B0604020202020204" pitchFamily="34" charset="0"/>
              </a:rPr>
              <a:t>The Diary of a Young Girl: The Definitive Edition</a:t>
            </a:r>
            <a:r>
              <a:rPr lang="en-US" sz="1400" dirty="0">
                <a:solidFill>
                  <a:srgbClr val="000000"/>
                </a:solidFill>
                <a:effectLst/>
                <a:latin typeface="Arial"/>
                <a:ea typeface="Arial"/>
                <a:cs typeface="Arial"/>
                <a:sym typeface="Arial" panose="020B0604020202020204" pitchFamily="34" charset="0"/>
              </a:rPr>
              <a:t> (B. M. </a:t>
            </a:r>
            <a:r>
              <a:rPr lang="en-US" sz="1400" dirty="0" err="1">
                <a:solidFill>
                  <a:srgbClr val="000000"/>
                </a:solidFill>
                <a:effectLst/>
                <a:latin typeface="Arial"/>
                <a:ea typeface="Arial"/>
                <a:cs typeface="Arial"/>
                <a:sym typeface="Arial" panose="020B0604020202020204" pitchFamily="34" charset="0"/>
              </a:rPr>
              <a:t>Mooyaart</a:t>
            </a:r>
            <a:r>
              <a:rPr lang="en-US" sz="1400" dirty="0">
                <a:solidFill>
                  <a:srgbClr val="000000"/>
                </a:solidFill>
                <a:effectLst/>
                <a:latin typeface="Arial"/>
                <a:ea typeface="Arial"/>
                <a:cs typeface="Arial"/>
                <a:sym typeface="Arial" panose="020B0604020202020204" pitchFamily="34" charset="0"/>
              </a:rPr>
              <a:t>-Doubleday, Trans., O. H. Frank &amp; M. Pressler, Eds.). Bantam Books.</a:t>
            </a:r>
            <a:r>
              <a:rPr lang="en-US" dirty="0">
                <a:effectLst/>
              </a:rPr>
              <a:t>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Card sort.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https://learn.k20center.ou.edu/strategy/147</a:t>
            </a:r>
            <a:endParaRPr lang="en-US" sz="1400" b="0" i="0" u="sng"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sz="1400" b="0" i="0" u="none"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130065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Frank, A. (1997). </a:t>
            </a:r>
            <a:r>
              <a:rPr lang="en-US" sz="1400" i="1" dirty="0">
                <a:solidFill>
                  <a:srgbClr val="000000"/>
                </a:solidFill>
                <a:effectLst/>
                <a:latin typeface="Arial"/>
                <a:ea typeface="Arial"/>
                <a:cs typeface="Arial"/>
                <a:sym typeface="Arial" panose="020B0604020202020204" pitchFamily="34" charset="0"/>
              </a:rPr>
              <a:t>The Diary of a Young Girl: The Definitive Edition</a:t>
            </a:r>
            <a:r>
              <a:rPr lang="en-US" sz="1400" dirty="0">
                <a:solidFill>
                  <a:srgbClr val="000000"/>
                </a:solidFill>
                <a:effectLst/>
                <a:latin typeface="Arial"/>
                <a:ea typeface="Arial"/>
                <a:cs typeface="Arial"/>
                <a:sym typeface="Arial" panose="020B0604020202020204" pitchFamily="34" charset="0"/>
              </a:rPr>
              <a:t> (B. M. </a:t>
            </a:r>
            <a:r>
              <a:rPr lang="en-US" sz="1400" dirty="0" err="1">
                <a:solidFill>
                  <a:srgbClr val="000000"/>
                </a:solidFill>
                <a:effectLst/>
                <a:latin typeface="Arial"/>
                <a:ea typeface="Arial"/>
                <a:cs typeface="Arial"/>
                <a:sym typeface="Arial" panose="020B0604020202020204" pitchFamily="34" charset="0"/>
              </a:rPr>
              <a:t>Mooyaart</a:t>
            </a:r>
            <a:r>
              <a:rPr lang="en-US" sz="1400" dirty="0">
                <a:solidFill>
                  <a:srgbClr val="000000"/>
                </a:solidFill>
                <a:effectLst/>
                <a:latin typeface="Arial"/>
                <a:ea typeface="Arial"/>
                <a:cs typeface="Arial"/>
                <a:sym typeface="Arial" panose="020B0604020202020204" pitchFamily="34" charset="0"/>
              </a:rPr>
              <a:t>-Doubleday, Trans., O. H. Frank &amp; M. Pressler, Eds.). Bantam Books.</a:t>
            </a:r>
            <a:r>
              <a:rPr lang="en-US" dirty="0">
                <a:effectLst/>
              </a:rPr>
              <a:t>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dirty="0">
                <a:solidFill>
                  <a:srgbClr val="000000"/>
                </a:solidFill>
                <a:effectLst/>
                <a:latin typeface="Arial"/>
                <a:ea typeface="Arial"/>
                <a:cs typeface="Arial"/>
                <a:sym typeface="Arial" panose="020B0604020202020204" pitchFamily="34" charset="0"/>
              </a:rPr>
              <a:t>K20 Center. (n.d.). Card sort.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https://learn.k20center.ou.edu/strategy/147</a:t>
            </a:r>
            <a:endParaRPr lang="en-US" sz="1400" b="0" i="0" u="sng" strike="noStrike" dirty="0">
              <a:solidFill>
                <a:srgbClr val="000000"/>
              </a:solidFill>
              <a:effectLst/>
              <a:latin typeface="Arial"/>
              <a:ea typeface="Arial"/>
              <a:cs typeface="Arial"/>
              <a:sym typeface="Arial" panose="020B0604020202020204" pitchFamily="34" charset="0"/>
            </a:endParaRP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sz="1400" b="0" i="0" u="none" strike="noStrike" dirty="0">
              <a:solidFill>
                <a:srgbClr val="000000"/>
              </a:solidFill>
              <a:effectLst/>
              <a:latin typeface="Arial"/>
              <a:ea typeface="Arial"/>
              <a:cs typeface="Arial"/>
              <a:sym typeface="Arial" panose="020B0604020202020204" pitchFamily="34" charset="0"/>
            </a:endParaRPr>
          </a:p>
          <a:p>
            <a:endParaRPr lang="en-US" dirty="0"/>
          </a:p>
        </p:txBody>
      </p:sp>
    </p:spTree>
    <p:extLst>
      <p:ext uri="{BB962C8B-B14F-4D97-AF65-F5344CB8AC3E}">
        <p14:creationId xmlns:p14="http://schemas.microsoft.com/office/powerpoint/2010/main" val="94416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dirty="0">
                <a:solidFill>
                  <a:srgbClr val="000000"/>
                </a:solidFill>
                <a:effectLst/>
                <a:latin typeface="Arial"/>
                <a:ea typeface="Arial"/>
                <a:cs typeface="Arial"/>
                <a:sym typeface="Arial" panose="020B0604020202020204" pitchFamily="34" charset="0"/>
              </a:rPr>
              <a:t>K20 Center. (n.d.). Why-lighting. Strategies. </a:t>
            </a:r>
            <a:r>
              <a:rPr lang="en-US" sz="1400" b="0" i="0" u="sng" strike="noStrike" dirty="0">
                <a:solidFill>
                  <a:srgbClr val="000000"/>
                </a:solidFill>
                <a:effectLst/>
                <a:latin typeface="Arial"/>
                <a:ea typeface="Arial"/>
                <a:cs typeface="Arial"/>
                <a:sym typeface="Arial" panose="020B0604020202020204" pitchFamily="34" charset="0"/>
                <a:hlinkClick r:id="rId3"/>
              </a:rPr>
              <a:t>https://learn.k20center.ou.edu/strategy/128</a:t>
            </a:r>
            <a:endParaRPr lang="en-US" dirty="0"/>
          </a:p>
        </p:txBody>
      </p:sp>
    </p:spTree>
    <p:extLst>
      <p:ext uri="{BB962C8B-B14F-4D97-AF65-F5344CB8AC3E}">
        <p14:creationId xmlns:p14="http://schemas.microsoft.com/office/powerpoint/2010/main" val="1697066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EVS_yYQoLJg?feature=oembed" TargetMode="External"/><Relationship Id="rId6" Type="http://schemas.openxmlformats.org/officeDocument/2006/relationships/hyperlink" Target="https://www.youtube.com/watch?v=EVS_yYQoLJg"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EBA8F-C210-CA92-63BA-7E208BBF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13900-9EF1-A233-45A9-690AAEDED614}"/>
              </a:ext>
            </a:extLst>
          </p:cNvPr>
          <p:cNvSpPr>
            <a:spLocks noGrp="1"/>
          </p:cNvSpPr>
          <p:nvPr>
            <p:ph type="title"/>
          </p:nvPr>
        </p:nvSpPr>
        <p:spPr/>
        <p:txBody>
          <a:bodyPr rtlCol="0">
            <a:normAutofit/>
          </a:bodyPr>
          <a:lstStyle/>
          <a:p>
            <a:pPr fontAlgn="auto">
              <a:spcAft>
                <a:spcPts val="0"/>
              </a:spcAft>
              <a:defRPr/>
            </a:pPr>
            <a:r>
              <a:rPr lang="en-US" dirty="0"/>
              <a:t>Card Sort: Results</a:t>
            </a:r>
          </a:p>
        </p:txBody>
      </p:sp>
      <p:sp>
        <p:nvSpPr>
          <p:cNvPr id="25602" name="Content Placeholder 2">
            <a:extLst>
              <a:ext uri="{FF2B5EF4-FFF2-40B4-BE49-F238E27FC236}">
                <a16:creationId xmlns:a16="http://schemas.microsoft.com/office/drawing/2014/main" id="{6E368095-61D7-D514-BEA2-F1B4FF9AABA3}"/>
              </a:ext>
            </a:extLst>
          </p:cNvPr>
          <p:cNvSpPr>
            <a:spLocks noGrp="1" noChangeArrowheads="1"/>
          </p:cNvSpPr>
          <p:nvPr>
            <p:ph idx="4294967295"/>
          </p:nvPr>
        </p:nvSpPr>
        <p:spPr>
          <a:xfrm>
            <a:off x="628649" y="1370013"/>
            <a:ext cx="8079043" cy="3262312"/>
          </a:xfrm>
        </p:spPr>
        <p:txBody>
          <a:bodyPr/>
          <a:lstStyle/>
          <a:p>
            <a:r>
              <a:rPr lang="en-US" altLang="en-US" b="1" dirty="0"/>
              <a:t>Loneliness</a:t>
            </a:r>
          </a:p>
          <a:p>
            <a:pPr lvl="1"/>
            <a:r>
              <a:rPr lang="en-US" altLang="en-US" sz="2400" dirty="0"/>
              <a:t>“You can be lonely even when you are loved by many…”</a:t>
            </a:r>
          </a:p>
          <a:p>
            <a:pPr lvl="1"/>
            <a:r>
              <a:rPr lang="en-US" altLang="en-US" sz="2400" dirty="0"/>
              <a:t>“Writing in a diary…I have an even greater need…”</a:t>
            </a:r>
          </a:p>
          <a:p>
            <a:pPr lvl="1"/>
            <a:r>
              <a:rPr lang="en-US" altLang="en-US" sz="2400" dirty="0"/>
              <a:t>“I don’t have a friend.”</a:t>
            </a:r>
          </a:p>
          <a:p>
            <a:r>
              <a:rPr lang="en-US" altLang="en-US" b="1" dirty="0"/>
              <a:t>Courage</a:t>
            </a:r>
          </a:p>
          <a:p>
            <a:pPr lvl="1"/>
            <a:r>
              <a:rPr lang="en-US" altLang="en-US" sz="2400" dirty="0"/>
              <a:t>“I can shake off everything as I write…”</a:t>
            </a:r>
          </a:p>
          <a:p>
            <a:pPr lvl="1"/>
            <a:r>
              <a:rPr lang="en-US" altLang="en-US" sz="2400" dirty="0"/>
              <a:t>“I know what I way…and a great deal of courage!”</a:t>
            </a:r>
          </a:p>
          <a:p>
            <a:pPr lvl="1"/>
            <a:r>
              <a:rPr lang="en-US" altLang="en-US" sz="2400" dirty="0"/>
              <a:t>“I believe in the sun, even when it rains.”</a:t>
            </a:r>
          </a:p>
        </p:txBody>
      </p:sp>
      <p:pic>
        <p:nvPicPr>
          <p:cNvPr id="3" name="Picture 2" descr="A group of rectangles on a black background&#10;&#10;AI-generated content may be incorrect.">
            <a:extLst>
              <a:ext uri="{FF2B5EF4-FFF2-40B4-BE49-F238E27FC236}">
                <a16:creationId xmlns:a16="http://schemas.microsoft.com/office/drawing/2014/main" id="{9D49670F-8FC9-E1C2-CDCB-8A1A6CFFBBA4}"/>
              </a:ext>
            </a:extLst>
          </p:cNvPr>
          <p:cNvPicPr>
            <a:picLocks noChangeAspect="1"/>
          </p:cNvPicPr>
          <p:nvPr/>
        </p:nvPicPr>
        <p:blipFill>
          <a:blip r:embed="rId3"/>
          <a:stretch>
            <a:fillRect/>
          </a:stretch>
        </p:blipFill>
        <p:spPr>
          <a:xfrm>
            <a:off x="6938356" y="360372"/>
            <a:ext cx="1769337" cy="10096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685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7C93-A615-3024-79EA-9B1A8FC07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42698-5EAF-5094-A553-FAAC455529AC}"/>
              </a:ext>
            </a:extLst>
          </p:cNvPr>
          <p:cNvSpPr>
            <a:spLocks noGrp="1"/>
          </p:cNvSpPr>
          <p:nvPr>
            <p:ph type="title"/>
          </p:nvPr>
        </p:nvSpPr>
        <p:spPr/>
        <p:txBody>
          <a:bodyPr rtlCol="0">
            <a:normAutofit/>
          </a:bodyPr>
          <a:lstStyle/>
          <a:p>
            <a:pPr fontAlgn="auto">
              <a:spcAft>
                <a:spcPts val="0"/>
              </a:spcAft>
              <a:defRPr/>
            </a:pPr>
            <a:r>
              <a:rPr lang="en-US" dirty="0"/>
              <a:t>Card Sort: Results</a:t>
            </a:r>
          </a:p>
        </p:txBody>
      </p:sp>
      <p:sp>
        <p:nvSpPr>
          <p:cNvPr id="25602" name="Content Placeholder 2">
            <a:extLst>
              <a:ext uri="{FF2B5EF4-FFF2-40B4-BE49-F238E27FC236}">
                <a16:creationId xmlns:a16="http://schemas.microsoft.com/office/drawing/2014/main" id="{1E845CD6-4FDC-A617-D0C2-52BF750A9E2C}"/>
              </a:ext>
            </a:extLst>
          </p:cNvPr>
          <p:cNvSpPr>
            <a:spLocks noGrp="1" noChangeArrowheads="1"/>
          </p:cNvSpPr>
          <p:nvPr>
            <p:ph idx="4294967295"/>
          </p:nvPr>
        </p:nvSpPr>
        <p:spPr/>
        <p:txBody>
          <a:bodyPr/>
          <a:lstStyle/>
          <a:p>
            <a:r>
              <a:rPr lang="en-US" altLang="en-US" b="1" dirty="0"/>
              <a:t>Daily Life</a:t>
            </a:r>
          </a:p>
          <a:p>
            <a:pPr lvl="1"/>
            <a:r>
              <a:rPr lang="en-US" altLang="en-US" sz="2400" dirty="0"/>
              <a:t>“Whenever someone comes in from outside…breath fresh air…”</a:t>
            </a:r>
          </a:p>
          <a:p>
            <a:pPr lvl="1"/>
            <a:r>
              <a:rPr lang="en-US" altLang="en-US" sz="2400" dirty="0"/>
              <a:t>“Every day I feel…why should I despair?”</a:t>
            </a:r>
          </a:p>
          <a:p>
            <a:pPr lvl="1"/>
            <a:r>
              <a:rPr lang="en-US" altLang="en-US" sz="2400" dirty="0"/>
              <a:t>“Riches, prestige, everything can be lost…your own heart…to make you happy…”</a:t>
            </a:r>
          </a:p>
        </p:txBody>
      </p:sp>
      <p:pic>
        <p:nvPicPr>
          <p:cNvPr id="3" name="Picture 2" descr="A group of rectangles on a black background&#10;&#10;AI-generated content may be incorrect.">
            <a:extLst>
              <a:ext uri="{FF2B5EF4-FFF2-40B4-BE49-F238E27FC236}">
                <a16:creationId xmlns:a16="http://schemas.microsoft.com/office/drawing/2014/main" id="{40678E63-A414-9482-C539-58E633D480A5}"/>
              </a:ext>
            </a:extLst>
          </p:cNvPr>
          <p:cNvPicPr>
            <a:picLocks noChangeAspect="1"/>
          </p:cNvPicPr>
          <p:nvPr/>
        </p:nvPicPr>
        <p:blipFill>
          <a:blip r:embed="rId3"/>
          <a:stretch>
            <a:fillRect/>
          </a:stretch>
        </p:blipFill>
        <p:spPr>
          <a:xfrm>
            <a:off x="6938356" y="360372"/>
            <a:ext cx="1769337" cy="10096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501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EC45-C6E5-E3B0-D588-6047A778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7D401-447C-0894-CD07-3200BE81B0AE}"/>
              </a:ext>
            </a:extLst>
          </p:cNvPr>
          <p:cNvSpPr>
            <a:spLocks noGrp="1"/>
          </p:cNvSpPr>
          <p:nvPr>
            <p:ph type="title"/>
          </p:nvPr>
        </p:nvSpPr>
        <p:spPr/>
        <p:txBody>
          <a:bodyPr rtlCol="0">
            <a:normAutofit/>
          </a:bodyPr>
          <a:lstStyle/>
          <a:p>
            <a:pPr fontAlgn="auto">
              <a:spcAft>
                <a:spcPts val="0"/>
              </a:spcAft>
              <a:defRPr/>
            </a:pPr>
            <a:r>
              <a:rPr lang="en-US" dirty="0"/>
              <a:t>Types of Writing and Purpose</a:t>
            </a:r>
          </a:p>
        </p:txBody>
      </p:sp>
      <p:sp>
        <p:nvSpPr>
          <p:cNvPr id="25602" name="Content Placeholder 2">
            <a:extLst>
              <a:ext uri="{FF2B5EF4-FFF2-40B4-BE49-F238E27FC236}">
                <a16:creationId xmlns:a16="http://schemas.microsoft.com/office/drawing/2014/main" id="{C9C48AA6-D592-FBA5-185E-69B6CA0C2AA1}"/>
              </a:ext>
            </a:extLst>
          </p:cNvPr>
          <p:cNvSpPr>
            <a:spLocks noGrp="1" noChangeArrowheads="1"/>
          </p:cNvSpPr>
          <p:nvPr>
            <p:ph idx="4294967295"/>
          </p:nvPr>
        </p:nvSpPr>
        <p:spPr/>
        <p:txBody>
          <a:bodyPr/>
          <a:lstStyle/>
          <a:p>
            <a:r>
              <a:rPr lang="en-US" altLang="en-US" dirty="0"/>
              <a:t>While nonfiction deals with real things, different types of nonfiction writing can have different purposes.</a:t>
            </a:r>
          </a:p>
          <a:p>
            <a:r>
              <a:rPr lang="en-US" altLang="en-US" dirty="0"/>
              <a:t>A few different types of nonfiction writing:</a:t>
            </a:r>
          </a:p>
          <a:p>
            <a:pPr lvl="1"/>
            <a:r>
              <a:rPr lang="en-US" altLang="en-US" sz="2400" dirty="0"/>
              <a:t>Diary</a:t>
            </a:r>
          </a:p>
          <a:p>
            <a:pPr lvl="1"/>
            <a:r>
              <a:rPr lang="en-US" altLang="en-US" sz="2400" dirty="0"/>
              <a:t>Newspaper/Magazine Article</a:t>
            </a:r>
          </a:p>
          <a:p>
            <a:pPr lvl="1"/>
            <a:r>
              <a:rPr lang="en-US" altLang="en-US" sz="2400" dirty="0"/>
              <a:t>Textbook</a:t>
            </a:r>
          </a:p>
          <a:p>
            <a:pPr lvl="1"/>
            <a:r>
              <a:rPr lang="en-US" altLang="en-US" sz="2400" dirty="0"/>
              <a:t>Encyclopedia Entry</a:t>
            </a:r>
          </a:p>
        </p:txBody>
      </p:sp>
    </p:spTree>
    <p:extLst>
      <p:ext uri="{BB962C8B-B14F-4D97-AF65-F5344CB8AC3E}">
        <p14:creationId xmlns:p14="http://schemas.microsoft.com/office/powerpoint/2010/main" val="14603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07417-E15F-D94E-2481-DDCA3F8CB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F55D3-513A-4455-E1F5-3D36E81E287C}"/>
              </a:ext>
            </a:extLst>
          </p:cNvPr>
          <p:cNvSpPr>
            <a:spLocks noGrp="1"/>
          </p:cNvSpPr>
          <p:nvPr>
            <p:ph type="title"/>
          </p:nvPr>
        </p:nvSpPr>
        <p:spPr/>
        <p:txBody>
          <a:bodyPr rtlCol="0">
            <a:normAutofit/>
          </a:bodyPr>
          <a:lstStyle/>
          <a:p>
            <a:pPr fontAlgn="auto">
              <a:spcAft>
                <a:spcPts val="0"/>
              </a:spcAft>
              <a:defRPr/>
            </a:pPr>
            <a:r>
              <a:rPr lang="en-US" dirty="0"/>
              <a:t>Nonfiction Writing</a:t>
            </a:r>
          </a:p>
        </p:txBody>
      </p:sp>
      <p:sp>
        <p:nvSpPr>
          <p:cNvPr id="25602" name="Content Placeholder 2">
            <a:extLst>
              <a:ext uri="{FF2B5EF4-FFF2-40B4-BE49-F238E27FC236}">
                <a16:creationId xmlns:a16="http://schemas.microsoft.com/office/drawing/2014/main" id="{1C516BD1-3E5B-3EDF-183F-A271B957A797}"/>
              </a:ext>
            </a:extLst>
          </p:cNvPr>
          <p:cNvSpPr>
            <a:spLocks noGrp="1" noChangeArrowheads="1"/>
          </p:cNvSpPr>
          <p:nvPr>
            <p:ph idx="4294967295"/>
          </p:nvPr>
        </p:nvSpPr>
        <p:spPr/>
        <p:txBody>
          <a:bodyPr/>
          <a:lstStyle/>
          <a:p>
            <a:r>
              <a:rPr lang="en-US" altLang="en-US" b="1" dirty="0">
                <a:solidFill>
                  <a:schemeClr val="accent3"/>
                </a:solidFill>
              </a:rPr>
              <a:t>Diary</a:t>
            </a:r>
          </a:p>
          <a:p>
            <a:pPr lvl="1"/>
            <a:r>
              <a:rPr lang="en-US" altLang="en-US" sz="2400" b="1" dirty="0">
                <a:solidFill>
                  <a:schemeClr val="accent1"/>
                </a:solidFill>
              </a:rPr>
              <a:t>Purpose:</a:t>
            </a:r>
            <a:r>
              <a:rPr lang="en-US" altLang="en-US" sz="2400" dirty="0"/>
              <a:t> to help the writer reflect on their life, express emotions, and preserve memories</a:t>
            </a:r>
          </a:p>
          <a:p>
            <a:pPr lvl="1"/>
            <a:r>
              <a:rPr lang="en-US" altLang="en-US" sz="2400" b="1" dirty="0">
                <a:solidFill>
                  <a:schemeClr val="accent1"/>
                </a:solidFill>
              </a:rPr>
              <a:t>Characteristics:</a:t>
            </a:r>
            <a:r>
              <a:rPr lang="en-US" altLang="en-US" sz="2400" dirty="0"/>
              <a:t> personal, dated entries; honest, emotional, and descriptive</a:t>
            </a:r>
          </a:p>
          <a:p>
            <a:r>
              <a:rPr lang="en-US" altLang="en-US" b="1" dirty="0">
                <a:solidFill>
                  <a:schemeClr val="accent3"/>
                </a:solidFill>
              </a:rPr>
              <a:t>Newspaper/Magazine Article</a:t>
            </a:r>
          </a:p>
          <a:p>
            <a:pPr lvl="1"/>
            <a:r>
              <a:rPr lang="en-US" altLang="en-US" sz="2400" b="1" dirty="0">
                <a:solidFill>
                  <a:schemeClr val="accent1"/>
                </a:solidFill>
              </a:rPr>
              <a:t>Purpose:</a:t>
            </a:r>
            <a:r>
              <a:rPr lang="en-US" altLang="en-US" sz="2400" dirty="0"/>
              <a:t> to inform, educate, or entertain readers</a:t>
            </a:r>
          </a:p>
          <a:p>
            <a:pPr lvl="1"/>
            <a:r>
              <a:rPr lang="en-US" altLang="en-US" sz="2400" b="1" dirty="0">
                <a:solidFill>
                  <a:schemeClr val="accent1"/>
                </a:solidFill>
              </a:rPr>
              <a:t>Characteristics:</a:t>
            </a:r>
            <a:r>
              <a:rPr lang="en-US" altLang="en-US" sz="2400" dirty="0"/>
              <a:t> informative, factual, and structured</a:t>
            </a:r>
          </a:p>
        </p:txBody>
      </p:sp>
    </p:spTree>
    <p:extLst>
      <p:ext uri="{BB962C8B-B14F-4D97-AF65-F5344CB8AC3E}">
        <p14:creationId xmlns:p14="http://schemas.microsoft.com/office/powerpoint/2010/main" val="71915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AEEB-E7CD-932D-F250-080DFCB0D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D07B9-2EA0-6EED-8171-FA968E9ADC24}"/>
              </a:ext>
            </a:extLst>
          </p:cNvPr>
          <p:cNvSpPr>
            <a:spLocks noGrp="1"/>
          </p:cNvSpPr>
          <p:nvPr>
            <p:ph type="title"/>
          </p:nvPr>
        </p:nvSpPr>
        <p:spPr/>
        <p:txBody>
          <a:bodyPr rtlCol="0">
            <a:normAutofit/>
          </a:bodyPr>
          <a:lstStyle/>
          <a:p>
            <a:pPr fontAlgn="auto">
              <a:spcAft>
                <a:spcPts val="0"/>
              </a:spcAft>
              <a:defRPr/>
            </a:pPr>
            <a:r>
              <a:rPr lang="en-US" dirty="0"/>
              <a:t>Nonfiction Writing</a:t>
            </a:r>
          </a:p>
        </p:txBody>
      </p:sp>
      <p:sp>
        <p:nvSpPr>
          <p:cNvPr id="25602" name="Content Placeholder 2">
            <a:extLst>
              <a:ext uri="{FF2B5EF4-FFF2-40B4-BE49-F238E27FC236}">
                <a16:creationId xmlns:a16="http://schemas.microsoft.com/office/drawing/2014/main" id="{B41431BB-EFA3-5FFB-A3DF-12D1EC36FEA7}"/>
              </a:ext>
            </a:extLst>
          </p:cNvPr>
          <p:cNvSpPr>
            <a:spLocks noGrp="1" noChangeArrowheads="1"/>
          </p:cNvSpPr>
          <p:nvPr>
            <p:ph idx="4294967295"/>
          </p:nvPr>
        </p:nvSpPr>
        <p:spPr/>
        <p:txBody>
          <a:bodyPr/>
          <a:lstStyle/>
          <a:p>
            <a:r>
              <a:rPr lang="en-US" altLang="en-US" b="1" dirty="0">
                <a:solidFill>
                  <a:schemeClr val="accent3"/>
                </a:solidFill>
              </a:rPr>
              <a:t>Textbook</a:t>
            </a:r>
          </a:p>
          <a:p>
            <a:pPr lvl="1"/>
            <a:r>
              <a:rPr lang="en-US" altLang="en-US" sz="2400" b="1" dirty="0">
                <a:solidFill>
                  <a:schemeClr val="accent1"/>
                </a:solidFill>
              </a:rPr>
              <a:t>Purpose:</a:t>
            </a:r>
            <a:r>
              <a:rPr lang="en-US" altLang="en-US" sz="2400" dirty="0"/>
              <a:t> to provide comprehensive instruction and support learning</a:t>
            </a:r>
          </a:p>
          <a:p>
            <a:pPr lvl="1"/>
            <a:r>
              <a:rPr lang="en-US" altLang="en-US" sz="2400" b="1" dirty="0">
                <a:solidFill>
                  <a:schemeClr val="accent1"/>
                </a:solidFill>
              </a:rPr>
              <a:t>Characteristics:</a:t>
            </a:r>
            <a:r>
              <a:rPr lang="en-US" altLang="en-US" sz="2400" dirty="0"/>
              <a:t> structured, organized, and detailed</a:t>
            </a:r>
          </a:p>
          <a:p>
            <a:r>
              <a:rPr lang="en-US" altLang="en-US" b="1" dirty="0">
                <a:solidFill>
                  <a:schemeClr val="accent3"/>
                </a:solidFill>
              </a:rPr>
              <a:t>Encyclopedia Article</a:t>
            </a:r>
          </a:p>
          <a:p>
            <a:pPr lvl="1"/>
            <a:r>
              <a:rPr lang="en-US" altLang="en-US" sz="2400" b="1" dirty="0">
                <a:solidFill>
                  <a:schemeClr val="accent1"/>
                </a:solidFill>
              </a:rPr>
              <a:t>Purpose:</a:t>
            </a:r>
            <a:r>
              <a:rPr lang="en-US" altLang="en-US" sz="2400" dirty="0"/>
              <a:t> to provide reliable, summarized knowledge about a topic</a:t>
            </a:r>
          </a:p>
          <a:p>
            <a:pPr lvl="1"/>
            <a:r>
              <a:rPr lang="en-US" altLang="en-US" sz="2400" b="1" dirty="0">
                <a:solidFill>
                  <a:schemeClr val="accent1"/>
                </a:solidFill>
              </a:rPr>
              <a:t>Characteristics:</a:t>
            </a:r>
            <a:r>
              <a:rPr lang="en-US" altLang="en-US" sz="2400" dirty="0"/>
              <a:t> formal, factual, and comprehensive</a:t>
            </a:r>
          </a:p>
        </p:txBody>
      </p:sp>
    </p:spTree>
    <p:extLst>
      <p:ext uri="{BB962C8B-B14F-4D97-AF65-F5344CB8AC3E}">
        <p14:creationId xmlns:p14="http://schemas.microsoft.com/office/powerpoint/2010/main" val="52374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3CDBE-F0C6-B0F3-2597-6BA9DE42F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60515-D526-53FD-FEF3-8A8B43149348}"/>
              </a:ext>
            </a:extLst>
          </p:cNvPr>
          <p:cNvSpPr>
            <a:spLocks noGrp="1"/>
          </p:cNvSpPr>
          <p:nvPr>
            <p:ph type="title"/>
          </p:nvPr>
        </p:nvSpPr>
        <p:spPr/>
        <p:txBody>
          <a:bodyPr rtlCol="0">
            <a:normAutofit/>
          </a:bodyPr>
          <a:lstStyle/>
          <a:p>
            <a:pPr fontAlgn="auto">
              <a:spcAft>
                <a:spcPts val="0"/>
              </a:spcAft>
              <a:defRPr/>
            </a:pPr>
            <a:r>
              <a:rPr lang="en-US" dirty="0"/>
              <a:t>“Amsterdam” Encyclopedia Entry</a:t>
            </a:r>
          </a:p>
        </p:txBody>
      </p:sp>
      <p:sp>
        <p:nvSpPr>
          <p:cNvPr id="25602" name="Content Placeholder 2">
            <a:extLst>
              <a:ext uri="{FF2B5EF4-FFF2-40B4-BE49-F238E27FC236}">
                <a16:creationId xmlns:a16="http://schemas.microsoft.com/office/drawing/2014/main" id="{AD9E6856-68C7-8266-317E-7C59D31FD0D7}"/>
              </a:ext>
            </a:extLst>
          </p:cNvPr>
          <p:cNvSpPr>
            <a:spLocks noGrp="1" noChangeArrowheads="1"/>
          </p:cNvSpPr>
          <p:nvPr>
            <p:ph idx="4294967295"/>
          </p:nvPr>
        </p:nvSpPr>
        <p:spPr/>
        <p:txBody>
          <a:bodyPr/>
          <a:lstStyle/>
          <a:p>
            <a:r>
              <a:rPr lang="en-US" altLang="en-US" dirty="0"/>
              <a:t>Discusses the events happening in Amsterdam around the time that Anne Frank’s family was in hiding.</a:t>
            </a:r>
          </a:p>
          <a:p>
            <a:r>
              <a:rPr lang="en-US" altLang="en-US" dirty="0">
                <a:highlight>
                  <a:srgbClr val="FFFF00"/>
                </a:highlight>
              </a:rPr>
              <a:t>Highlight</a:t>
            </a:r>
            <a:r>
              <a:rPr lang="en-US" altLang="en-US" dirty="0"/>
              <a:t> details that connect to either:</a:t>
            </a:r>
          </a:p>
          <a:p>
            <a:pPr lvl="1"/>
            <a:r>
              <a:rPr lang="en-US" altLang="en-US" dirty="0"/>
              <a:t>Anne Frank’s diary</a:t>
            </a:r>
          </a:p>
          <a:p>
            <a:pPr lvl="1"/>
            <a:r>
              <a:rPr lang="en-US" altLang="en-US" dirty="0"/>
              <a:t>Anne Frank’s story/life</a:t>
            </a:r>
          </a:p>
          <a:p>
            <a:r>
              <a:rPr lang="en-US" altLang="en-US" dirty="0"/>
              <a:t>For each detail you highlight, make a note in the margin about why you highlighted it.</a:t>
            </a:r>
          </a:p>
        </p:txBody>
      </p:sp>
      <p:pic>
        <p:nvPicPr>
          <p:cNvPr id="4" name="Picture 3" descr="A group of question marks&#10;&#10;AI-generated content may be incorrect.">
            <a:extLst>
              <a:ext uri="{FF2B5EF4-FFF2-40B4-BE49-F238E27FC236}">
                <a16:creationId xmlns:a16="http://schemas.microsoft.com/office/drawing/2014/main" id="{B2541116-43F4-ECE8-E447-9B7ACADF51D4}"/>
              </a:ext>
            </a:extLst>
          </p:cNvPr>
          <p:cNvPicPr>
            <a:picLocks noChangeAspect="1"/>
          </p:cNvPicPr>
          <p:nvPr/>
        </p:nvPicPr>
        <p:blipFill>
          <a:blip r:embed="rId3"/>
          <a:stretch>
            <a:fillRect/>
          </a:stretch>
        </p:blipFill>
        <p:spPr>
          <a:xfrm>
            <a:off x="6980784" y="368871"/>
            <a:ext cx="1617116" cy="899542"/>
          </a:xfrm>
          <a:prstGeom prst="rect">
            <a:avLst/>
          </a:prstGeom>
        </p:spPr>
      </p:pic>
    </p:spTree>
    <p:extLst>
      <p:ext uri="{BB962C8B-B14F-4D97-AF65-F5344CB8AC3E}">
        <p14:creationId xmlns:p14="http://schemas.microsoft.com/office/powerpoint/2010/main" val="133007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B305-2A06-A9A4-37C1-1439DB685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4EB76-42BC-8077-5512-B6B3086220AF}"/>
              </a:ext>
            </a:extLst>
          </p:cNvPr>
          <p:cNvSpPr>
            <a:spLocks noGrp="1"/>
          </p:cNvSpPr>
          <p:nvPr>
            <p:ph type="title"/>
          </p:nvPr>
        </p:nvSpPr>
        <p:spPr/>
        <p:txBody>
          <a:bodyPr rtlCol="0">
            <a:normAutofit/>
          </a:bodyPr>
          <a:lstStyle/>
          <a:p>
            <a:pPr fontAlgn="auto">
              <a:spcAft>
                <a:spcPts val="0"/>
              </a:spcAft>
              <a:defRPr/>
            </a:pPr>
            <a:r>
              <a:rPr lang="en-US" i="1" dirty="0"/>
              <a:t>The Diary of Anne Frank</a:t>
            </a:r>
          </a:p>
        </p:txBody>
      </p:sp>
      <p:sp>
        <p:nvSpPr>
          <p:cNvPr id="25602" name="Content Placeholder 2">
            <a:extLst>
              <a:ext uri="{FF2B5EF4-FFF2-40B4-BE49-F238E27FC236}">
                <a16:creationId xmlns:a16="http://schemas.microsoft.com/office/drawing/2014/main" id="{CD336269-2A95-F3D6-BBC5-A7FE98C593E2}"/>
              </a:ext>
            </a:extLst>
          </p:cNvPr>
          <p:cNvSpPr>
            <a:spLocks noGrp="1" noChangeArrowheads="1"/>
          </p:cNvSpPr>
          <p:nvPr>
            <p:ph idx="4294967295"/>
          </p:nvPr>
        </p:nvSpPr>
        <p:spPr/>
        <p:txBody>
          <a:bodyPr/>
          <a:lstStyle/>
          <a:p>
            <a:r>
              <a:rPr lang="en-US" altLang="en-US" dirty="0"/>
              <a:t>Diaries often capture personal thoughts and feelings and give voice to one’s life experiences.</a:t>
            </a:r>
          </a:p>
          <a:p>
            <a:r>
              <a:rPr lang="en-US" altLang="en-US" dirty="0"/>
              <a:t>Anne Frank’s diary gives us a unique glimpse into history and helps us better understand what it looked and felt like to live during that difficult time.</a:t>
            </a:r>
          </a:p>
        </p:txBody>
      </p:sp>
    </p:spTree>
    <p:extLst>
      <p:ext uri="{BB962C8B-B14F-4D97-AF65-F5344CB8AC3E}">
        <p14:creationId xmlns:p14="http://schemas.microsoft.com/office/powerpoint/2010/main" val="352956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154A-BFE2-390C-B73B-1E2F657B3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B04B5-89B8-50A5-668A-4D268BD6265E}"/>
              </a:ext>
            </a:extLst>
          </p:cNvPr>
          <p:cNvSpPr>
            <a:spLocks noGrp="1"/>
          </p:cNvSpPr>
          <p:nvPr>
            <p:ph type="title"/>
          </p:nvPr>
        </p:nvSpPr>
        <p:spPr/>
        <p:txBody>
          <a:bodyPr rtlCol="0">
            <a:normAutofit/>
          </a:bodyPr>
          <a:lstStyle/>
          <a:p>
            <a:pPr fontAlgn="auto">
              <a:spcAft>
                <a:spcPts val="0"/>
              </a:spcAft>
              <a:defRPr/>
            </a:pPr>
            <a:r>
              <a:rPr lang="en-US" dirty="0"/>
              <a:t>RAFT</a:t>
            </a:r>
          </a:p>
        </p:txBody>
      </p:sp>
      <p:sp>
        <p:nvSpPr>
          <p:cNvPr id="25602" name="Content Placeholder 2">
            <a:extLst>
              <a:ext uri="{FF2B5EF4-FFF2-40B4-BE49-F238E27FC236}">
                <a16:creationId xmlns:a16="http://schemas.microsoft.com/office/drawing/2014/main" id="{E998E72D-A517-625E-1D99-6BED55303C91}"/>
              </a:ext>
            </a:extLst>
          </p:cNvPr>
          <p:cNvSpPr>
            <a:spLocks noGrp="1" noChangeArrowheads="1"/>
          </p:cNvSpPr>
          <p:nvPr>
            <p:ph idx="4294967295"/>
          </p:nvPr>
        </p:nvSpPr>
        <p:spPr/>
        <p:txBody>
          <a:bodyPr/>
          <a:lstStyle/>
          <a:p>
            <a:r>
              <a:rPr lang="en-US" altLang="en-US" b="1" dirty="0">
                <a:solidFill>
                  <a:schemeClr val="accent3"/>
                </a:solidFill>
              </a:rPr>
              <a:t>Role</a:t>
            </a:r>
            <a:r>
              <a:rPr lang="en-US" altLang="en-US" b="1" dirty="0"/>
              <a:t>:</a:t>
            </a:r>
            <a:r>
              <a:rPr lang="en-US" altLang="en-US" dirty="0"/>
              <a:t> the point of view you take on, as the writer</a:t>
            </a:r>
          </a:p>
          <a:p>
            <a:r>
              <a:rPr lang="en-US" altLang="en-US" b="1" dirty="0">
                <a:solidFill>
                  <a:schemeClr val="accent3"/>
                </a:solidFill>
              </a:rPr>
              <a:t>Audience</a:t>
            </a:r>
            <a:r>
              <a:rPr lang="en-US" altLang="en-US" b="1" dirty="0"/>
              <a:t>:</a:t>
            </a:r>
            <a:r>
              <a:rPr lang="en-US" altLang="en-US" dirty="0"/>
              <a:t> who you are writing for</a:t>
            </a:r>
          </a:p>
          <a:p>
            <a:r>
              <a:rPr lang="en-US" altLang="en-US" b="1" dirty="0">
                <a:solidFill>
                  <a:schemeClr val="accent3"/>
                </a:solidFill>
              </a:rPr>
              <a:t>Format</a:t>
            </a:r>
            <a:r>
              <a:rPr lang="en-US" altLang="en-US" b="1" dirty="0"/>
              <a:t>:</a:t>
            </a:r>
            <a:r>
              <a:rPr lang="en-US" altLang="en-US" dirty="0"/>
              <a:t> the style or layout your writing should be in</a:t>
            </a:r>
          </a:p>
          <a:p>
            <a:r>
              <a:rPr lang="en-US" altLang="en-US" b="1" dirty="0">
                <a:solidFill>
                  <a:schemeClr val="accent3"/>
                </a:solidFill>
              </a:rPr>
              <a:t>Topic</a:t>
            </a:r>
            <a:r>
              <a:rPr lang="en-US" altLang="en-US" b="1" dirty="0"/>
              <a:t>:</a:t>
            </a:r>
            <a:r>
              <a:rPr lang="en-US" altLang="en-US" dirty="0"/>
              <a:t> what your writing should be about</a:t>
            </a:r>
          </a:p>
        </p:txBody>
      </p:sp>
      <p:pic>
        <p:nvPicPr>
          <p:cNvPr id="4" name="Picture 3" descr="A yellow vest with black background&#10;&#10;AI-generated content may be incorrect.">
            <a:extLst>
              <a:ext uri="{FF2B5EF4-FFF2-40B4-BE49-F238E27FC236}">
                <a16:creationId xmlns:a16="http://schemas.microsoft.com/office/drawing/2014/main" id="{F81A4AC1-3A91-FAEE-1AAD-C8309AE191F8}"/>
              </a:ext>
            </a:extLst>
          </p:cNvPr>
          <p:cNvPicPr>
            <a:picLocks noChangeAspect="1"/>
          </p:cNvPicPr>
          <p:nvPr/>
        </p:nvPicPr>
        <p:blipFill>
          <a:blip r:embed="rId2"/>
          <a:stretch>
            <a:fillRect/>
          </a:stretch>
        </p:blipFill>
        <p:spPr>
          <a:xfrm>
            <a:off x="6535637" y="383716"/>
            <a:ext cx="2179219" cy="884698"/>
          </a:xfrm>
          <a:prstGeom prst="rect">
            <a:avLst/>
          </a:prstGeom>
          <a:effectLst/>
        </p:spPr>
      </p:pic>
    </p:spTree>
    <p:extLst>
      <p:ext uri="{BB962C8B-B14F-4D97-AF65-F5344CB8AC3E}">
        <p14:creationId xmlns:p14="http://schemas.microsoft.com/office/powerpoint/2010/main" val="245065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E4B2-0ABC-1D26-1299-68C334C0E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0B173-A35D-A370-3A8A-B9384D8C951C}"/>
              </a:ext>
            </a:extLst>
          </p:cNvPr>
          <p:cNvSpPr>
            <a:spLocks noGrp="1"/>
          </p:cNvSpPr>
          <p:nvPr>
            <p:ph type="title"/>
          </p:nvPr>
        </p:nvSpPr>
        <p:spPr/>
        <p:txBody>
          <a:bodyPr rtlCol="0">
            <a:normAutofit/>
          </a:bodyPr>
          <a:lstStyle/>
          <a:p>
            <a:pPr fontAlgn="auto">
              <a:spcAft>
                <a:spcPts val="0"/>
              </a:spcAft>
              <a:defRPr/>
            </a:pPr>
            <a:r>
              <a:rPr lang="en-US" dirty="0"/>
              <a:t>RAFT</a:t>
            </a:r>
          </a:p>
        </p:txBody>
      </p:sp>
      <p:sp>
        <p:nvSpPr>
          <p:cNvPr id="25602" name="Content Placeholder 2">
            <a:extLst>
              <a:ext uri="{FF2B5EF4-FFF2-40B4-BE49-F238E27FC236}">
                <a16:creationId xmlns:a16="http://schemas.microsoft.com/office/drawing/2014/main" id="{47334926-6BE6-B776-74F9-8865A621AAF9}"/>
              </a:ext>
            </a:extLst>
          </p:cNvPr>
          <p:cNvSpPr>
            <a:spLocks noGrp="1" noChangeArrowheads="1"/>
          </p:cNvSpPr>
          <p:nvPr>
            <p:ph idx="4294967295"/>
          </p:nvPr>
        </p:nvSpPr>
        <p:spPr/>
        <p:txBody>
          <a:bodyPr/>
          <a:lstStyle/>
          <a:p>
            <a:pPr marL="64008" indent="0">
              <a:buNone/>
            </a:pPr>
            <a:r>
              <a:rPr lang="en-US" altLang="en-US" dirty="0"/>
              <a:t>Use the following to write your own diary entry.</a:t>
            </a:r>
          </a:p>
          <a:p>
            <a:r>
              <a:rPr lang="en-US" altLang="en-US" b="1" dirty="0">
                <a:solidFill>
                  <a:schemeClr val="accent3"/>
                </a:solidFill>
              </a:rPr>
              <a:t>Role</a:t>
            </a:r>
            <a:r>
              <a:rPr lang="en-US" altLang="en-US" b="1" dirty="0"/>
              <a:t>:</a:t>
            </a:r>
            <a:r>
              <a:rPr lang="en-US" altLang="en-US" dirty="0"/>
              <a:t> select a historical or fictional character living through a challenging time</a:t>
            </a:r>
          </a:p>
          <a:p>
            <a:r>
              <a:rPr lang="en-US" altLang="en-US" b="1" dirty="0">
                <a:solidFill>
                  <a:schemeClr val="accent3"/>
                </a:solidFill>
              </a:rPr>
              <a:t>Audience</a:t>
            </a:r>
            <a:r>
              <a:rPr lang="en-US" altLang="en-US" b="1" dirty="0"/>
              <a:t>:</a:t>
            </a:r>
            <a:r>
              <a:rPr lang="en-US" altLang="en-US" dirty="0"/>
              <a:t> yourself (private reflection)</a:t>
            </a:r>
          </a:p>
          <a:p>
            <a:r>
              <a:rPr lang="en-US" altLang="en-US" b="1" dirty="0">
                <a:solidFill>
                  <a:schemeClr val="accent3"/>
                </a:solidFill>
              </a:rPr>
              <a:t>Format</a:t>
            </a:r>
            <a:r>
              <a:rPr lang="en-US" altLang="en-US" b="1" dirty="0"/>
              <a:t>:</a:t>
            </a:r>
            <a:r>
              <a:rPr lang="en-US" altLang="en-US" dirty="0"/>
              <a:t> a dated, diary entry</a:t>
            </a:r>
          </a:p>
          <a:p>
            <a:r>
              <a:rPr lang="en-US" altLang="en-US" b="1" dirty="0">
                <a:solidFill>
                  <a:schemeClr val="accent3"/>
                </a:solidFill>
              </a:rPr>
              <a:t>Topic</a:t>
            </a:r>
            <a:r>
              <a:rPr lang="en-US" altLang="en-US" b="1" dirty="0"/>
              <a:t>:</a:t>
            </a:r>
            <a:r>
              <a:rPr lang="en-US" altLang="en-US" dirty="0"/>
              <a:t> the struggle or conflict you are experiencing</a:t>
            </a:r>
          </a:p>
        </p:txBody>
      </p:sp>
      <p:pic>
        <p:nvPicPr>
          <p:cNvPr id="3" name="Picture 2" descr="A yellow vest with black background&#10;&#10;AI-generated content may be incorrect.">
            <a:extLst>
              <a:ext uri="{FF2B5EF4-FFF2-40B4-BE49-F238E27FC236}">
                <a16:creationId xmlns:a16="http://schemas.microsoft.com/office/drawing/2014/main" id="{56EC0B2C-5308-DCA6-A4B9-22225389930C}"/>
              </a:ext>
            </a:extLst>
          </p:cNvPr>
          <p:cNvPicPr>
            <a:picLocks noChangeAspect="1"/>
          </p:cNvPicPr>
          <p:nvPr/>
        </p:nvPicPr>
        <p:blipFill>
          <a:blip r:embed="rId2"/>
          <a:stretch>
            <a:fillRect/>
          </a:stretch>
        </p:blipFill>
        <p:spPr>
          <a:xfrm>
            <a:off x="6535637" y="383716"/>
            <a:ext cx="2179219" cy="884698"/>
          </a:xfrm>
          <a:prstGeom prst="rect">
            <a:avLst/>
          </a:prstGeom>
          <a:effectLst/>
        </p:spPr>
      </p:pic>
    </p:spTree>
    <p:extLst>
      <p:ext uri="{BB962C8B-B14F-4D97-AF65-F5344CB8AC3E}">
        <p14:creationId xmlns:p14="http://schemas.microsoft.com/office/powerpoint/2010/main" val="103433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B4F0-F2A7-CCEA-8C37-4F8839420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9B418-2463-5B25-0FE5-DB88E57B140E}"/>
              </a:ext>
            </a:extLst>
          </p:cNvPr>
          <p:cNvSpPr>
            <a:spLocks noGrp="1"/>
          </p:cNvSpPr>
          <p:nvPr>
            <p:ph type="title"/>
          </p:nvPr>
        </p:nvSpPr>
        <p:spPr/>
        <p:txBody>
          <a:bodyPr rtlCol="0">
            <a:normAutofit/>
          </a:bodyPr>
          <a:lstStyle/>
          <a:p>
            <a:pPr fontAlgn="auto">
              <a:spcAft>
                <a:spcPts val="0"/>
              </a:spcAft>
              <a:defRPr/>
            </a:pPr>
            <a:r>
              <a:rPr lang="en-US" dirty="0"/>
              <a:t>RAFT: Example</a:t>
            </a:r>
          </a:p>
        </p:txBody>
      </p:sp>
      <p:sp>
        <p:nvSpPr>
          <p:cNvPr id="25602" name="Content Placeholder 2">
            <a:extLst>
              <a:ext uri="{FF2B5EF4-FFF2-40B4-BE49-F238E27FC236}">
                <a16:creationId xmlns:a16="http://schemas.microsoft.com/office/drawing/2014/main" id="{6AC00203-EB20-962E-2254-985BEBEFC57F}"/>
              </a:ext>
            </a:extLst>
          </p:cNvPr>
          <p:cNvSpPr>
            <a:spLocks noGrp="1" noChangeArrowheads="1"/>
          </p:cNvSpPr>
          <p:nvPr>
            <p:ph idx="4294967295"/>
          </p:nvPr>
        </p:nvSpPr>
        <p:spPr>
          <a:xfrm>
            <a:off x="5899150" y="511175"/>
            <a:ext cx="2768600" cy="4121150"/>
          </a:xfrm>
        </p:spPr>
        <p:txBody>
          <a:bodyPr/>
          <a:lstStyle/>
          <a:p>
            <a:r>
              <a:rPr lang="en-US" altLang="en-US" sz="2200" b="1" dirty="0">
                <a:solidFill>
                  <a:schemeClr val="accent3"/>
                </a:solidFill>
              </a:rPr>
              <a:t>Role</a:t>
            </a:r>
            <a:r>
              <a:rPr lang="en-US" altLang="en-US" sz="2200" b="1" dirty="0"/>
              <a:t>:</a:t>
            </a:r>
            <a:r>
              <a:rPr lang="en-US" altLang="en-US" sz="2200" dirty="0"/>
              <a:t> Anne Frank, a 13-year-old girl</a:t>
            </a:r>
          </a:p>
          <a:p>
            <a:r>
              <a:rPr lang="en-US" altLang="en-US" sz="2200" b="1" dirty="0">
                <a:solidFill>
                  <a:schemeClr val="accent3"/>
                </a:solidFill>
              </a:rPr>
              <a:t>Audience</a:t>
            </a:r>
            <a:r>
              <a:rPr lang="en-US" altLang="en-US" sz="2200" b="1" dirty="0"/>
              <a:t>:</a:t>
            </a:r>
            <a:r>
              <a:rPr lang="en-US" altLang="en-US" sz="2200" dirty="0"/>
              <a:t> Kitty (her diary personified</a:t>
            </a:r>
            <a:br>
              <a:rPr lang="en-US" altLang="en-US" sz="2200" dirty="0"/>
            </a:br>
            <a:r>
              <a:rPr lang="en-US" altLang="en-US" sz="2200" dirty="0"/>
              <a:t>as a friend)</a:t>
            </a:r>
          </a:p>
          <a:p>
            <a:r>
              <a:rPr lang="en-US" altLang="en-US" sz="2200" b="1" dirty="0">
                <a:solidFill>
                  <a:schemeClr val="accent3"/>
                </a:solidFill>
              </a:rPr>
              <a:t>Format</a:t>
            </a:r>
            <a:r>
              <a:rPr lang="en-US" altLang="en-US" sz="2200" b="1" dirty="0"/>
              <a:t>:</a:t>
            </a:r>
            <a:r>
              <a:rPr lang="en-US" altLang="en-US" sz="2200" dirty="0"/>
              <a:t> personal diary entry</a:t>
            </a:r>
          </a:p>
          <a:p>
            <a:r>
              <a:rPr lang="en-US" altLang="en-US" sz="2200" b="1" dirty="0">
                <a:solidFill>
                  <a:schemeClr val="accent3"/>
                </a:solidFill>
              </a:rPr>
              <a:t>Topic</a:t>
            </a:r>
            <a:r>
              <a:rPr lang="en-US" altLang="en-US" sz="2200" b="1" dirty="0"/>
              <a:t>:</a:t>
            </a:r>
            <a:r>
              <a:rPr lang="en-US" altLang="en-US" sz="2200" dirty="0"/>
              <a:t> beginning a new diary; seeking understanding and friendship</a:t>
            </a:r>
          </a:p>
        </p:txBody>
      </p:sp>
      <p:pic>
        <p:nvPicPr>
          <p:cNvPr id="4" name="Picture 3" descr="A yellow vest with black background&#10;&#10;AI-generated content may be incorrect.">
            <a:extLst>
              <a:ext uri="{FF2B5EF4-FFF2-40B4-BE49-F238E27FC236}">
                <a16:creationId xmlns:a16="http://schemas.microsoft.com/office/drawing/2014/main" id="{F9D3359D-7743-C1D2-5A08-3346875B1073}"/>
              </a:ext>
            </a:extLst>
          </p:cNvPr>
          <p:cNvPicPr>
            <a:picLocks noChangeAspect="1"/>
          </p:cNvPicPr>
          <p:nvPr/>
        </p:nvPicPr>
        <p:blipFill>
          <a:blip r:embed="rId3"/>
          <a:stretch>
            <a:fillRect/>
          </a:stretch>
        </p:blipFill>
        <p:spPr>
          <a:xfrm>
            <a:off x="3836795" y="511175"/>
            <a:ext cx="1622809" cy="658812"/>
          </a:xfrm>
          <a:prstGeom prst="rect">
            <a:avLst/>
          </a:prstGeom>
          <a:effectLst/>
        </p:spPr>
      </p:pic>
      <p:sp>
        <p:nvSpPr>
          <p:cNvPr id="3" name="Rectangle 2">
            <a:extLst>
              <a:ext uri="{FF2B5EF4-FFF2-40B4-BE49-F238E27FC236}">
                <a16:creationId xmlns:a16="http://schemas.microsoft.com/office/drawing/2014/main" id="{4A6AD297-0689-E0F4-29D0-C04116CAF46D}"/>
              </a:ext>
            </a:extLst>
          </p:cNvPr>
          <p:cNvSpPr/>
          <p:nvPr/>
        </p:nvSpPr>
        <p:spPr>
          <a:xfrm>
            <a:off x="628650" y="1268413"/>
            <a:ext cx="5065904" cy="3363912"/>
          </a:xfrm>
          <a:prstGeom prst="rect">
            <a:avLst/>
          </a:prstGeom>
          <a:solidFill>
            <a:schemeClr val="accent4">
              <a:lumMod val="20000"/>
              <a:lumOff val="80000"/>
            </a:schemeClr>
          </a:solidFill>
          <a:effectLst>
            <a:outerShdw blurRad="50800" dist="762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1200"/>
              </a:spcAft>
            </a:pPr>
            <a:r>
              <a:rPr lang="en-US" sz="2200" dirty="0">
                <a:solidFill>
                  <a:schemeClr val="tx1"/>
                </a:solidFill>
                <a:latin typeface="Times New Roman" panose="02020603050405020304" pitchFamily="18" charset="0"/>
                <a:cs typeface="Times New Roman" panose="02020603050405020304" pitchFamily="18" charset="0"/>
              </a:rPr>
              <a:t>“I hope I will be able to confide everything to you, as I have never been able to confide in anyone, and I hope you will be a great source of comfort and support.</a:t>
            </a:r>
          </a:p>
          <a:p>
            <a:pPr>
              <a:spcAft>
                <a:spcPts val="1200"/>
              </a:spcAft>
            </a:pPr>
            <a:r>
              <a:rPr lang="en-US" sz="2200" dirty="0">
                <a:solidFill>
                  <a:schemeClr val="tx1"/>
                </a:solidFill>
                <a:latin typeface="Times New Roman" panose="02020603050405020304" pitchFamily="18" charset="0"/>
                <a:cs typeface="Times New Roman" panose="02020603050405020304" pitchFamily="18" charset="0"/>
              </a:rPr>
              <a:t>I suppose I should begin by telling you what my diary is going to be: a story of my life. I don’t mean the facts, but the feelings. I want the diary to be my friend, and I shall call my friend Kitty.”</a:t>
            </a:r>
          </a:p>
        </p:txBody>
      </p:sp>
    </p:spTree>
    <p:extLst>
      <p:ext uri="{BB962C8B-B14F-4D97-AF65-F5344CB8AC3E}">
        <p14:creationId xmlns:p14="http://schemas.microsoft.com/office/powerpoint/2010/main" val="25554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97E2-88CE-452F-3FF8-96EE085AE418}"/>
              </a:ext>
            </a:extLst>
          </p:cNvPr>
          <p:cNvSpPr>
            <a:spLocks noGrp="1"/>
          </p:cNvSpPr>
          <p:nvPr>
            <p:ph type="title"/>
          </p:nvPr>
        </p:nvSpPr>
        <p:spPr/>
        <p:txBody>
          <a:bodyPr/>
          <a:lstStyle/>
          <a:p>
            <a:r>
              <a:rPr lang="en-US" altLang="en-US" dirty="0"/>
              <a:t>Writing From</a:t>
            </a:r>
            <a:br>
              <a:rPr lang="en-US" altLang="en-US" dirty="0"/>
            </a:br>
            <a:r>
              <a:rPr lang="en-US" altLang="en-US" dirty="0"/>
              <a:t> the Heart</a:t>
            </a:r>
            <a:endParaRPr lang="en-US" dirty="0"/>
          </a:p>
        </p:txBody>
      </p:sp>
      <p:sp>
        <p:nvSpPr>
          <p:cNvPr id="3" name="Text Placeholder 2">
            <a:extLst>
              <a:ext uri="{FF2B5EF4-FFF2-40B4-BE49-F238E27FC236}">
                <a16:creationId xmlns:a16="http://schemas.microsoft.com/office/drawing/2014/main" id="{FEFF57AB-21DC-21E2-F0B4-543CF54F3ECC}"/>
              </a:ext>
            </a:extLst>
          </p:cNvPr>
          <p:cNvSpPr>
            <a:spLocks noGrp="1"/>
          </p:cNvSpPr>
          <p:nvPr>
            <p:ph type="body" sz="quarter" idx="10"/>
          </p:nvPr>
        </p:nvSpPr>
        <p:spPr/>
        <p:txBody>
          <a:bodyPr/>
          <a:lstStyle/>
          <a:p>
            <a:r>
              <a:rPr lang="en-US" altLang="en-US" dirty="0"/>
              <a:t>The Diary of Anne Frank</a:t>
            </a:r>
          </a:p>
        </p:txBody>
      </p:sp>
      <p:sp>
        <p:nvSpPr>
          <p:cNvPr id="5" name="Hexagon 4">
            <a:extLst>
              <a:ext uri="{FF2B5EF4-FFF2-40B4-BE49-F238E27FC236}">
                <a16:creationId xmlns:a16="http://schemas.microsoft.com/office/drawing/2014/main" id="{A9CE501F-ECB1-9E90-9382-8F0363093F5F}"/>
              </a:ext>
            </a:extLst>
          </p:cNvPr>
          <p:cNvSpPr/>
          <p:nvPr/>
        </p:nvSpPr>
        <p:spPr>
          <a:xfrm>
            <a:off x="647355" y="1312133"/>
            <a:ext cx="2922311" cy="2519234"/>
          </a:xfrm>
          <a:prstGeom prst="hexagon">
            <a:avLst/>
          </a:prstGeom>
          <a:blipFill>
            <a:blip r:embed="rId2"/>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661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E9C5B-2732-CD2D-12E8-8AA764468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18FA3-4189-5EA5-A9E1-D12B87697144}"/>
              </a:ext>
            </a:extLst>
          </p:cNvPr>
          <p:cNvSpPr>
            <a:spLocks noGrp="1"/>
          </p:cNvSpPr>
          <p:nvPr>
            <p:ph type="title"/>
          </p:nvPr>
        </p:nvSpPr>
        <p:spPr/>
        <p:txBody>
          <a:bodyPr rtlCol="0">
            <a:normAutofit/>
          </a:bodyPr>
          <a:lstStyle/>
          <a:p>
            <a:pPr fontAlgn="auto">
              <a:spcAft>
                <a:spcPts val="0"/>
              </a:spcAft>
              <a:defRPr/>
            </a:pPr>
            <a:r>
              <a:rPr lang="en-US" dirty="0"/>
              <a:t>What Makes an Impact?</a:t>
            </a:r>
          </a:p>
        </p:txBody>
      </p:sp>
      <p:sp>
        <p:nvSpPr>
          <p:cNvPr id="25602" name="Content Placeholder 2">
            <a:extLst>
              <a:ext uri="{FF2B5EF4-FFF2-40B4-BE49-F238E27FC236}">
                <a16:creationId xmlns:a16="http://schemas.microsoft.com/office/drawing/2014/main" id="{D6559FAE-9862-A2EC-9873-76A5C8728C14}"/>
              </a:ext>
            </a:extLst>
          </p:cNvPr>
          <p:cNvSpPr>
            <a:spLocks noGrp="1" noChangeArrowheads="1"/>
          </p:cNvSpPr>
          <p:nvPr>
            <p:ph idx="4294967295"/>
          </p:nvPr>
        </p:nvSpPr>
        <p:spPr/>
        <p:txBody>
          <a:bodyPr/>
          <a:lstStyle/>
          <a:p>
            <a:pPr marL="64008" indent="0">
              <a:buNone/>
            </a:pPr>
            <a:r>
              <a:rPr lang="en-US" dirty="0"/>
              <a:t>Think about your diary entry as you answer one of the following prompts:</a:t>
            </a:r>
          </a:p>
          <a:p>
            <a:r>
              <a:rPr lang="en-US" sz="2400" dirty="0"/>
              <a:t>Imagine you had a </a:t>
            </a:r>
            <a:r>
              <a:rPr lang="en-US" sz="2400" b="1" dirty="0"/>
              <a:t>different role</a:t>
            </a:r>
            <a:r>
              <a:rPr lang="en-US" sz="2400" dirty="0"/>
              <a:t> for your diary entry. Identify a different role and describe how that would have changed your diary entry.</a:t>
            </a:r>
          </a:p>
          <a:p>
            <a:r>
              <a:rPr lang="en-US" sz="2400" dirty="0"/>
              <a:t>Imagine you were writing to a </a:t>
            </a:r>
            <a:r>
              <a:rPr lang="en-US" sz="2400" b="1" dirty="0"/>
              <a:t>different audience</a:t>
            </a:r>
            <a:r>
              <a:rPr lang="en-US" sz="2400" dirty="0"/>
              <a:t>. Identify a different audience and describe how that would have changed your diary entry.</a:t>
            </a:r>
            <a:endParaRPr lang="en-US" altLang="en-US" sz="2400" dirty="0"/>
          </a:p>
        </p:txBody>
      </p:sp>
    </p:spTree>
    <p:extLst>
      <p:ext uri="{BB962C8B-B14F-4D97-AF65-F5344CB8AC3E}">
        <p14:creationId xmlns:p14="http://schemas.microsoft.com/office/powerpoint/2010/main" val="335487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3888" y="560388"/>
            <a:ext cx="7886700" cy="2139950"/>
          </a:xfrm>
        </p:spPr>
        <p:txBody>
          <a:bodyPr/>
          <a:lstStyle/>
          <a:p>
            <a:r>
              <a:rPr lang="en-US" altLang="en-US" dirty="0"/>
              <a:t>Essential Question</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808288"/>
            <a:ext cx="7885112" cy="1397000"/>
          </a:xfrm>
        </p:spPr>
        <p:txBody>
          <a:bodyPr/>
          <a:lstStyle/>
          <a:p>
            <a:pPr marL="64008" indent="0">
              <a:buNone/>
            </a:pPr>
            <a:r>
              <a:rPr lang="en-US" dirty="0"/>
              <a:t>How could personal writing, such as a diary, help people express and preserve their experiences during difficult times?</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0388"/>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808288"/>
            <a:ext cx="7885112" cy="1774824"/>
          </a:xfrm>
        </p:spPr>
        <p:txBody>
          <a:bodyPr rtlCol="0">
            <a:normAutofit/>
          </a:bodyPr>
          <a:lstStyle/>
          <a:p>
            <a:pPr fontAlgn="auto">
              <a:spcAft>
                <a:spcPts val="0"/>
              </a:spcAft>
              <a:defRPr/>
            </a:pPr>
            <a:r>
              <a:rPr lang="en-US" dirty="0"/>
              <a:t>Analyze different nonfiction texts, including personal diaries, to compare author’s purposes.</a:t>
            </a:r>
          </a:p>
          <a:p>
            <a:pPr fontAlgn="auto">
              <a:spcAft>
                <a:spcPts val="0"/>
              </a:spcAft>
              <a:defRPr/>
            </a:pPr>
            <a:r>
              <a:rPr lang="en-US" dirty="0"/>
              <a:t>Apply understanding of perspective and context in nonfiction writing by writing a diary entry.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Quick Write: Prompt #1</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7360318" cy="3262312"/>
          </a:xfrm>
        </p:spPr>
        <p:txBody>
          <a:bodyPr/>
          <a:lstStyle/>
          <a:p>
            <a:pPr marL="64008" indent="0">
              <a:buNone/>
            </a:pPr>
            <a:r>
              <a:rPr lang="en-US" altLang="en-US" dirty="0"/>
              <a:t>As you answer the following, focus on your response, not your grammar or punctuation:</a:t>
            </a:r>
          </a:p>
          <a:p>
            <a:r>
              <a:rPr lang="en-US" altLang="en-US" dirty="0"/>
              <a:t>Imagine you had to hide or go silent for weeks or months—no posting, talking freely, or seeing your friends. What would be the most difficult part for you? How would you try to keep your sense of identity and hope?</a:t>
            </a:r>
          </a:p>
        </p:txBody>
      </p:sp>
      <p:pic>
        <p:nvPicPr>
          <p:cNvPr id="4" name="Picture 3" descr="A screenshot of a cell phone&#10;&#10;AI-generated content may be incorrect.">
            <a:extLst>
              <a:ext uri="{FF2B5EF4-FFF2-40B4-BE49-F238E27FC236}">
                <a16:creationId xmlns:a16="http://schemas.microsoft.com/office/drawing/2014/main" id="{4130EBE6-C2B8-BA77-CBB7-F59D322FE60C}"/>
              </a:ext>
            </a:extLst>
          </p:cNvPr>
          <p:cNvPicPr>
            <a:picLocks noChangeAspect="1"/>
          </p:cNvPicPr>
          <p:nvPr/>
        </p:nvPicPr>
        <p:blipFill>
          <a:blip r:embed="rId3"/>
          <a:stretch>
            <a:fillRect/>
          </a:stretch>
        </p:blipFill>
        <p:spPr>
          <a:xfrm rot="270582">
            <a:off x="7333186" y="315494"/>
            <a:ext cx="1111626" cy="18380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B96C-1388-C093-0AD1-2D9991B54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93DAC-7C1E-0636-EAD3-9A5BEF23053F}"/>
              </a:ext>
            </a:extLst>
          </p:cNvPr>
          <p:cNvSpPr>
            <a:spLocks noGrp="1"/>
          </p:cNvSpPr>
          <p:nvPr>
            <p:ph type="title"/>
          </p:nvPr>
        </p:nvSpPr>
        <p:spPr/>
        <p:txBody>
          <a:bodyPr rtlCol="0">
            <a:normAutofit/>
          </a:bodyPr>
          <a:lstStyle/>
          <a:p>
            <a:pPr fontAlgn="auto">
              <a:spcAft>
                <a:spcPts val="0"/>
              </a:spcAft>
              <a:defRPr/>
            </a:pPr>
            <a:r>
              <a:rPr lang="en-US" dirty="0"/>
              <a:t>Quick Write: Prompt #2</a:t>
            </a:r>
          </a:p>
        </p:txBody>
      </p:sp>
      <p:sp>
        <p:nvSpPr>
          <p:cNvPr id="25602" name="Content Placeholder 2">
            <a:extLst>
              <a:ext uri="{FF2B5EF4-FFF2-40B4-BE49-F238E27FC236}">
                <a16:creationId xmlns:a16="http://schemas.microsoft.com/office/drawing/2014/main" id="{F38C3FBF-693D-0568-656F-121250110D8E}"/>
              </a:ext>
            </a:extLst>
          </p:cNvPr>
          <p:cNvSpPr>
            <a:spLocks noGrp="1" noChangeArrowheads="1"/>
          </p:cNvSpPr>
          <p:nvPr>
            <p:ph idx="4294967295"/>
          </p:nvPr>
        </p:nvSpPr>
        <p:spPr>
          <a:xfrm>
            <a:off x="628650" y="1370013"/>
            <a:ext cx="7352297" cy="3262312"/>
          </a:xfrm>
        </p:spPr>
        <p:txBody>
          <a:bodyPr/>
          <a:lstStyle/>
          <a:p>
            <a:pPr marL="64008" indent="0">
              <a:buNone/>
            </a:pPr>
            <a:r>
              <a:rPr lang="en-US" altLang="en-US" dirty="0"/>
              <a:t>As you answer the following, focus on your response, not your grammar or punctuation:</a:t>
            </a:r>
          </a:p>
          <a:p>
            <a:r>
              <a:rPr lang="en-US" altLang="en-US" dirty="0"/>
              <a:t>Why do you think people choose to write, even when it is dangerous or forbidden?</a:t>
            </a:r>
          </a:p>
        </p:txBody>
      </p:sp>
      <p:pic>
        <p:nvPicPr>
          <p:cNvPr id="4" name="Picture 3" descr="A screenshot of a cell phone&#10;&#10;AI-generated content may be incorrect.">
            <a:extLst>
              <a:ext uri="{FF2B5EF4-FFF2-40B4-BE49-F238E27FC236}">
                <a16:creationId xmlns:a16="http://schemas.microsoft.com/office/drawing/2014/main" id="{1A23D4BF-E4C1-CD0C-1DA7-10BBCE39C748}"/>
              </a:ext>
            </a:extLst>
          </p:cNvPr>
          <p:cNvPicPr>
            <a:picLocks noChangeAspect="1"/>
          </p:cNvPicPr>
          <p:nvPr/>
        </p:nvPicPr>
        <p:blipFill>
          <a:blip r:embed="rId3"/>
          <a:stretch>
            <a:fillRect/>
          </a:stretch>
        </p:blipFill>
        <p:spPr>
          <a:xfrm rot="270582">
            <a:off x="7333186" y="315494"/>
            <a:ext cx="1111626" cy="1838016"/>
          </a:xfrm>
          <a:prstGeom prst="rect">
            <a:avLst/>
          </a:prstGeom>
        </p:spPr>
      </p:pic>
    </p:spTree>
    <p:extLst>
      <p:ext uri="{BB962C8B-B14F-4D97-AF65-F5344CB8AC3E}">
        <p14:creationId xmlns:p14="http://schemas.microsoft.com/office/powerpoint/2010/main" val="56630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1546-EB99-30A7-2135-5AA0BB701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FFABD-349E-6138-636F-2945C0B8D775}"/>
              </a:ext>
            </a:extLst>
          </p:cNvPr>
          <p:cNvSpPr>
            <a:spLocks noGrp="1"/>
          </p:cNvSpPr>
          <p:nvPr>
            <p:ph type="title"/>
          </p:nvPr>
        </p:nvSpPr>
        <p:spPr/>
        <p:txBody>
          <a:bodyPr rtlCol="0">
            <a:normAutofit/>
          </a:bodyPr>
          <a:lstStyle/>
          <a:p>
            <a:pPr fontAlgn="auto">
              <a:spcAft>
                <a:spcPts val="0"/>
              </a:spcAft>
              <a:defRPr/>
            </a:pPr>
            <a:r>
              <a:rPr lang="en-US" dirty="0"/>
              <a:t>Quick Write: Prompt #3</a:t>
            </a:r>
          </a:p>
        </p:txBody>
      </p:sp>
      <p:sp>
        <p:nvSpPr>
          <p:cNvPr id="25602" name="Content Placeholder 2">
            <a:extLst>
              <a:ext uri="{FF2B5EF4-FFF2-40B4-BE49-F238E27FC236}">
                <a16:creationId xmlns:a16="http://schemas.microsoft.com/office/drawing/2014/main" id="{6537101C-C754-A06C-BCE9-40E1C906E526}"/>
              </a:ext>
            </a:extLst>
          </p:cNvPr>
          <p:cNvSpPr>
            <a:spLocks noGrp="1" noChangeArrowheads="1"/>
          </p:cNvSpPr>
          <p:nvPr>
            <p:ph idx="4294967295"/>
          </p:nvPr>
        </p:nvSpPr>
        <p:spPr>
          <a:xfrm>
            <a:off x="628650" y="1370013"/>
            <a:ext cx="6863013" cy="3262312"/>
          </a:xfrm>
        </p:spPr>
        <p:txBody>
          <a:bodyPr/>
          <a:lstStyle/>
          <a:p>
            <a:pPr marL="64008" indent="0">
              <a:buNone/>
            </a:pPr>
            <a:r>
              <a:rPr lang="en-US" altLang="en-US" dirty="0"/>
              <a:t>As you answer the following, focus on your response, not your grammar or punctuation:</a:t>
            </a:r>
          </a:p>
          <a:p>
            <a:r>
              <a:rPr lang="en-US" altLang="en-US" dirty="0"/>
              <a:t>If you were living through a major event, what kinds of things would you write about that might never appear in a textbook?</a:t>
            </a:r>
          </a:p>
        </p:txBody>
      </p:sp>
      <p:pic>
        <p:nvPicPr>
          <p:cNvPr id="4" name="Picture 3" descr="A screenshot of a cell phone&#10;&#10;AI-generated content may be incorrect.">
            <a:extLst>
              <a:ext uri="{FF2B5EF4-FFF2-40B4-BE49-F238E27FC236}">
                <a16:creationId xmlns:a16="http://schemas.microsoft.com/office/drawing/2014/main" id="{7CEB48A2-EA26-820E-0000-A66468B51067}"/>
              </a:ext>
            </a:extLst>
          </p:cNvPr>
          <p:cNvPicPr>
            <a:picLocks noChangeAspect="1"/>
          </p:cNvPicPr>
          <p:nvPr/>
        </p:nvPicPr>
        <p:blipFill>
          <a:blip r:embed="rId3"/>
          <a:stretch>
            <a:fillRect/>
          </a:stretch>
        </p:blipFill>
        <p:spPr>
          <a:xfrm rot="270582">
            <a:off x="7333186" y="315494"/>
            <a:ext cx="1111626" cy="1838016"/>
          </a:xfrm>
          <a:prstGeom prst="rect">
            <a:avLst/>
          </a:prstGeom>
        </p:spPr>
      </p:pic>
    </p:spTree>
    <p:extLst>
      <p:ext uri="{BB962C8B-B14F-4D97-AF65-F5344CB8AC3E}">
        <p14:creationId xmlns:p14="http://schemas.microsoft.com/office/powerpoint/2010/main" val="40096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A551-2813-5EDD-AF70-3A5393E72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E76D3-40F0-1C26-6095-B2C2B11D0A94}"/>
              </a:ext>
            </a:extLst>
          </p:cNvPr>
          <p:cNvSpPr>
            <a:spLocks noGrp="1"/>
          </p:cNvSpPr>
          <p:nvPr>
            <p:ph type="title"/>
          </p:nvPr>
        </p:nvSpPr>
        <p:spPr/>
        <p:txBody>
          <a:bodyPr rtlCol="0">
            <a:normAutofit/>
          </a:bodyPr>
          <a:lstStyle/>
          <a:p>
            <a:pPr fontAlgn="auto">
              <a:spcAft>
                <a:spcPts val="0"/>
              </a:spcAft>
              <a:defRPr/>
            </a:pPr>
            <a:r>
              <a:rPr lang="en-US" dirty="0"/>
              <a:t>Card Sort</a:t>
            </a:r>
          </a:p>
        </p:txBody>
      </p:sp>
      <p:sp>
        <p:nvSpPr>
          <p:cNvPr id="25602" name="Content Placeholder 2">
            <a:extLst>
              <a:ext uri="{FF2B5EF4-FFF2-40B4-BE49-F238E27FC236}">
                <a16:creationId xmlns:a16="http://schemas.microsoft.com/office/drawing/2014/main" id="{9E47A716-BC4A-C5BE-162B-A01C380742CF}"/>
              </a:ext>
            </a:extLst>
          </p:cNvPr>
          <p:cNvSpPr>
            <a:spLocks noGrp="1" noChangeArrowheads="1"/>
          </p:cNvSpPr>
          <p:nvPr>
            <p:ph idx="4294967295"/>
          </p:nvPr>
        </p:nvSpPr>
        <p:spPr/>
        <p:txBody>
          <a:bodyPr/>
          <a:lstStyle/>
          <a:p>
            <a:pPr marL="64008" indent="0">
              <a:buNone/>
            </a:pPr>
            <a:r>
              <a:rPr lang="en-US" altLang="en-US" dirty="0"/>
              <a:t>Sort the cards with quotes into one of the categories:</a:t>
            </a:r>
          </a:p>
          <a:p>
            <a:r>
              <a:rPr lang="en-US" altLang="en-US" dirty="0"/>
              <a:t>Fear</a:t>
            </a:r>
          </a:p>
          <a:p>
            <a:r>
              <a:rPr lang="en-US" altLang="en-US" dirty="0"/>
              <a:t>Hope</a:t>
            </a:r>
          </a:p>
          <a:p>
            <a:r>
              <a:rPr lang="en-US" altLang="en-US" dirty="0"/>
              <a:t>Loneliness</a:t>
            </a:r>
          </a:p>
          <a:p>
            <a:r>
              <a:rPr lang="en-US" altLang="en-US" dirty="0"/>
              <a:t>Courage</a:t>
            </a:r>
          </a:p>
          <a:p>
            <a:r>
              <a:rPr lang="en-US" altLang="en-US" dirty="0"/>
              <a:t>Daily Life</a:t>
            </a:r>
          </a:p>
        </p:txBody>
      </p:sp>
      <p:pic>
        <p:nvPicPr>
          <p:cNvPr id="6" name="Picture 5" descr="A group of rectangles on a black background&#10;&#10;AI-generated content may be incorrect.">
            <a:extLst>
              <a:ext uri="{FF2B5EF4-FFF2-40B4-BE49-F238E27FC236}">
                <a16:creationId xmlns:a16="http://schemas.microsoft.com/office/drawing/2014/main" id="{9664EF90-B556-5925-DDED-D9D1397C135B}"/>
              </a:ext>
            </a:extLst>
          </p:cNvPr>
          <p:cNvPicPr>
            <a:picLocks noChangeAspect="1"/>
          </p:cNvPicPr>
          <p:nvPr/>
        </p:nvPicPr>
        <p:blipFill>
          <a:blip r:embed="rId4"/>
          <a:stretch>
            <a:fillRect/>
          </a:stretch>
        </p:blipFill>
        <p:spPr>
          <a:xfrm>
            <a:off x="6938356" y="360372"/>
            <a:ext cx="1769337" cy="1009642"/>
          </a:xfrm>
          <a:prstGeom prst="rect">
            <a:avLst/>
          </a:prstGeom>
          <a:effectLst>
            <a:outerShdw blurRad="50800" dist="38100" dir="2700000" algn="tl" rotWithShape="0">
              <a:prstClr val="black">
                <a:alpha val="40000"/>
              </a:prstClr>
            </a:outerShdw>
          </a:effectLst>
        </p:spPr>
      </p:pic>
      <p:pic>
        <p:nvPicPr>
          <p:cNvPr id="7" name="Online Media 6" title="K20 Center 5 minute timer">
            <a:hlinkClick r:id="" action="ppaction://media"/>
            <a:extLst>
              <a:ext uri="{FF2B5EF4-FFF2-40B4-BE49-F238E27FC236}">
                <a16:creationId xmlns:a16="http://schemas.microsoft.com/office/drawing/2014/main" id="{7AB08D08-4041-0F32-798B-84DBEE73ABD9}"/>
              </a:ext>
            </a:extLst>
          </p:cNvPr>
          <p:cNvPicPr>
            <a:picLocks noRot="1" noChangeAspect="1"/>
          </p:cNvPicPr>
          <p:nvPr>
            <a:videoFile r:link="rId1"/>
          </p:nvPr>
        </p:nvPicPr>
        <p:blipFill>
          <a:blip r:embed="rId5"/>
          <a:stretch>
            <a:fillRect/>
          </a:stretch>
        </p:blipFill>
        <p:spPr>
          <a:xfrm>
            <a:off x="3923607" y="2112410"/>
            <a:ext cx="3529302" cy="1992497"/>
          </a:xfrm>
          <a:prstGeom prst="rect">
            <a:avLst/>
          </a:prstGeom>
        </p:spPr>
      </p:pic>
      <p:sp>
        <p:nvSpPr>
          <p:cNvPr id="8" name="Content Placeholder 2">
            <a:extLst>
              <a:ext uri="{FF2B5EF4-FFF2-40B4-BE49-F238E27FC236}">
                <a16:creationId xmlns:a16="http://schemas.microsoft.com/office/drawing/2014/main" id="{B84C3969-B1AC-CB43-A3CF-FB86F6EF9B3E}"/>
              </a:ext>
            </a:extLst>
          </p:cNvPr>
          <p:cNvSpPr txBox="1">
            <a:spLocks noChangeArrowheads="1"/>
          </p:cNvSpPr>
          <p:nvPr/>
        </p:nvSpPr>
        <p:spPr bwMode="auto">
          <a:xfrm>
            <a:off x="3923607" y="4104907"/>
            <a:ext cx="3529302" cy="4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Font typeface="System Font Regular"/>
              <a:buNone/>
            </a:pPr>
            <a:r>
              <a:rPr lang="en-US" altLang="en-US" sz="1800" dirty="0">
                <a:solidFill>
                  <a:schemeClr val="accent1"/>
                </a:solidFill>
                <a:hlinkClick r:id="rId6">
                  <a:extLst>
                    <a:ext uri="{A12FA001-AC4F-418D-AE19-62706E023703}">
                      <ahyp:hlinkClr xmlns:ahyp="http://schemas.microsoft.com/office/drawing/2018/hyperlinkcolor" val="tx"/>
                    </a:ext>
                  </a:extLst>
                </a:hlinkClick>
              </a:rPr>
              <a:t>5-Minute Timer</a:t>
            </a:r>
            <a:endParaRPr lang="en-US" altLang="en-US" sz="1800" dirty="0">
              <a:solidFill>
                <a:schemeClr val="accent1"/>
              </a:solidFill>
            </a:endParaRPr>
          </a:p>
        </p:txBody>
      </p:sp>
    </p:spTree>
    <p:extLst>
      <p:ext uri="{BB962C8B-B14F-4D97-AF65-F5344CB8AC3E}">
        <p14:creationId xmlns:p14="http://schemas.microsoft.com/office/powerpoint/2010/main" val="41525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192AF-CD40-FE40-71D6-201C6DFCE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FD2F3-A853-381B-6F39-2E4448B38002}"/>
              </a:ext>
            </a:extLst>
          </p:cNvPr>
          <p:cNvSpPr>
            <a:spLocks noGrp="1"/>
          </p:cNvSpPr>
          <p:nvPr>
            <p:ph type="title"/>
          </p:nvPr>
        </p:nvSpPr>
        <p:spPr/>
        <p:txBody>
          <a:bodyPr rtlCol="0">
            <a:normAutofit/>
          </a:bodyPr>
          <a:lstStyle/>
          <a:p>
            <a:pPr fontAlgn="auto">
              <a:spcAft>
                <a:spcPts val="0"/>
              </a:spcAft>
              <a:defRPr/>
            </a:pPr>
            <a:r>
              <a:rPr lang="en-US" dirty="0"/>
              <a:t>Card Sort: Results</a:t>
            </a:r>
          </a:p>
        </p:txBody>
      </p:sp>
      <p:sp>
        <p:nvSpPr>
          <p:cNvPr id="25602" name="Content Placeholder 2">
            <a:extLst>
              <a:ext uri="{FF2B5EF4-FFF2-40B4-BE49-F238E27FC236}">
                <a16:creationId xmlns:a16="http://schemas.microsoft.com/office/drawing/2014/main" id="{890F7AF0-567B-572D-86E9-E450847E1635}"/>
              </a:ext>
            </a:extLst>
          </p:cNvPr>
          <p:cNvSpPr>
            <a:spLocks noGrp="1" noChangeArrowheads="1"/>
          </p:cNvSpPr>
          <p:nvPr>
            <p:ph idx="4294967295"/>
          </p:nvPr>
        </p:nvSpPr>
        <p:spPr/>
        <p:txBody>
          <a:bodyPr/>
          <a:lstStyle/>
          <a:p>
            <a:r>
              <a:rPr lang="en-US" altLang="en-US" b="1" dirty="0"/>
              <a:t>Fear</a:t>
            </a:r>
          </a:p>
          <a:p>
            <a:pPr lvl="1"/>
            <a:r>
              <a:rPr lang="en-US" altLang="en-US" sz="2400" dirty="0"/>
              <a:t>“Not being able to go outside…”</a:t>
            </a:r>
          </a:p>
          <a:p>
            <a:pPr lvl="1"/>
            <a:r>
              <a:rPr lang="en-US" altLang="en-US" sz="2400" dirty="0"/>
              <a:t>“At night in bed…the Annex is on fire…”</a:t>
            </a:r>
          </a:p>
          <a:p>
            <a:r>
              <a:rPr lang="en-US" altLang="en-US" b="1" dirty="0"/>
              <a:t>Hope</a:t>
            </a:r>
          </a:p>
          <a:p>
            <a:pPr lvl="1"/>
            <a:r>
              <a:rPr lang="en-US" altLang="en-US" sz="2400" dirty="0"/>
              <a:t>“It’s difficult in times like these…I still believe…”</a:t>
            </a:r>
          </a:p>
          <a:p>
            <a:pPr lvl="1"/>
            <a:r>
              <a:rPr lang="en-US" altLang="en-US" sz="2400" dirty="0"/>
              <a:t>“Where there’s hope, there is life…”</a:t>
            </a:r>
          </a:p>
          <a:p>
            <a:pPr lvl="1"/>
            <a:r>
              <a:rPr lang="en-US" altLang="en-US" sz="2400" dirty="0"/>
              <a:t>“As long as this exists…there will be solace for every sorrow…”</a:t>
            </a:r>
          </a:p>
        </p:txBody>
      </p:sp>
      <p:pic>
        <p:nvPicPr>
          <p:cNvPr id="3" name="Picture 2" descr="A group of rectangles on a black background&#10;&#10;AI-generated content may be incorrect.">
            <a:extLst>
              <a:ext uri="{FF2B5EF4-FFF2-40B4-BE49-F238E27FC236}">
                <a16:creationId xmlns:a16="http://schemas.microsoft.com/office/drawing/2014/main" id="{4405D3C5-4AB7-8FEE-D2E1-11E25BDA1CD6}"/>
              </a:ext>
            </a:extLst>
          </p:cNvPr>
          <p:cNvPicPr>
            <a:picLocks noChangeAspect="1"/>
          </p:cNvPicPr>
          <p:nvPr/>
        </p:nvPicPr>
        <p:blipFill>
          <a:blip r:embed="rId3"/>
          <a:stretch>
            <a:fillRect/>
          </a:stretch>
        </p:blipFill>
        <p:spPr>
          <a:xfrm>
            <a:off x="6938356" y="360372"/>
            <a:ext cx="1769337" cy="10096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9392805"/>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C78F3F6B-8FE8-4AF9-B2EE-1E1A27D3019D}" vid="{B17F4B8D-FFFB-4583-9642-F96E306FBF27}"/>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C78F3F6B-8FE8-4AF9-B2EE-1E1A27D3019D}" vid="{89AABBA5-E559-47DE-A0DA-B7EAB6E0C69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2265</TotalTime>
  <Words>1353</Words>
  <Application>Microsoft Macintosh PowerPoint</Application>
  <PresentationFormat>On-screen Show (16:9)</PresentationFormat>
  <Paragraphs>111</Paragraphs>
  <Slides>20</Slides>
  <Notes>10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 Display</vt:lpstr>
      <vt:lpstr>Arial</vt:lpstr>
      <vt:lpstr>Calibri</vt:lpstr>
      <vt:lpstr>Courier New</vt:lpstr>
      <vt:lpstr>System Font Regular</vt:lpstr>
      <vt:lpstr>Times New Roman</vt:lpstr>
      <vt:lpstr>Wingdings</vt:lpstr>
      <vt:lpstr>Custom Design</vt:lpstr>
      <vt:lpstr>1_Custom Design</vt:lpstr>
      <vt:lpstr>PowerPoint Presentation</vt:lpstr>
      <vt:lpstr>Writing From  the Heart</vt:lpstr>
      <vt:lpstr>Essential Question</vt:lpstr>
      <vt:lpstr>Learning Objectives</vt:lpstr>
      <vt:lpstr>Quick Write: Prompt #1</vt:lpstr>
      <vt:lpstr>Quick Write: Prompt #2</vt:lpstr>
      <vt:lpstr>Quick Write: Prompt #3</vt:lpstr>
      <vt:lpstr>Card Sort</vt:lpstr>
      <vt:lpstr>Card Sort: Results</vt:lpstr>
      <vt:lpstr>Card Sort: Results</vt:lpstr>
      <vt:lpstr>Card Sort: Results</vt:lpstr>
      <vt:lpstr>Types of Writing and Purpose</vt:lpstr>
      <vt:lpstr>Nonfiction Writing</vt:lpstr>
      <vt:lpstr>Nonfiction Writing</vt:lpstr>
      <vt:lpstr>“Amsterdam” Encyclopedia Entry</vt:lpstr>
      <vt:lpstr>The Diary of Anne Frank</vt:lpstr>
      <vt:lpstr>RAFT</vt:lpstr>
      <vt:lpstr>RAFT</vt:lpstr>
      <vt:lpstr>RAFT: Example</vt:lpstr>
      <vt:lpstr>What Makes an Impact?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from the Heart</dc:title>
  <dc:subject/>
  <dc:creator>K20 Center</dc:creator>
  <cp:keywords/>
  <dc:description/>
  <cp:lastModifiedBy>Gracia, Ann M.</cp:lastModifiedBy>
  <cp:revision>14</cp:revision>
  <dcterms:created xsi:type="dcterms:W3CDTF">2025-10-07T15:56:58Z</dcterms:created>
  <dcterms:modified xsi:type="dcterms:W3CDTF">2026-02-25T16:13:46Z</dcterms:modified>
  <cp:category/>
</cp:coreProperties>
</file>