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8"/>
  </p:notesMasterIdLst>
  <p:sldIdLst>
    <p:sldId id="276" r:id="rId2"/>
    <p:sldId id="256" r:id="rId3"/>
    <p:sldId id="274" r:id="rId4"/>
    <p:sldId id="275" r:id="rId5"/>
    <p:sldId id="273" r:id="rId6"/>
    <p:sldId id="282" r:id="rId7"/>
    <p:sldId id="295" r:id="rId8"/>
    <p:sldId id="283" r:id="rId9"/>
    <p:sldId id="292" r:id="rId10"/>
    <p:sldId id="293" r:id="rId11"/>
    <p:sldId id="288" r:id="rId12"/>
    <p:sldId id="301" r:id="rId13"/>
    <p:sldId id="296" r:id="rId14"/>
    <p:sldId id="297" r:id="rId15"/>
    <p:sldId id="298" r:id="rId16"/>
    <p:sldId id="300" r:id="rId17"/>
    <p:sldId id="302" r:id="rId18"/>
    <p:sldId id="303" r:id="rId19"/>
    <p:sldId id="304" r:id="rId20"/>
    <p:sldId id="305" r:id="rId21"/>
    <p:sldId id="306" r:id="rId22"/>
    <p:sldId id="308" r:id="rId23"/>
    <p:sldId id="307" r:id="rId24"/>
    <p:sldId id="289" r:id="rId25"/>
    <p:sldId id="299" r:id="rId26"/>
    <p:sldId id="309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94626"/>
  </p:normalViewPr>
  <p:slideViewPr>
    <p:cSldViewPr snapToGrid="0" snapToObjects="1">
      <p:cViewPr varScale="1">
        <p:scale>
          <a:sx n="161" d="100"/>
          <a:sy n="161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476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Card Sort.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5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Numbered Heads Together.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https://learn.k20center.ou.edu/strategy/2476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47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Bell Ringers and Exit Tickets.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91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Bell Ringers and Exit Tickets.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3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9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2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230FB5-C853-F46C-5752-E5CD00577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EE9799AC-4CEB-1C48-E557-7823AB78A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Making Observations</a:t>
            </a:r>
          </a:p>
          <a:p>
            <a:r>
              <a:rPr lang="en-US" dirty="0"/>
              <a:t>Write anything you noticed about these ratios.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Making Predictions</a:t>
            </a:r>
          </a:p>
          <a:p>
            <a:r>
              <a:rPr lang="en-US" dirty="0"/>
              <a:t>Based on your observations, write what you think the relationship is between the sides of a triangle.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84693098-39AB-E88C-4C01-92920517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Right Triangle Exploration</a:t>
            </a:r>
          </a:p>
        </p:txBody>
      </p:sp>
    </p:spTree>
    <p:extLst>
      <p:ext uri="{BB962C8B-B14F-4D97-AF65-F5344CB8AC3E}">
        <p14:creationId xmlns:p14="http://schemas.microsoft.com/office/powerpoint/2010/main" val="1958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5870BC-FAEA-2E89-A2A0-46FA28311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24C6A60-E521-0C46-B8F0-A7ACB02BD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your results from your Right Triangle Exploration handout to complete the </a:t>
            </a:r>
            <a:r>
              <a:rPr lang="en-US" b="1" i="1" dirty="0"/>
              <a:t>Reference Angle Measure</a:t>
            </a:r>
            <a:r>
              <a:rPr lang="en-US" dirty="0"/>
              <a:t> column.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43DC6E44-8A87-982C-80FC-ECBFD8A5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Calculator Time</a:t>
            </a:r>
          </a:p>
        </p:txBody>
      </p:sp>
    </p:spTree>
    <p:extLst>
      <p:ext uri="{BB962C8B-B14F-4D97-AF65-F5344CB8AC3E}">
        <p14:creationId xmlns:p14="http://schemas.microsoft.com/office/powerpoint/2010/main" val="368699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4639E-94F6-7A59-C7D0-1B9FDF6FA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A272EAE-B024-9379-F4D0-F1AED4EAB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mathematical functions that give us information about the relationships between an angle and the side measures of a right triangle: </a:t>
            </a:r>
            <a:r>
              <a:rPr lang="en-US" b="1" i="1" dirty="0">
                <a:solidFill>
                  <a:schemeClr val="accent4"/>
                </a:solidFill>
              </a:rPr>
              <a:t>sine</a:t>
            </a:r>
            <a:r>
              <a:rPr lang="en-US" dirty="0"/>
              <a:t>, </a:t>
            </a:r>
            <a:r>
              <a:rPr lang="en-US" b="1" i="1" dirty="0">
                <a:solidFill>
                  <a:schemeClr val="accent4"/>
                </a:solidFill>
              </a:rPr>
              <a:t>cosine</a:t>
            </a:r>
            <a:r>
              <a:rPr lang="en-US" dirty="0"/>
              <a:t>, and </a:t>
            </a:r>
            <a:r>
              <a:rPr lang="en-US" b="1" i="1" dirty="0">
                <a:solidFill>
                  <a:schemeClr val="accent4"/>
                </a:solidFill>
              </a:rPr>
              <a:t>tangent</a:t>
            </a:r>
            <a:r>
              <a:rPr lang="en-US" dirty="0"/>
              <a:t>.</a:t>
            </a:r>
          </a:p>
          <a:p>
            <a:r>
              <a:rPr lang="en-US" dirty="0"/>
              <a:t>However, we don’t yet really know much about them.</a:t>
            </a:r>
          </a:p>
          <a:p>
            <a:r>
              <a:rPr lang="en-US" dirty="0"/>
              <a:t>Work with your group to complete the table and then write definitions for these functions.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1579166E-C8C6-C5FE-608E-C61E7410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Calculator Time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2467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CFA7E-877E-74B2-AE7E-C4CCE660E9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4F094A0-2EA9-22B1-9B07-E9969B74B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your calculator, locate the keys that read:</a:t>
            </a:r>
            <a:br>
              <a:rPr lang="en-US" dirty="0"/>
            </a:br>
            <a:r>
              <a:rPr lang="en-US" dirty="0">
                <a:solidFill>
                  <a:schemeClr val="accent4"/>
                </a:solidFill>
              </a:rPr>
              <a:t>SIN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COS</a:t>
            </a:r>
            <a:r>
              <a:rPr lang="en-US" dirty="0"/>
              <a:t>, and </a:t>
            </a:r>
            <a:r>
              <a:rPr lang="en-US" dirty="0">
                <a:solidFill>
                  <a:schemeClr val="accent4"/>
                </a:solidFill>
              </a:rPr>
              <a:t>TAN</a:t>
            </a:r>
            <a:r>
              <a:rPr lang="en-US" dirty="0"/>
              <a:t> (or </a:t>
            </a:r>
            <a:r>
              <a:rPr lang="en-US" dirty="0">
                <a:solidFill>
                  <a:schemeClr val="accent4"/>
                </a:solidFill>
              </a:rPr>
              <a:t>sin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cos</a:t>
            </a:r>
            <a:r>
              <a:rPr lang="en-US" dirty="0"/>
              <a:t>, and </a:t>
            </a:r>
            <a:r>
              <a:rPr lang="en-US" dirty="0">
                <a:solidFill>
                  <a:schemeClr val="accent4"/>
                </a:solidFill>
              </a:rPr>
              <a:t>tan</a:t>
            </a:r>
            <a:r>
              <a:rPr lang="en-US" dirty="0"/>
              <a:t>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These refer to the trigonometric functions: sine, cosine, and tangent.</a:t>
            </a:r>
          </a:p>
          <a:p>
            <a:r>
              <a:rPr lang="en-US" dirty="0"/>
              <a:t>Use your calculator to determine the results of using the functions sine, cosine, and tangent on the </a:t>
            </a:r>
            <a:r>
              <a:rPr lang="en-US" b="1" i="1" dirty="0"/>
              <a:t>Reference Angles</a:t>
            </a:r>
            <a:r>
              <a:rPr lang="en-US" dirty="0"/>
              <a:t> to complete the last 3 columns.</a:t>
            </a:r>
          </a:p>
          <a:p>
            <a:r>
              <a:rPr lang="en-US" dirty="0"/>
              <a:t>Let’s try the first row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FB1F337-7590-2139-1FB4-90B194E5A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Calculator Time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3499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40E142-A9B5-7F7F-DF15-DEA423F407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B67279D-8EFB-4648-E30E-BBF05890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Compare your completed table with the one on your Right Triangle Exploration handout.</a:t>
            </a:r>
          </a:p>
          <a:p>
            <a:r>
              <a:rPr lang="en-US" dirty="0"/>
              <a:t>Below your table, record your observations.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What do you notice?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What patterns do you see?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222678CB-BECD-E1FE-467E-E8E32483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Connections Time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9198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B111E-AF75-1595-290D-2FAA7BB07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6449ADAF-BEC8-7E9A-13C8-67B8C7CA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Vocabulary Time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26097-57D2-ACE3-FB1F-37A693198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484551"/>
            <a:ext cx="3600788" cy="284731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0C547F90-0C35-1A6F-4ECB-63B471FBD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11960" y="1484551"/>
            <a:ext cx="3600788" cy="284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8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F19C-6E6B-931A-1985-5F638A39A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AE619D0-FFB7-7B66-8FE1-6EE530D59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 group, make hypotheses about the definitions of </a:t>
            </a:r>
            <a:r>
              <a:rPr lang="en-US" b="1" i="1" dirty="0">
                <a:solidFill>
                  <a:schemeClr val="accent4"/>
                </a:solidFill>
              </a:rPr>
              <a:t>sine</a:t>
            </a:r>
            <a:r>
              <a:rPr lang="en-US" dirty="0"/>
              <a:t>, </a:t>
            </a:r>
            <a:r>
              <a:rPr lang="en-US" b="1" i="1" dirty="0">
                <a:solidFill>
                  <a:schemeClr val="accent4"/>
                </a:solidFill>
              </a:rPr>
              <a:t>cosine</a:t>
            </a:r>
            <a:r>
              <a:rPr lang="en-US" dirty="0"/>
              <a:t>, and </a:t>
            </a:r>
            <a:r>
              <a:rPr lang="en-US" b="1" i="1" dirty="0">
                <a:solidFill>
                  <a:schemeClr val="accent4"/>
                </a:solidFill>
              </a:rPr>
              <a:t>tangent</a:t>
            </a:r>
            <a:r>
              <a:rPr lang="en-US" dirty="0"/>
              <a:t> using your new vocabulary for </a:t>
            </a:r>
            <a:r>
              <a:rPr lang="en-US" b="1" i="1" dirty="0">
                <a:solidFill>
                  <a:schemeClr val="accent2"/>
                </a:solidFill>
              </a:rPr>
              <a:t>opposite</a:t>
            </a:r>
            <a:r>
              <a:rPr lang="en-US" dirty="0"/>
              <a:t>, </a:t>
            </a:r>
            <a:r>
              <a:rPr lang="en-US" b="1" i="1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, and </a:t>
            </a:r>
            <a:r>
              <a:rPr lang="en-US" b="1" i="1" dirty="0">
                <a:solidFill>
                  <a:schemeClr val="accent2"/>
                </a:solidFill>
              </a:rPr>
              <a:t>hypotenuse</a:t>
            </a:r>
            <a:r>
              <a:rPr lang="en-US" dirty="0"/>
              <a:t>.</a:t>
            </a:r>
          </a:p>
          <a:p>
            <a:r>
              <a:rPr lang="en-US" dirty="0"/>
              <a:t>Record your definitions on the back of your handout.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Try to write a general definition, something you could apply to any problem.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Think about what you would use to find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for any right triangle with angle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5EBC9D1B-794F-3F44-4903-032D7141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Definition Time</a:t>
            </a:r>
          </a:p>
        </p:txBody>
      </p:sp>
    </p:spTree>
    <p:extLst>
      <p:ext uri="{BB962C8B-B14F-4D97-AF65-F5344CB8AC3E}">
        <p14:creationId xmlns:p14="http://schemas.microsoft.com/office/powerpoint/2010/main" val="216475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B5F7C-4D8D-C62F-94E5-C8D936CC0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69735CE-96DF-87FC-2BC4-4D10C931F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9416" y="1309352"/>
            <a:ext cx="4977384" cy="34340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another pair and trade definitions/handouts.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a piece of notebook paper, find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tan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n-US" dirty="0"/>
              <a:t> using only the definition you’ve been given.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8E0D1423-50A9-A0F6-C1F8-1B512DEF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Clarity Time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1029E8-9918-10EA-4A15-9F197D7BB6C0}"/>
              </a:ext>
            </a:extLst>
          </p:cNvPr>
          <p:cNvGrpSpPr/>
          <p:nvPr/>
        </p:nvGrpSpPr>
        <p:grpSpPr>
          <a:xfrm>
            <a:off x="290022" y="1248617"/>
            <a:ext cx="4572649" cy="3499979"/>
            <a:chOff x="290022" y="1248617"/>
            <a:chExt cx="4572649" cy="3499979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3C7CEAC0-30BE-E032-906C-0EC66477E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 flipH="1">
              <a:off x="1104121" y="1003405"/>
              <a:ext cx="2911151" cy="3893442"/>
            </a:xfrm>
            <a:prstGeom prst="rect">
              <a:avLst/>
            </a:prstGeom>
          </p:spPr>
        </p:pic>
        <p:sp>
          <p:nvSpPr>
            <p:cNvPr id="7" name="Content Placeholder 19">
              <a:extLst>
                <a:ext uri="{FF2B5EF4-FFF2-40B4-BE49-F238E27FC236}">
                  <a16:creationId xmlns:a16="http://schemas.microsoft.com/office/drawing/2014/main" id="{338F912C-4649-8283-1028-9FB0A9935591}"/>
                </a:ext>
              </a:extLst>
            </p:cNvPr>
            <p:cNvSpPr txBox="1">
              <a:spLocks/>
            </p:cNvSpPr>
            <p:nvPr/>
          </p:nvSpPr>
          <p:spPr>
            <a:xfrm>
              <a:off x="290022" y="4197582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i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" name="Content Placeholder 19">
              <a:extLst>
                <a:ext uri="{FF2B5EF4-FFF2-40B4-BE49-F238E27FC236}">
                  <a16:creationId xmlns:a16="http://schemas.microsoft.com/office/drawing/2014/main" id="{46AE5580-4681-7B11-D0A8-6C41539F4885}"/>
                </a:ext>
              </a:extLst>
            </p:cNvPr>
            <p:cNvSpPr txBox="1">
              <a:spLocks/>
            </p:cNvSpPr>
            <p:nvPr/>
          </p:nvSpPr>
          <p:spPr>
            <a:xfrm>
              <a:off x="290023" y="1248617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i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0" name="Content Placeholder 19">
              <a:extLst>
                <a:ext uri="{FF2B5EF4-FFF2-40B4-BE49-F238E27FC236}">
                  <a16:creationId xmlns:a16="http://schemas.microsoft.com/office/drawing/2014/main" id="{E667438C-1332-5ADC-BE35-808EEA89D067}"/>
                </a:ext>
              </a:extLst>
            </p:cNvPr>
            <p:cNvSpPr txBox="1">
              <a:spLocks/>
            </p:cNvSpPr>
            <p:nvPr/>
          </p:nvSpPr>
          <p:spPr>
            <a:xfrm>
              <a:off x="4412496" y="4167714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i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Content Placeholder 19">
              <a:extLst>
                <a:ext uri="{FF2B5EF4-FFF2-40B4-BE49-F238E27FC236}">
                  <a16:creationId xmlns:a16="http://schemas.microsoft.com/office/drawing/2014/main" id="{4E5056C0-CBDD-A4CC-F2B4-CB65C03111C1}"/>
                </a:ext>
              </a:extLst>
            </p:cNvPr>
            <p:cNvSpPr txBox="1">
              <a:spLocks/>
            </p:cNvSpPr>
            <p:nvPr/>
          </p:nvSpPr>
          <p:spPr>
            <a:xfrm>
              <a:off x="2191973" y="2363630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Content Placeholder 19">
              <a:extLst>
                <a:ext uri="{FF2B5EF4-FFF2-40B4-BE49-F238E27FC236}">
                  <a16:creationId xmlns:a16="http://schemas.microsoft.com/office/drawing/2014/main" id="{7F5BDF9E-BFEE-9E22-16F9-7C459142A751}"/>
                </a:ext>
              </a:extLst>
            </p:cNvPr>
            <p:cNvSpPr txBox="1">
              <a:spLocks/>
            </p:cNvSpPr>
            <p:nvPr/>
          </p:nvSpPr>
          <p:spPr>
            <a:xfrm>
              <a:off x="290023" y="2711016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3" name="Content Placeholder 19">
              <a:extLst>
                <a:ext uri="{FF2B5EF4-FFF2-40B4-BE49-F238E27FC236}">
                  <a16:creationId xmlns:a16="http://schemas.microsoft.com/office/drawing/2014/main" id="{ADB976E9-5914-B581-1A72-8612DF428178}"/>
                </a:ext>
              </a:extLst>
            </p:cNvPr>
            <p:cNvSpPr txBox="1">
              <a:spLocks/>
            </p:cNvSpPr>
            <p:nvPr/>
          </p:nvSpPr>
          <p:spPr>
            <a:xfrm>
              <a:off x="2191974" y="4332356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798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D44A3-4855-F456-7E3B-C1EC418CA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0BE5040-9C55-E151-F2DE-A7DC0D871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Return the definitions/handouts to the authors.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Now compare your results with the pair who wrote the definition you used.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Did you get the same result?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How could you definition be clearer?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Revise your definition, if needed.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BCB61B93-F343-325B-DB8C-111AB1F4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Clarity Time</a:t>
            </a:r>
          </a:p>
        </p:txBody>
      </p:sp>
    </p:spTree>
    <p:extLst>
      <p:ext uri="{BB962C8B-B14F-4D97-AF65-F5344CB8AC3E}">
        <p14:creationId xmlns:p14="http://schemas.microsoft.com/office/powerpoint/2010/main" val="32790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35A46-6F51-D172-D22D-E5EE6E442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7EC033D9-25A3-8621-FCB7-376052D2D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Find another pair and trade your revised definitions.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On a piece of notebook paper, find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tan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n-US" dirty="0"/>
              <a:t> using only the definition you’ve been given.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0CB73A4-BB37-B402-1AD6-BE0AD426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Clarity Time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85F4E1-56A9-F09D-570C-3C69338EB001}"/>
              </a:ext>
            </a:extLst>
          </p:cNvPr>
          <p:cNvGrpSpPr/>
          <p:nvPr/>
        </p:nvGrpSpPr>
        <p:grpSpPr>
          <a:xfrm>
            <a:off x="1854960" y="2571750"/>
            <a:ext cx="5434080" cy="2567930"/>
            <a:chOff x="1854960" y="2571750"/>
            <a:chExt cx="5434080" cy="2567930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66D871C-2824-C2BE-D986-141DAFD53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97338" y="2795741"/>
              <a:ext cx="4749324" cy="1982516"/>
            </a:xfrm>
            <a:prstGeom prst="rect">
              <a:avLst/>
            </a:prstGeom>
          </p:spPr>
        </p:pic>
        <p:sp>
          <p:nvSpPr>
            <p:cNvPr id="22" name="Content Placeholder 19">
              <a:extLst>
                <a:ext uri="{FF2B5EF4-FFF2-40B4-BE49-F238E27FC236}">
                  <a16:creationId xmlns:a16="http://schemas.microsoft.com/office/drawing/2014/main" id="{AC5392D2-866F-FCE8-7D97-2E8326C93D9E}"/>
                </a:ext>
              </a:extLst>
            </p:cNvPr>
            <p:cNvSpPr txBox="1">
              <a:spLocks/>
            </p:cNvSpPr>
            <p:nvPr/>
          </p:nvSpPr>
          <p:spPr>
            <a:xfrm>
              <a:off x="1893059" y="4515320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i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3" name="Content Placeholder 19">
              <a:extLst>
                <a:ext uri="{FF2B5EF4-FFF2-40B4-BE49-F238E27FC236}">
                  <a16:creationId xmlns:a16="http://schemas.microsoft.com/office/drawing/2014/main" id="{95919C6A-711C-C6EB-9FCE-836F550DCB56}"/>
                </a:ext>
              </a:extLst>
            </p:cNvPr>
            <p:cNvSpPr txBox="1">
              <a:spLocks/>
            </p:cNvSpPr>
            <p:nvPr/>
          </p:nvSpPr>
          <p:spPr>
            <a:xfrm>
              <a:off x="1893060" y="2571750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i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4" name="Content Placeholder 19">
              <a:extLst>
                <a:ext uri="{FF2B5EF4-FFF2-40B4-BE49-F238E27FC236}">
                  <a16:creationId xmlns:a16="http://schemas.microsoft.com/office/drawing/2014/main" id="{D3134CF6-8351-0A9C-2457-93E2B9ABB94E}"/>
                </a:ext>
              </a:extLst>
            </p:cNvPr>
            <p:cNvSpPr txBox="1">
              <a:spLocks/>
            </p:cNvSpPr>
            <p:nvPr/>
          </p:nvSpPr>
          <p:spPr>
            <a:xfrm>
              <a:off x="6838865" y="4515320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i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5" name="Content Placeholder 19">
              <a:extLst>
                <a:ext uri="{FF2B5EF4-FFF2-40B4-BE49-F238E27FC236}">
                  <a16:creationId xmlns:a16="http://schemas.microsoft.com/office/drawing/2014/main" id="{69716AED-BEBA-725B-C9BF-349149B6DB5B}"/>
                </a:ext>
              </a:extLst>
            </p:cNvPr>
            <p:cNvSpPr txBox="1">
              <a:spLocks/>
            </p:cNvSpPr>
            <p:nvPr/>
          </p:nvSpPr>
          <p:spPr>
            <a:xfrm>
              <a:off x="4175723" y="3284380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6" name="Content Placeholder 19">
              <a:extLst>
                <a:ext uri="{FF2B5EF4-FFF2-40B4-BE49-F238E27FC236}">
                  <a16:creationId xmlns:a16="http://schemas.microsoft.com/office/drawing/2014/main" id="{AE17A473-A987-1047-2814-3FB24F7F12A5}"/>
                </a:ext>
              </a:extLst>
            </p:cNvPr>
            <p:cNvSpPr txBox="1">
              <a:spLocks/>
            </p:cNvSpPr>
            <p:nvPr/>
          </p:nvSpPr>
          <p:spPr>
            <a:xfrm>
              <a:off x="1854960" y="3543535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7" name="Content Placeholder 19">
              <a:extLst>
                <a:ext uri="{FF2B5EF4-FFF2-40B4-BE49-F238E27FC236}">
                  <a16:creationId xmlns:a16="http://schemas.microsoft.com/office/drawing/2014/main" id="{79ADAC0B-F87D-075A-FD7A-9BC7964F237E}"/>
                </a:ext>
              </a:extLst>
            </p:cNvPr>
            <p:cNvSpPr txBox="1">
              <a:spLocks/>
            </p:cNvSpPr>
            <p:nvPr/>
          </p:nvSpPr>
          <p:spPr>
            <a:xfrm>
              <a:off x="4346912" y="4723440"/>
              <a:ext cx="450175" cy="416240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47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Geometer’s Perspective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Trigonometric Ratios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CD69E-08F4-D618-955D-5FD12906A9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5BFC4FC-E669-C1AD-7D13-9085FE17C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/>
              <a:t>Return the definitions/handouts to the authors.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Now compare your results with the pair who wrote the definition you used.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Did you get the same result?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How could you definition be clearer?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ABBCD9E2-5D2C-BE7E-6BDE-F7FE8F6BD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Connections: Clarity Time</a:t>
            </a:r>
          </a:p>
        </p:txBody>
      </p:sp>
    </p:spTree>
    <p:extLst>
      <p:ext uri="{BB962C8B-B14F-4D97-AF65-F5344CB8AC3E}">
        <p14:creationId xmlns:p14="http://schemas.microsoft.com/office/powerpoint/2010/main" val="323348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79324-F445-4BC8-00DB-C56076685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FD81EF5-9561-9264-715E-8F1A6EBB6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124" y="1309352"/>
            <a:ext cx="4152675" cy="3434098"/>
          </a:xfrm>
        </p:spPr>
        <p:txBody>
          <a:bodyPr/>
          <a:lstStyle/>
          <a:p>
            <a:r>
              <a:rPr lang="en-US" sz="2600" dirty="0"/>
              <a:t>The </a:t>
            </a:r>
            <a:r>
              <a:rPr lang="en-US" sz="2600" b="1" i="1" dirty="0">
                <a:solidFill>
                  <a:schemeClr val="accent4"/>
                </a:solidFill>
              </a:rPr>
              <a:t>sine</a:t>
            </a:r>
            <a:r>
              <a:rPr lang="en-US" sz="2600" dirty="0"/>
              <a:t> of the angle is the ratio of the opposite side to the hypotenuse.</a:t>
            </a:r>
          </a:p>
          <a:p>
            <a:endParaRPr lang="en-US" dirty="0"/>
          </a:p>
          <a:p>
            <a:r>
              <a:rPr lang="en-US" sz="2600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4577B9AB-B80B-A590-87FF-AEE70658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Connections: Right Triangle Trig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3F7C78D-B427-E18E-0884-196053C3C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380904"/>
            <a:ext cx="3993736" cy="3158042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999359A-7039-8983-409D-322F29DDD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517668"/>
              </p:ext>
            </p:extLst>
          </p:nvPr>
        </p:nvGraphicFramePr>
        <p:xfrm>
          <a:off x="4835093" y="2871328"/>
          <a:ext cx="2514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850680" progId="Equation.DSMT4">
                  <p:embed/>
                </p:oleObj>
              </mc:Choice>
              <mc:Fallback>
                <p:oleObj name="Equation" r:id="rId4" imgW="251460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35093" y="2871328"/>
                        <a:ext cx="25146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5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7F5EB5-CBA8-E18A-2242-A53FCA4DC9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EB77DE51-04B8-E429-CF5F-60118FF1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124" y="1309352"/>
            <a:ext cx="4152675" cy="3434098"/>
          </a:xfrm>
        </p:spPr>
        <p:txBody>
          <a:bodyPr/>
          <a:lstStyle/>
          <a:p>
            <a:r>
              <a:rPr lang="en-US" sz="2600" dirty="0"/>
              <a:t>The </a:t>
            </a:r>
            <a:r>
              <a:rPr lang="en-US" sz="2600" b="1" i="1" dirty="0">
                <a:solidFill>
                  <a:schemeClr val="accent4"/>
                </a:solidFill>
              </a:rPr>
              <a:t>cosine</a:t>
            </a:r>
            <a:r>
              <a:rPr lang="en-US" sz="2600" dirty="0"/>
              <a:t> of the angle is the ratio of the adjacent side to the hypotenuse.</a:t>
            </a:r>
          </a:p>
          <a:p>
            <a:endParaRPr lang="en-US" dirty="0"/>
          </a:p>
          <a:p>
            <a:r>
              <a:rPr lang="en-US" sz="2600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A6324238-0A72-192F-B7C6-6D813B6A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Connections: Right Triangle Trig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6F1AB4B-723C-D930-06CB-F07F9A187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380904"/>
            <a:ext cx="3993736" cy="3158042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CBE0E4-819B-B163-6DB9-69CAF42FE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757830"/>
              </p:ext>
            </p:extLst>
          </p:nvPr>
        </p:nvGraphicFramePr>
        <p:xfrm>
          <a:off x="4810125" y="2871788"/>
          <a:ext cx="2565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5360" imgH="850680" progId="Equation.DSMT4">
                  <p:embed/>
                </p:oleObj>
              </mc:Choice>
              <mc:Fallback>
                <p:oleObj name="Equation" r:id="rId4" imgW="2565360" imgH="8506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999359A-7039-8983-409D-322F29DDD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10125" y="2871788"/>
                        <a:ext cx="25654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43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34007-7A33-68C5-6FFD-5B205A3A7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47FA0F3-81E9-B6E2-5397-6330B74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124" y="1309352"/>
            <a:ext cx="4152675" cy="3434098"/>
          </a:xfrm>
        </p:spPr>
        <p:txBody>
          <a:bodyPr/>
          <a:lstStyle/>
          <a:p>
            <a:r>
              <a:rPr lang="en-US" sz="2600" dirty="0"/>
              <a:t>The </a:t>
            </a:r>
            <a:r>
              <a:rPr lang="en-US" sz="2600" b="1" i="1" dirty="0">
                <a:solidFill>
                  <a:schemeClr val="accent4"/>
                </a:solidFill>
              </a:rPr>
              <a:t>tangent</a:t>
            </a:r>
            <a:r>
              <a:rPr lang="en-US" sz="2600" dirty="0"/>
              <a:t> of the angle is the ratio of the opposite side to the adjacent side.</a:t>
            </a:r>
          </a:p>
          <a:p>
            <a:endParaRPr lang="en-US" dirty="0"/>
          </a:p>
          <a:p>
            <a:r>
              <a:rPr lang="en-US" sz="2600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593F800C-823D-CE62-4189-BAFE0D42B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Connections: Right Triangle Trig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88C0BC79-BEB1-F9F5-5889-634912627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380904"/>
            <a:ext cx="3993736" cy="3158042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25B737C-F271-C034-F165-3EB4A75A3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664606"/>
              </p:ext>
            </p:extLst>
          </p:nvPr>
        </p:nvGraphicFramePr>
        <p:xfrm>
          <a:off x="4987925" y="2871788"/>
          <a:ext cx="2209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680" imgH="850680" progId="Equation.DSMT4">
                  <p:embed/>
                </p:oleObj>
              </mc:Choice>
              <mc:Fallback>
                <p:oleObj name="Equation" r:id="rId4" imgW="2209680" imgH="8506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999359A-7039-8983-409D-322F29DDD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87925" y="2871788"/>
                        <a:ext cx="22098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762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F0F09-3D24-610C-D231-6E70D729C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9DA999B-B692-DDD0-798E-71F5BB1DC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together to answer each question.</a:t>
            </a:r>
          </a:p>
          <a:p>
            <a:r>
              <a:rPr lang="en-US" dirty="0"/>
              <a:t>Everyone in your group needs to be ready to share.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Which trig ratio did you use?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Why did you select that trig ratio?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How did you get your answer?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036DA5EE-E230-028A-E00B-C71C8CBE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Trig Ratios</a:t>
            </a:r>
          </a:p>
        </p:txBody>
      </p:sp>
      <p:pic>
        <p:nvPicPr>
          <p:cNvPr id="3" name="Picture 2" descr="A group of people with different colors&#10;&#10;Description automatically generated">
            <a:extLst>
              <a:ext uri="{FF2B5EF4-FFF2-40B4-BE49-F238E27FC236}">
                <a16:creationId xmlns:a16="http://schemas.microsoft.com/office/drawing/2014/main" id="{B3215206-8A40-03E9-FE50-B1EBA8D52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448" y="307247"/>
            <a:ext cx="1309352" cy="130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2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1DA94-069D-B72E-DDCB-4CC28DA01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015D3BE-F490-0A88-BC5D-28407C4F5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608913" y="1747205"/>
            <a:ext cx="5925311" cy="2996246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F256ABA8-CE2B-46B2-2A34-304B8F0D4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EEAB5595-E96B-CD77-83D4-F32927F4AD65}"/>
              </a:ext>
            </a:extLst>
          </p:cNvPr>
          <p:cNvSpPr txBox="1">
            <a:spLocks/>
          </p:cNvSpPr>
          <p:nvPr/>
        </p:nvSpPr>
        <p:spPr>
          <a:xfrm>
            <a:off x="414338" y="1309352"/>
            <a:ext cx="8272462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Now can we solve this triangle?</a:t>
            </a:r>
          </a:p>
        </p:txBody>
      </p:sp>
      <p:pic>
        <p:nvPicPr>
          <p:cNvPr id="5" name="Picture 4" descr="A pink sign with black text&#10;&#10;Description automatically generated">
            <a:extLst>
              <a:ext uri="{FF2B5EF4-FFF2-40B4-BE49-F238E27FC236}">
                <a16:creationId xmlns:a16="http://schemas.microsoft.com/office/drawing/2014/main" id="{23E53A57-CEA7-8C4D-0B47-68F3156569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5965" y="307248"/>
            <a:ext cx="2082835" cy="140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00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281DA94-069D-B72E-DDCB-4CC28DA01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015D3BE-F490-0A88-BC5D-28407C4F5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532445" y="1747205"/>
            <a:ext cx="4795897" cy="2425136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F256ABA8-CE2B-46B2-2A34-304B8F0D4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(Solution)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EEAB5595-E96B-CD77-83D4-F32927F4AD65}"/>
              </a:ext>
            </a:extLst>
          </p:cNvPr>
          <p:cNvSpPr txBox="1">
            <a:spLocks/>
          </p:cNvSpPr>
          <p:nvPr/>
        </p:nvSpPr>
        <p:spPr>
          <a:xfrm>
            <a:off x="414338" y="1309352"/>
            <a:ext cx="8272462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Now can we solve this triangle?</a:t>
            </a:r>
          </a:p>
        </p:txBody>
      </p:sp>
      <p:pic>
        <p:nvPicPr>
          <p:cNvPr id="5" name="Picture 4" descr="A pink sign with black text&#10;&#10;Description automatically generated">
            <a:extLst>
              <a:ext uri="{FF2B5EF4-FFF2-40B4-BE49-F238E27FC236}">
                <a16:creationId xmlns:a16="http://schemas.microsoft.com/office/drawing/2014/main" id="{23E53A57-CEA7-8C4D-0B47-68F3156569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5965" y="307248"/>
            <a:ext cx="2082835" cy="140811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41D6F0E-AFD9-FDE2-6215-99CD9549E3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472057"/>
              </p:ext>
            </p:extLst>
          </p:nvPr>
        </p:nvGraphicFramePr>
        <p:xfrm>
          <a:off x="912813" y="1847850"/>
          <a:ext cx="21209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760" imgH="2857320" progId="Equation.DSMT4">
                  <p:embed/>
                </p:oleObj>
              </mc:Choice>
              <mc:Fallback>
                <p:oleObj name="Equation" r:id="rId6" imgW="2120760" imgH="285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2813" y="1847850"/>
                        <a:ext cx="21209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7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are the angles and the sides of a right triangle related?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482542"/>
          </a:xfrm>
        </p:spPr>
        <p:txBody>
          <a:bodyPr>
            <a:normAutofit/>
          </a:bodyPr>
          <a:lstStyle/>
          <a:p>
            <a:r>
              <a:rPr lang="en-US" dirty="0"/>
              <a:t>Define sine, cosine, and tangent.</a:t>
            </a:r>
          </a:p>
          <a:p>
            <a:r>
              <a:rPr lang="en-US" dirty="0"/>
              <a:t>Use the definitions of sine, cosine, and tangent to find triangle ratios.</a:t>
            </a:r>
            <a:endParaRPr lang="en-US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your cards into groups.</a:t>
            </a:r>
          </a:p>
          <a:p>
            <a:r>
              <a:rPr lang="en-US" dirty="0"/>
              <a:t>Be ready to share why you</a:t>
            </a:r>
            <a:br>
              <a:rPr lang="en-US" dirty="0"/>
            </a:br>
            <a:r>
              <a:rPr lang="en-US" dirty="0"/>
              <a:t>sorted the way you did.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How did you decide which cards should be grouped together?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Which card(s) did you find challenging to put into a group?</a:t>
            </a:r>
          </a:p>
          <a:p>
            <a:pPr lvl="1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Sort</a:t>
            </a:r>
          </a:p>
        </p:txBody>
      </p:sp>
      <p:pic>
        <p:nvPicPr>
          <p:cNvPr id="3" name="Picture 2" descr="A group of rectangles on a black background&#10;&#10;Description automatically generated">
            <a:extLst>
              <a:ext uri="{FF2B5EF4-FFF2-40B4-BE49-F238E27FC236}">
                <a16:creationId xmlns:a16="http://schemas.microsoft.com/office/drawing/2014/main" id="{7D3CF09E-D0EE-F5A4-5E67-07D347C2A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247" y="406352"/>
            <a:ext cx="3415553" cy="194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1D4C7-6BF5-E884-C115-FCDF2E78D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DD754B30-A6F6-61F7-A6BE-1F031EAE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Triangle Exploration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CD1D5ECB-573A-87FD-368E-E9C9728A9008}"/>
              </a:ext>
            </a:extLst>
          </p:cNvPr>
          <p:cNvSpPr txBox="1">
            <a:spLocks/>
          </p:cNvSpPr>
          <p:nvPr/>
        </p:nvSpPr>
        <p:spPr>
          <a:xfrm>
            <a:off x="414338" y="1309352"/>
            <a:ext cx="8272462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do you find the unknown side length?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C6DCEFC-9394-3400-A532-37E58E296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9777" y="1747641"/>
            <a:ext cx="5924447" cy="299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5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98A82-E64A-DCFD-3B29-486C09C174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BD4D3C03-048E-D29E-D213-D14E4AC7D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8913" y="1747205"/>
            <a:ext cx="5925311" cy="2996246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3CF0BDF9-F60F-C95D-DC59-DD2983EA0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Triangle Exploration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6AF1BDD5-8CBD-28B8-8049-59A14D08677C}"/>
              </a:ext>
            </a:extLst>
          </p:cNvPr>
          <p:cNvSpPr txBox="1">
            <a:spLocks/>
          </p:cNvSpPr>
          <p:nvPr/>
        </p:nvSpPr>
        <p:spPr>
          <a:xfrm>
            <a:off x="414338" y="1309352"/>
            <a:ext cx="8272462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can we solve this triangle?</a:t>
            </a:r>
          </a:p>
        </p:txBody>
      </p:sp>
    </p:spTree>
    <p:extLst>
      <p:ext uri="{BB962C8B-B14F-4D97-AF65-F5344CB8AC3E}">
        <p14:creationId xmlns:p14="http://schemas.microsoft.com/office/powerpoint/2010/main" val="405105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33F3B4-E876-129D-C3C5-047F69CCC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D93E4BF-F121-15C7-65A7-3F7029349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or calculate the value of each angle measure Triangles 1, 2, and 3.</a:t>
            </a:r>
          </a:p>
          <a:p>
            <a:r>
              <a:rPr lang="en-US" dirty="0"/>
              <a:t>Use a ruler to measure the sides of each triangle</a:t>
            </a:r>
            <a:br>
              <a:rPr lang="en-US" dirty="0"/>
            </a:br>
            <a:r>
              <a:rPr lang="en-US" i="1" u="sng" dirty="0"/>
              <a:t>in centimeters</a:t>
            </a:r>
            <a:r>
              <a:rPr lang="en-US" dirty="0"/>
              <a:t>.</a:t>
            </a:r>
          </a:p>
          <a:p>
            <a:r>
              <a:rPr lang="en-US" dirty="0"/>
              <a:t>Record your findings in the table.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Be sure to label your table such that each row has corresponding parts.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 example, in row 1,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r>
              <a:rPr lang="en-US" dirty="0"/>
              <a:t> corresponds to </a:t>
            </a:r>
            <a:r>
              <a:rPr lang="en-US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lvl="2"/>
            <a:r>
              <a:rPr lang="en-US" dirty="0"/>
              <a:t>Label it and write the value of its angle measure.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8801F949-06B3-B5E1-BDA2-22E3912AD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Triangle Exploration: Gathering Data</a:t>
            </a:r>
          </a:p>
        </p:txBody>
      </p:sp>
    </p:spTree>
    <p:extLst>
      <p:ext uri="{BB962C8B-B14F-4D97-AF65-F5344CB8AC3E}">
        <p14:creationId xmlns:p14="http://schemas.microsoft.com/office/powerpoint/2010/main" val="313848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D059A-1984-3CB5-7309-8B96510ADF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D541181-2472-4677-F4A3-CE9C380A9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your measurements find the ratios of the different sides of each triangle.</a:t>
            </a:r>
          </a:p>
          <a:p>
            <a:r>
              <a:rPr lang="en-US" dirty="0"/>
              <a:t>Use a calculator and round your answers to two decimal places.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6BF3A15-979E-2343-88E5-11040485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Triangle Exploration: Comparing Data</a:t>
            </a:r>
          </a:p>
        </p:txBody>
      </p:sp>
    </p:spTree>
    <p:extLst>
      <p:ext uri="{BB962C8B-B14F-4D97-AF65-F5344CB8AC3E}">
        <p14:creationId xmlns:p14="http://schemas.microsoft.com/office/powerpoint/2010/main" val="421397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3352</TotalTime>
  <Words>995</Words>
  <Application>Microsoft Macintosh PowerPoint</Application>
  <PresentationFormat>On-screen Show (16:9)</PresentationFormat>
  <Paragraphs>109</Paragraphs>
  <Slides>26</Slides>
  <Notes>5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Wingdings 2</vt:lpstr>
      <vt:lpstr>LEARN theme</vt:lpstr>
      <vt:lpstr>Equation</vt:lpstr>
      <vt:lpstr>PowerPoint Presentation</vt:lpstr>
      <vt:lpstr>A Geometer’s Perspective</vt:lpstr>
      <vt:lpstr>Essential Question</vt:lpstr>
      <vt:lpstr>Lesson Objectives</vt:lpstr>
      <vt:lpstr>Card Sort</vt:lpstr>
      <vt:lpstr>Right Triangle Exploration</vt:lpstr>
      <vt:lpstr>Right Triangle Exploration</vt:lpstr>
      <vt:lpstr>Right Triangle Exploration: Gathering Data</vt:lpstr>
      <vt:lpstr>Right Triangle Exploration: Comparing Data</vt:lpstr>
      <vt:lpstr>Right Triangle Exploration</vt:lpstr>
      <vt:lpstr>Making Connections: Calculator Time</vt:lpstr>
      <vt:lpstr>Making Connections: Calculator Time</vt:lpstr>
      <vt:lpstr>Making Connections: Calculator Time</vt:lpstr>
      <vt:lpstr>Making Connections: Connections Time</vt:lpstr>
      <vt:lpstr>Making Connections: Vocabulary Time</vt:lpstr>
      <vt:lpstr>Making Connections: Definition Time</vt:lpstr>
      <vt:lpstr>Making Connections: Clarity Time</vt:lpstr>
      <vt:lpstr>Making Connections: Clarity Time</vt:lpstr>
      <vt:lpstr>Making Connections: Clarity Time</vt:lpstr>
      <vt:lpstr>Making Connections: Clarity Time</vt:lpstr>
      <vt:lpstr>Making Connections: Right Triangle Trig</vt:lpstr>
      <vt:lpstr>Making Connections: Right Triangle Trig</vt:lpstr>
      <vt:lpstr>Making Connections: Right Triangle Trig</vt:lpstr>
      <vt:lpstr>Using Trig Ratios</vt:lpstr>
      <vt:lpstr>Exit Ticket</vt:lpstr>
      <vt:lpstr>Exit Ticket (Solution)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Gracia, Ann M.</cp:lastModifiedBy>
  <cp:revision>18</cp:revision>
  <dcterms:created xsi:type="dcterms:W3CDTF">2024-02-26T21:53:21Z</dcterms:created>
  <dcterms:modified xsi:type="dcterms:W3CDTF">2024-05-01T14:30:05Z</dcterms:modified>
</cp:coreProperties>
</file>