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28"/>
  </p:notesMasterIdLst>
  <p:sldIdLst>
    <p:sldId id="276" r:id="rId2"/>
    <p:sldId id="256" r:id="rId3"/>
    <p:sldId id="274" r:id="rId4"/>
    <p:sldId id="275" r:id="rId5"/>
    <p:sldId id="273" r:id="rId6"/>
    <p:sldId id="282" r:id="rId7"/>
    <p:sldId id="295" r:id="rId8"/>
    <p:sldId id="283" r:id="rId9"/>
    <p:sldId id="292" r:id="rId10"/>
    <p:sldId id="293" r:id="rId11"/>
    <p:sldId id="288" r:id="rId12"/>
    <p:sldId id="301" r:id="rId13"/>
    <p:sldId id="296" r:id="rId14"/>
    <p:sldId id="297" r:id="rId15"/>
    <p:sldId id="298" r:id="rId16"/>
    <p:sldId id="300" r:id="rId17"/>
    <p:sldId id="302" r:id="rId18"/>
    <p:sldId id="303" r:id="rId19"/>
    <p:sldId id="304" r:id="rId20"/>
    <p:sldId id="305" r:id="rId21"/>
    <p:sldId id="306" r:id="rId22"/>
    <p:sldId id="308" r:id="rId23"/>
    <p:sldId id="307" r:id="rId24"/>
    <p:sldId id="289" r:id="rId25"/>
    <p:sldId id="299" r:id="rId26"/>
    <p:sldId id="309" r:id="rId2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09" autoAdjust="0"/>
    <p:restoredTop sz="94626"/>
  </p:normalViewPr>
  <p:slideViewPr>
    <p:cSldViewPr snapToGrid="0" snapToObjects="1">
      <p:cViewPr varScale="1">
        <p:scale>
          <a:sx n="161" d="100"/>
          <a:sy n="161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9499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7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2476" TargetMode="External"/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25" TargetMode="External"/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25" TargetMode="External"/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Shape 4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2543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K20 Center. (n.d.). Card Sort. Strategies.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https://learn.k20center.ou.edu/strategy/147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755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K20 Center. (n.d.). Numbered Heads Together. Strategies.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https://learn.k20center.ou.edu/strategy/2476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5475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K20 Center. (n.d.). Bell Ringers and Exit Tickets. Strategies.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https://learn.k20center.ou.edu/strategy/125</a:t>
            </a:r>
            <a:endParaRPr lang="en-US" sz="1800" b="0" i="0" u="none" strike="noStrike" dirty="0">
              <a:solidFill>
                <a:srgbClr val="292929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6911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K20 Center. (n.d.). Bell Ringers and Exit Tickets. Strategies.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https://learn.k20center.ou.edu/strategy/125</a:t>
            </a:r>
            <a:endParaRPr lang="en-US" sz="1800" b="0" i="0" u="none" strike="noStrike" dirty="0">
              <a:solidFill>
                <a:srgbClr val="292929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338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AR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452" y="1028700"/>
            <a:ext cx="1911096" cy="312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01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4E1121FC-8B0E-0F4B-8A9D-C7B1ADC404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57A07C9-52E3-4212-9CBC-F4ACF85EBA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25752E28-88FD-4D46-A840-A174E90B52DD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57517" y="1427702"/>
            <a:ext cx="7040563" cy="3057014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9033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ACA14D18-7E80-4DA7-8133-159DD521CE4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A7C2501-3118-4C0D-A655-F2D0DFA1CF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911850" y="1663336"/>
            <a:ext cx="1828800" cy="182800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5367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CD319D0-7727-40E0-9BB2-013BA6FE86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2302" y="1305059"/>
            <a:ext cx="3994150" cy="1420813"/>
          </a:xfrm>
          <a:ln w="6350">
            <a:solidFill>
              <a:schemeClr val="bg2">
                <a:lumMod val="90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304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Snipped 1">
            <a:extLst>
              <a:ext uri="{FF2B5EF4-FFF2-40B4-BE49-F238E27FC236}">
                <a16:creationId xmlns:a16="http://schemas.microsoft.com/office/drawing/2014/main" id="{3FE57066-AFD2-4D39-B9C9-BF451B892B56}"/>
              </a:ext>
            </a:extLst>
          </p:cNvPr>
          <p:cNvSpPr/>
          <p:nvPr userDrawn="1"/>
        </p:nvSpPr>
        <p:spPr>
          <a:xfrm>
            <a:off x="1721476" y="1313644"/>
            <a:ext cx="5701048" cy="3206840"/>
          </a:xfrm>
          <a:prstGeom prst="snip2Diag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marL="0" indent="0" rtl="0">
              <a:buSzPct val="100000"/>
              <a:buNone/>
              <a:defRPr b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Quote text</a:t>
            </a:r>
          </a:p>
        </p:txBody>
      </p:sp>
      <p:sp>
        <p:nvSpPr>
          <p:cNvPr id="7" name="Shape 23">
            <a:extLst>
              <a:ext uri="{FF2B5EF4-FFF2-40B4-BE49-F238E27FC236}">
                <a16:creationId xmlns:a16="http://schemas.microsoft.com/office/drawing/2014/main" id="{98ECED1A-A97B-463C-904C-0655947FAF68}"/>
              </a:ext>
            </a:extLst>
          </p:cNvPr>
          <p:cNvSpPr txBox="1">
            <a:spLocks noGrp="1"/>
          </p:cNvSpPr>
          <p:nvPr>
            <p:ph type="body" idx="10" hasCustomPrompt="1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>
            <a:normAutofit/>
          </a:bodyPr>
          <a:lstStyle>
            <a:lvl1pPr marL="0" indent="0" rtl="0">
              <a:buSzPct val="100000"/>
              <a:buNone/>
              <a:defRPr sz="1600" b="1" i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-Attribution</a:t>
            </a:r>
          </a:p>
        </p:txBody>
      </p:sp>
      <p:pic>
        <p:nvPicPr>
          <p:cNvPr id="11" name="Picture 10" descr="A picture containing icon&#10;&#10;Description automatically generated">
            <a:extLst>
              <a:ext uri="{FF2B5EF4-FFF2-40B4-BE49-F238E27FC236}">
                <a16:creationId xmlns:a16="http://schemas.microsoft.com/office/drawing/2014/main" id="{D6017F3C-31CC-46B1-BC0D-495B548BE5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175000"/>
                    </a14:imgEffect>
                  </a14:imgLayer>
                </a14:imgProps>
              </a:ext>
            </a:extLst>
          </a:blip>
          <a:srcRect l="34179" t="21572" r="32618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77449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71325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5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 B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7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No Logo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182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644652" y="1007598"/>
            <a:ext cx="7851648" cy="1371600"/>
          </a:xfrm>
          <a:ln>
            <a:noFill/>
          </a:ln>
        </p:spPr>
        <p:txBody>
          <a:bodyPr vert="horz" tIns="0" rIns="18287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</p:spPr>
        <p:txBody>
          <a:bodyPr lIns="0" rIns="18287">
            <a:normAutofit/>
          </a:bodyPr>
          <a:lstStyle>
            <a:lvl1pPr marL="0" marR="34289" indent="0" algn="l">
              <a:buNone/>
              <a:defRPr sz="2600">
                <a:solidFill>
                  <a:schemeClr val="tx1"/>
                </a:solidFill>
                <a:latin typeface="Calibri"/>
                <a:cs typeface="Calibri"/>
              </a:defRPr>
            </a:lvl1pPr>
            <a:lvl2pPr marL="342883" indent="0" algn="ctr">
              <a:buNone/>
            </a:lvl2pPr>
            <a:lvl3pPr marL="685765" indent="0" algn="ctr">
              <a:buNone/>
            </a:lvl3pPr>
            <a:lvl4pPr marL="1028648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5" indent="0" algn="ctr">
              <a:buNone/>
            </a:lvl7pPr>
            <a:lvl8pPr marL="2400177" indent="0" algn="ctr">
              <a:buNone/>
            </a:lvl8pPr>
            <a:lvl9pPr marL="274306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998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227013" indent="-227013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6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7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This is the default layout for slide content. To see other layout options, right-click the slide thumbnail and select Layout.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42350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342900" indent="-342900">
              <a:buClr>
                <a:schemeClr val="accent4"/>
              </a:buClr>
              <a:buSzPct val="100000"/>
              <a:buFont typeface="+mj-lt"/>
              <a:buAutoNum type="arabicPeriod"/>
              <a:defRPr sz="2600"/>
            </a:lvl1pPr>
            <a:lvl2pPr marL="627063" indent="-333375">
              <a:buClr>
                <a:schemeClr val="accent4"/>
              </a:buClr>
              <a:buSzPct val="100000"/>
              <a:buFont typeface="+mj-lt"/>
              <a:buAutoNum type="alphaLcParenR"/>
              <a:defRPr sz="2000"/>
            </a:lvl2pPr>
            <a:lvl3pPr marL="914400" indent="-227013">
              <a:buClr>
                <a:schemeClr val="accent4"/>
              </a:buClr>
              <a:buSzPct val="100000"/>
              <a:buFont typeface="+mj-lt"/>
              <a:buAutoNum type="romanLcPeriod"/>
              <a:defRPr sz="1700"/>
            </a:lvl3pPr>
            <a:lvl4pPr marL="1076668" indent="-342900">
              <a:buSzPct val="100000"/>
              <a:buFont typeface="+mj-lt"/>
              <a:buAutoNum type="arabicPeriod"/>
              <a:defRPr/>
            </a:lvl4pPr>
            <a:lvl5pPr marL="1282398" indent="-342900">
              <a:buSzPct val="100000"/>
              <a:buFont typeface="+mj-lt"/>
              <a:buAutoNum type="arabicPeriod"/>
              <a:defRPr sz="1350"/>
            </a:lvl5pPr>
          </a:lstStyle>
          <a:p>
            <a:pPr lvl="0" eaLnBrk="1" latinLnBrk="0" hangingPunct="1"/>
            <a:r>
              <a:rPr lang="en-US" dirty="0"/>
              <a:t>Step</a:t>
            </a:r>
          </a:p>
          <a:p>
            <a:pPr lvl="1" eaLnBrk="1" latinLnBrk="0" hangingPunct="1"/>
            <a:r>
              <a:rPr lang="en-US" dirty="0" err="1"/>
              <a:t>Substep</a:t>
            </a:r>
            <a:endParaRPr lang="en-US" dirty="0"/>
          </a:p>
          <a:p>
            <a:pPr lvl="2" eaLnBrk="1" latinLnBrk="0" hangingPunct="1"/>
            <a:r>
              <a:rPr lang="en-US" dirty="0"/>
              <a:t>Sub-</a:t>
            </a:r>
            <a:r>
              <a:rPr lang="en-US" dirty="0" err="1"/>
              <a:t>substep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4571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000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Section Name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0352" y="2028498"/>
            <a:ext cx="7772400" cy="1132284"/>
          </a:xfrm>
        </p:spPr>
        <p:txBody>
          <a:bodyPr lIns="45718" rIns="45718" anchor="t">
            <a:normAutofit/>
          </a:bodyPr>
          <a:lstStyle>
            <a:lvl1pPr marL="398463" indent="-342900">
              <a:buClr>
                <a:schemeClr val="tx1"/>
              </a:buClr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Item A</a:t>
            </a:r>
          </a:p>
          <a:p>
            <a:pPr lvl="0" eaLnBrk="1" latinLnBrk="0" hangingPunct="1"/>
            <a:r>
              <a:rPr kumimoji="0" lang="en-US" dirty="0"/>
              <a:t>Item B</a:t>
            </a:r>
          </a:p>
          <a:p>
            <a:pPr lvl="0" eaLnBrk="1" latinLnBrk="0" hangingPunct="1"/>
            <a:r>
              <a:rPr kumimoji="0" lang="en-US" dirty="0"/>
              <a:t>Item 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118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2954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A215C7E-697C-4702-93D3-61EBBCC240BD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48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3223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391436"/>
            <a:ext cx="4040188" cy="494514"/>
          </a:xfrm>
        </p:spPr>
        <p:txBody>
          <a:bodyPr lIns="45718" tIns="0" rIns="45718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A Subtitle/Header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 hasCustomPrompt="1"/>
          </p:nvPr>
        </p:nvSpPr>
        <p:spPr>
          <a:xfrm>
            <a:off x="4645027" y="1394820"/>
            <a:ext cx="4041775" cy="491132"/>
          </a:xfrm>
        </p:spPr>
        <p:txBody>
          <a:bodyPr lIns="45718" tIns="0" rIns="45718" bIns="0" anchor="ctr">
            <a:norm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B Subtitle/Header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7200" y="1974760"/>
            <a:ext cx="4040188" cy="2795480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F2F6623D-9146-44DE-A2AF-4628874D04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649788" y="1974760"/>
            <a:ext cx="4040188" cy="2795481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5144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3581400" y="1330012"/>
            <a:ext cx="5111750" cy="3257550"/>
          </a:xfrm>
        </p:spPr>
        <p:txBody>
          <a:bodyPr tIns="0"/>
          <a:lstStyle>
            <a:lvl1pPr marL="0" indent="0">
              <a:buNone/>
              <a:defRPr sz="2100" baseline="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kumimoji="0" lang="en-US" dirty="0"/>
              <a:t>{Insert photo or chart here}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0850" y="1330012"/>
            <a:ext cx="3124200" cy="3257550"/>
          </a:xfrm>
        </p:spPr>
        <p:txBody>
          <a:bodyPr tIns="0"/>
          <a:lstStyle>
            <a:lvl1pPr>
              <a:buSzPct val="100000"/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6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4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3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7CD2421-83B0-4920-AB5D-7E41627BC4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85169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BD588CD6-00FA-3647-9C32-955C9EE213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B5E15DE5-15CD-41A8-BA89-39372E5587AC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57200" y="1343696"/>
            <a:ext cx="6125827" cy="3408340"/>
          </a:xfrm>
        </p:spPr>
        <p:txBody>
          <a:bodyPr/>
          <a:lstStyle/>
          <a:p>
            <a:r>
              <a:rPr lang="en-US"/>
              <a:t>Click icon to add media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21F4382-70BA-4DE9-9B01-7F103D1E93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61697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4073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93" r:id="rId4"/>
    <p:sldLayoutId id="2147483675" r:id="rId5"/>
    <p:sldLayoutId id="2147483676" r:id="rId6"/>
    <p:sldLayoutId id="2147483677" r:id="rId7"/>
    <p:sldLayoutId id="2147483680" r:id="rId8"/>
    <p:sldLayoutId id="2147483689" r:id="rId9"/>
    <p:sldLayoutId id="2147483690" r:id="rId10"/>
    <p:sldLayoutId id="2147483695" r:id="rId11"/>
    <p:sldLayoutId id="2147483696" r:id="rId12"/>
    <p:sldLayoutId id="2147483698" r:id="rId13"/>
    <p:sldLayoutId id="2147483697" r:id="rId14"/>
    <p:sldLayoutId id="2147483679" r:id="rId15"/>
    <p:sldLayoutId id="2147483688" r:id="rId16"/>
    <p:sldLayoutId id="2147483682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0" kern="1200">
          <a:ln>
            <a:noFill/>
          </a:ln>
          <a:solidFill>
            <a:schemeClr val="accent4"/>
          </a:solidFill>
          <a:effectLst/>
          <a:latin typeface="+mj-lt"/>
          <a:ea typeface="+mj-ea"/>
          <a:cs typeface="+mj-cs"/>
        </a:defRPr>
      </a:lvl1pPr>
    </p:titleStyle>
    <p:bodyStyle>
      <a:lvl1pPr marL="231775" indent="-231775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 pitchFamily="34" charset="0"/>
        <a:buChar char="•"/>
        <a:tabLst/>
        <a:defRPr kumimoji="0" sz="2600" kern="1200">
          <a:solidFill>
            <a:schemeClr val="tx1"/>
          </a:solidFill>
          <a:latin typeface="Calibri"/>
          <a:ea typeface="+mn-ea"/>
          <a:cs typeface="Calibri"/>
        </a:defRPr>
      </a:lvl1pPr>
      <a:lvl2pPr marL="480035" indent="-18515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Calibri"/>
          <a:ea typeface="+mn-ea"/>
          <a:cs typeface="Calibri"/>
        </a:defRPr>
      </a:lvl2pPr>
      <a:lvl3pPr marL="685765" indent="-18515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Calibri"/>
          <a:ea typeface="+mn-ea"/>
          <a:cs typeface="Calibri"/>
        </a:defRPr>
      </a:lvl3pPr>
      <a:lvl4pPr marL="891494" indent="-15772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4pPr>
      <a:lvl5pPr marL="1097224" indent="-15772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5pPr>
      <a:lvl6pPr marL="1302953" indent="-15772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06" indent="-13715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836" indent="-137153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566" indent="-13715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2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3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2.png"/><Relationship Id="rId4" Type="http://schemas.openxmlformats.org/officeDocument/2006/relationships/image" Target="../media/image9.sv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2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22.png"/><Relationship Id="rId4" Type="http://schemas.openxmlformats.org/officeDocument/2006/relationships/image" Target="../media/image9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90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230FB5-C853-F46C-5752-E5CD005776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EE9799AC-4CEB-1C48-E557-7823AB78A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accent2"/>
                </a:solidFill>
              </a:rPr>
              <a:t>Making Observations</a:t>
            </a:r>
          </a:p>
          <a:p>
            <a:r>
              <a:rPr lang="en-US" dirty="0"/>
              <a:t>Write anything you noticed about these ratios.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2"/>
                </a:solidFill>
              </a:rPr>
              <a:t>Making Predictions</a:t>
            </a:r>
          </a:p>
          <a:p>
            <a:r>
              <a:rPr lang="en-US" dirty="0"/>
              <a:t>Based on your observations, write what you think the relationship is between the sides of a triangle.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84693098-39AB-E88C-4C01-929205171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Right Triangle Exploration</a:t>
            </a:r>
          </a:p>
        </p:txBody>
      </p:sp>
    </p:spTree>
    <p:extLst>
      <p:ext uri="{BB962C8B-B14F-4D97-AF65-F5344CB8AC3E}">
        <p14:creationId xmlns:p14="http://schemas.microsoft.com/office/powerpoint/2010/main" val="195865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5870BC-FAEA-2E89-A2A0-46FA28311F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324C6A60-E521-0C46-B8F0-A7ACB02BD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your results from your Right Triangle Exploration handout to complete the </a:t>
            </a:r>
            <a:r>
              <a:rPr lang="en-US" b="1" i="1" dirty="0"/>
              <a:t>Reference Angle Measure</a:t>
            </a:r>
            <a:r>
              <a:rPr lang="en-US" dirty="0"/>
              <a:t> column.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43DC6E44-8A87-982C-80FC-ECBFD8A5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Connections: Calculator Time</a:t>
            </a:r>
          </a:p>
        </p:txBody>
      </p:sp>
    </p:spTree>
    <p:extLst>
      <p:ext uri="{BB962C8B-B14F-4D97-AF65-F5344CB8AC3E}">
        <p14:creationId xmlns:p14="http://schemas.microsoft.com/office/powerpoint/2010/main" val="3686993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A4639E-94F6-7A59-C7D0-1B9FDF6FA5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2A272EAE-B024-9379-F4D0-F1AED4EAB5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are mathematical functions that give us information about the relationships between an angle and the side measures of a right triangle: </a:t>
            </a:r>
            <a:r>
              <a:rPr lang="en-US" b="1" i="1" dirty="0">
                <a:solidFill>
                  <a:schemeClr val="accent4"/>
                </a:solidFill>
              </a:rPr>
              <a:t>sine</a:t>
            </a:r>
            <a:r>
              <a:rPr lang="en-US" dirty="0"/>
              <a:t>, </a:t>
            </a:r>
            <a:r>
              <a:rPr lang="en-US" b="1" i="1" dirty="0">
                <a:solidFill>
                  <a:schemeClr val="accent4"/>
                </a:solidFill>
              </a:rPr>
              <a:t>cosine</a:t>
            </a:r>
            <a:r>
              <a:rPr lang="en-US" dirty="0"/>
              <a:t>, and </a:t>
            </a:r>
            <a:r>
              <a:rPr lang="en-US" b="1" i="1" dirty="0">
                <a:solidFill>
                  <a:schemeClr val="accent4"/>
                </a:solidFill>
              </a:rPr>
              <a:t>tangent</a:t>
            </a:r>
            <a:r>
              <a:rPr lang="en-US" dirty="0"/>
              <a:t>.</a:t>
            </a:r>
          </a:p>
          <a:p>
            <a:r>
              <a:rPr lang="en-US" dirty="0"/>
              <a:t>However, we don’t yet really know much about them.</a:t>
            </a:r>
          </a:p>
          <a:p>
            <a:r>
              <a:rPr lang="en-US" dirty="0"/>
              <a:t>Work with your group to complete the table and then write definitions for these functions.</a:t>
            </a:r>
          </a:p>
          <a:p>
            <a:endParaRPr lang="en-US" dirty="0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1579166E-C8C6-C5FE-608E-C61E74105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Connections: Calculator Time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824670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ACFA7E-877E-74B2-AE7E-C4CCE660E9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94F094A0-2EA9-22B1-9B07-E9969B74B6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your calculator, locate the keys that read:</a:t>
            </a:r>
            <a:br>
              <a:rPr lang="en-US" dirty="0"/>
            </a:br>
            <a:r>
              <a:rPr lang="en-US" dirty="0">
                <a:solidFill>
                  <a:schemeClr val="accent4"/>
                </a:solidFill>
              </a:rPr>
              <a:t>SIN</a:t>
            </a:r>
            <a:r>
              <a:rPr lang="en-US" dirty="0"/>
              <a:t>, </a:t>
            </a:r>
            <a:r>
              <a:rPr lang="en-US" dirty="0">
                <a:solidFill>
                  <a:schemeClr val="accent4"/>
                </a:solidFill>
              </a:rPr>
              <a:t>COS</a:t>
            </a:r>
            <a:r>
              <a:rPr lang="en-US" dirty="0"/>
              <a:t>, and </a:t>
            </a:r>
            <a:r>
              <a:rPr lang="en-US" dirty="0">
                <a:solidFill>
                  <a:schemeClr val="accent4"/>
                </a:solidFill>
              </a:rPr>
              <a:t>TAN</a:t>
            </a:r>
            <a:r>
              <a:rPr lang="en-US" dirty="0"/>
              <a:t> (or </a:t>
            </a:r>
            <a:r>
              <a:rPr lang="en-US" dirty="0">
                <a:solidFill>
                  <a:schemeClr val="accent4"/>
                </a:solidFill>
              </a:rPr>
              <a:t>sin</a:t>
            </a:r>
            <a:r>
              <a:rPr lang="en-US" dirty="0"/>
              <a:t>, </a:t>
            </a:r>
            <a:r>
              <a:rPr lang="en-US" dirty="0">
                <a:solidFill>
                  <a:schemeClr val="accent4"/>
                </a:solidFill>
              </a:rPr>
              <a:t>cos</a:t>
            </a:r>
            <a:r>
              <a:rPr lang="en-US" dirty="0"/>
              <a:t>, and </a:t>
            </a:r>
            <a:r>
              <a:rPr lang="en-US" dirty="0">
                <a:solidFill>
                  <a:schemeClr val="accent4"/>
                </a:solidFill>
              </a:rPr>
              <a:t>tan</a:t>
            </a:r>
            <a:r>
              <a:rPr lang="en-US" dirty="0"/>
              <a:t>).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These refer to the trigonometric functions: sine, cosine, and tangent.</a:t>
            </a:r>
          </a:p>
          <a:p>
            <a:r>
              <a:rPr lang="en-US" dirty="0"/>
              <a:t>Use your calculator to determine the results of using the functions sine, cosine, and tangent on the </a:t>
            </a:r>
            <a:r>
              <a:rPr lang="en-US" b="1" i="1" dirty="0"/>
              <a:t>Reference Angles</a:t>
            </a:r>
            <a:r>
              <a:rPr lang="en-US" dirty="0"/>
              <a:t> to complete the last 3 columns.</a:t>
            </a:r>
          </a:p>
          <a:p>
            <a:r>
              <a:rPr lang="en-US" dirty="0"/>
              <a:t>Let’s try the first row together.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FB1F337-7590-2139-1FB4-90B194E5A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Connections: Calculator Time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934997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40E142-A9B5-7F7F-DF15-DEA423F407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6B67279D-8EFB-4648-E30E-BBF05890B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Compare your completed table with the one on your Right Triangle Exploration handout.</a:t>
            </a:r>
          </a:p>
          <a:p>
            <a:r>
              <a:rPr lang="en-US" dirty="0"/>
              <a:t>Below your table, record your observations.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What do you notice?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What patterns do you see?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222678CB-BECD-E1FE-467E-E8E324833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Connections: Connections Time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691987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6B111E-AF75-1595-290D-2FAA7BB07A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6449ADAF-BEC8-7E9A-13C8-67B8C7CAF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Connections: Vocabulary Time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51C26097-57D2-ACE3-FB1F-37A693198C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7200" y="1484551"/>
            <a:ext cx="3600788" cy="2847319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0C547F90-0C35-1A6F-4ECB-63B471FBD2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611960" y="1484551"/>
            <a:ext cx="3600788" cy="2847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485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FEF19C-6E6B-931A-1985-5F638A39A5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0AE619D0-FFB7-7B66-8FE1-6EE530D59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 a group, make hypotheses about the definitions of </a:t>
            </a:r>
            <a:r>
              <a:rPr lang="en-US" b="1" i="1" dirty="0">
                <a:solidFill>
                  <a:schemeClr val="accent4"/>
                </a:solidFill>
              </a:rPr>
              <a:t>sine</a:t>
            </a:r>
            <a:r>
              <a:rPr lang="en-US" dirty="0"/>
              <a:t>, </a:t>
            </a:r>
            <a:r>
              <a:rPr lang="en-US" b="1" i="1" dirty="0">
                <a:solidFill>
                  <a:schemeClr val="accent4"/>
                </a:solidFill>
              </a:rPr>
              <a:t>cosine</a:t>
            </a:r>
            <a:r>
              <a:rPr lang="en-US" dirty="0"/>
              <a:t>, and </a:t>
            </a:r>
            <a:r>
              <a:rPr lang="en-US" b="1" i="1" dirty="0">
                <a:solidFill>
                  <a:schemeClr val="accent4"/>
                </a:solidFill>
              </a:rPr>
              <a:t>tangent</a:t>
            </a:r>
            <a:r>
              <a:rPr lang="en-US" dirty="0"/>
              <a:t> using your new vocabulary for </a:t>
            </a:r>
            <a:r>
              <a:rPr lang="en-US" b="1" i="1" dirty="0">
                <a:solidFill>
                  <a:schemeClr val="accent2"/>
                </a:solidFill>
              </a:rPr>
              <a:t>opposite</a:t>
            </a:r>
            <a:r>
              <a:rPr lang="en-US" dirty="0"/>
              <a:t>, </a:t>
            </a:r>
            <a:r>
              <a:rPr lang="en-US" b="1" i="1" dirty="0">
                <a:solidFill>
                  <a:schemeClr val="accent2"/>
                </a:solidFill>
              </a:rPr>
              <a:t>adjacent</a:t>
            </a:r>
            <a:r>
              <a:rPr lang="en-US" dirty="0"/>
              <a:t>, and </a:t>
            </a:r>
            <a:r>
              <a:rPr lang="en-US" b="1" i="1" dirty="0">
                <a:solidFill>
                  <a:schemeClr val="accent2"/>
                </a:solidFill>
              </a:rPr>
              <a:t>hypotenuse</a:t>
            </a:r>
            <a:r>
              <a:rPr lang="en-US" dirty="0"/>
              <a:t>.</a:t>
            </a:r>
          </a:p>
          <a:p>
            <a:r>
              <a:rPr lang="en-US" dirty="0"/>
              <a:t>Record your definitions on the back of your handout.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Try to write a general definition, something you could apply to any problem.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Think about what you would use to find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/>
              <a:t>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/>
              <a:t>, 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/>
              <a:t> for any right triangle with angle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/>
              <a:t>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5EBC9D1B-794F-3F44-4903-032D71414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Connections: Definition Time</a:t>
            </a:r>
          </a:p>
        </p:txBody>
      </p:sp>
    </p:spTree>
    <p:extLst>
      <p:ext uri="{BB962C8B-B14F-4D97-AF65-F5344CB8AC3E}">
        <p14:creationId xmlns:p14="http://schemas.microsoft.com/office/powerpoint/2010/main" val="2164750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AB5F7C-4D8D-C62F-94E5-C8D936CC0B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469735CE-96DF-87FC-2BC4-4D10C931F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9416" y="1309352"/>
            <a:ext cx="4977384" cy="343409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Find another pair and trade definitions/handouts.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On a piece of notebook paper, find the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/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/>
              <a:t>, and </a:t>
            </a:r>
            <a:r>
              <a:rPr lang="en-US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tan</a:t>
            </a:r>
            <a:r>
              <a:rPr 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)</a:t>
            </a:r>
            <a:r>
              <a:rPr lang="en-US" dirty="0"/>
              <a:t> using only the definition you’ve been given.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8E0D1423-50A9-A0F6-C1F8-1B512DEF0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Connections: Clarity Time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11029E8-9918-10EA-4A15-9F197D7BB6C0}"/>
              </a:ext>
            </a:extLst>
          </p:cNvPr>
          <p:cNvGrpSpPr/>
          <p:nvPr/>
        </p:nvGrpSpPr>
        <p:grpSpPr>
          <a:xfrm>
            <a:off x="290022" y="1248617"/>
            <a:ext cx="4572649" cy="3499979"/>
            <a:chOff x="290022" y="1248617"/>
            <a:chExt cx="4572649" cy="3499979"/>
          </a:xfrm>
        </p:grpSpPr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3C7CEAC0-30BE-E032-906C-0EC66477E4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 flipH="1">
              <a:off x="1104121" y="1003405"/>
              <a:ext cx="2911151" cy="3893442"/>
            </a:xfrm>
            <a:prstGeom prst="rect">
              <a:avLst/>
            </a:prstGeom>
          </p:spPr>
        </p:pic>
        <p:sp>
          <p:nvSpPr>
            <p:cNvPr id="7" name="Content Placeholder 19">
              <a:extLst>
                <a:ext uri="{FF2B5EF4-FFF2-40B4-BE49-F238E27FC236}">
                  <a16:creationId xmlns:a16="http://schemas.microsoft.com/office/drawing/2014/main" id="{338F912C-4649-8283-1028-9FB0A9935591}"/>
                </a:ext>
              </a:extLst>
            </p:cNvPr>
            <p:cNvSpPr txBox="1">
              <a:spLocks/>
            </p:cNvSpPr>
            <p:nvPr/>
          </p:nvSpPr>
          <p:spPr>
            <a:xfrm>
              <a:off x="290022" y="4197582"/>
              <a:ext cx="450175" cy="416240"/>
            </a:xfrm>
            <a:prstGeom prst="rect">
              <a:avLst/>
            </a:prstGeom>
          </p:spPr>
          <p:txBody>
            <a:bodyPr vert="horz" lIns="91435" tIns="45718" rIns="91435" bIns="45718">
              <a:normAutofit/>
            </a:bodyPr>
            <a:lstStyle>
              <a:lvl1pPr marL="227013" indent="-227013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SzPct val="100000"/>
                <a:buFont typeface="Arial" panose="020B0604020202020204" pitchFamily="34" charset="0"/>
                <a:buChar char="•"/>
                <a:tabLst/>
                <a:defRPr kumimoji="0" sz="26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1pPr>
              <a:lvl2pPr marL="480035" indent="-185156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100000"/>
                <a:buFont typeface="Arial" panose="020B0604020202020204" pitchFamily="34" charset="0"/>
                <a:buChar char="•"/>
                <a:defRPr kumimoji="0" sz="20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2pPr>
              <a:lvl3pPr marL="685765" indent="-185156" algn="l" rtl="0" eaLnBrk="1" latinLnBrk="0" hangingPunct="1">
                <a:spcBef>
                  <a:spcPct val="20000"/>
                </a:spcBef>
                <a:buClr>
                  <a:schemeClr val="accent2"/>
                </a:buClr>
                <a:buSzPct val="100000"/>
                <a:buFont typeface="Arial" panose="020B0604020202020204" pitchFamily="34" charset="0"/>
                <a:buChar char="•"/>
                <a:defRPr kumimoji="0" sz="17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3pPr>
              <a:lvl4pPr marL="891494" indent="-157726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SzPct val="100000"/>
                <a:buFont typeface="Arial" panose="020B0604020202020204" pitchFamily="34" charset="0"/>
                <a:buChar char="•"/>
                <a:defRPr kumimoji="0" sz="15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4pPr>
              <a:lvl5pPr marL="1097224" indent="-157726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SzPct val="100000"/>
                <a:buFont typeface="Arial" panose="020B0604020202020204" pitchFamily="34" charset="0"/>
                <a:buChar char="•"/>
                <a:defRPr kumimoji="0" sz="135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5pPr>
              <a:lvl6pPr marL="1302953" indent="-157726" algn="l" rtl="0" eaLnBrk="1" latinLnBrk="0" hangingPunct="1">
                <a:spcBef>
                  <a:spcPct val="20000"/>
                </a:spcBef>
                <a:buClr>
                  <a:schemeClr val="accent5"/>
                </a:buClr>
                <a:buSzPct val="80000"/>
                <a:buFont typeface="Wingdings 2"/>
                <a:buChar char=""/>
                <a:defRPr kumimoji="0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440106" indent="-137153" algn="l" rtl="0" eaLnBrk="1" latinLnBrk="0" hangingPunct="1">
                <a:spcBef>
                  <a:spcPct val="20000"/>
                </a:spcBef>
                <a:buClr>
                  <a:schemeClr val="accent6"/>
                </a:buClr>
                <a:buSzPct val="80000"/>
                <a:buFont typeface="Wingdings 2"/>
                <a:buChar char=""/>
                <a:defRPr kumimoji="0"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645836" indent="-137153" algn="l" rtl="0" eaLnBrk="1" latinLnBrk="0" hangingPunct="1">
                <a:spcBef>
                  <a:spcPct val="20000"/>
                </a:spcBef>
                <a:buClr>
                  <a:schemeClr val="tx2"/>
                </a:buClr>
                <a:buChar char="•"/>
                <a:defRPr kumimoji="0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851566" indent="-137153" algn="l" rtl="0" eaLnBrk="1" latinLnBrk="0" hangingPunct="1"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 kumimoji="0" sz="105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2000" b="1" i="1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sz="2000" b="1" dirty="0">
                <a:solidFill>
                  <a:schemeClr val="accent2"/>
                </a:solidFill>
              </a:endParaRPr>
            </a:p>
          </p:txBody>
        </p:sp>
        <p:sp>
          <p:nvSpPr>
            <p:cNvPr id="8" name="Content Placeholder 19">
              <a:extLst>
                <a:ext uri="{FF2B5EF4-FFF2-40B4-BE49-F238E27FC236}">
                  <a16:creationId xmlns:a16="http://schemas.microsoft.com/office/drawing/2014/main" id="{46AE5580-4681-7B11-D0A8-6C41539F4885}"/>
                </a:ext>
              </a:extLst>
            </p:cNvPr>
            <p:cNvSpPr txBox="1">
              <a:spLocks/>
            </p:cNvSpPr>
            <p:nvPr/>
          </p:nvSpPr>
          <p:spPr>
            <a:xfrm>
              <a:off x="290023" y="1248617"/>
              <a:ext cx="450175" cy="416240"/>
            </a:xfrm>
            <a:prstGeom prst="rect">
              <a:avLst/>
            </a:prstGeom>
          </p:spPr>
          <p:txBody>
            <a:bodyPr vert="horz" lIns="91435" tIns="45718" rIns="91435" bIns="45718">
              <a:normAutofit/>
            </a:bodyPr>
            <a:lstStyle>
              <a:lvl1pPr marL="227013" indent="-227013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SzPct val="100000"/>
                <a:buFont typeface="Arial" panose="020B0604020202020204" pitchFamily="34" charset="0"/>
                <a:buChar char="•"/>
                <a:tabLst/>
                <a:defRPr kumimoji="0" sz="26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1pPr>
              <a:lvl2pPr marL="480035" indent="-185156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100000"/>
                <a:buFont typeface="Arial" panose="020B0604020202020204" pitchFamily="34" charset="0"/>
                <a:buChar char="•"/>
                <a:defRPr kumimoji="0" sz="20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2pPr>
              <a:lvl3pPr marL="685765" indent="-185156" algn="l" rtl="0" eaLnBrk="1" latinLnBrk="0" hangingPunct="1">
                <a:spcBef>
                  <a:spcPct val="20000"/>
                </a:spcBef>
                <a:buClr>
                  <a:schemeClr val="accent2"/>
                </a:buClr>
                <a:buSzPct val="100000"/>
                <a:buFont typeface="Arial" panose="020B0604020202020204" pitchFamily="34" charset="0"/>
                <a:buChar char="•"/>
                <a:defRPr kumimoji="0" sz="17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3pPr>
              <a:lvl4pPr marL="891494" indent="-157726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SzPct val="100000"/>
                <a:buFont typeface="Arial" panose="020B0604020202020204" pitchFamily="34" charset="0"/>
                <a:buChar char="•"/>
                <a:defRPr kumimoji="0" sz="15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4pPr>
              <a:lvl5pPr marL="1097224" indent="-157726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SzPct val="100000"/>
                <a:buFont typeface="Arial" panose="020B0604020202020204" pitchFamily="34" charset="0"/>
                <a:buChar char="•"/>
                <a:defRPr kumimoji="0" sz="135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5pPr>
              <a:lvl6pPr marL="1302953" indent="-157726" algn="l" rtl="0" eaLnBrk="1" latinLnBrk="0" hangingPunct="1">
                <a:spcBef>
                  <a:spcPct val="20000"/>
                </a:spcBef>
                <a:buClr>
                  <a:schemeClr val="accent5"/>
                </a:buClr>
                <a:buSzPct val="80000"/>
                <a:buFont typeface="Wingdings 2"/>
                <a:buChar char=""/>
                <a:defRPr kumimoji="0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440106" indent="-137153" algn="l" rtl="0" eaLnBrk="1" latinLnBrk="0" hangingPunct="1">
                <a:spcBef>
                  <a:spcPct val="20000"/>
                </a:spcBef>
                <a:buClr>
                  <a:schemeClr val="accent6"/>
                </a:buClr>
                <a:buSzPct val="80000"/>
                <a:buFont typeface="Wingdings 2"/>
                <a:buChar char=""/>
                <a:defRPr kumimoji="0"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645836" indent="-137153" algn="l" rtl="0" eaLnBrk="1" latinLnBrk="0" hangingPunct="1">
                <a:spcBef>
                  <a:spcPct val="20000"/>
                </a:spcBef>
                <a:buClr>
                  <a:schemeClr val="tx2"/>
                </a:buClr>
                <a:buChar char="•"/>
                <a:defRPr kumimoji="0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851566" indent="-137153" algn="l" rtl="0" eaLnBrk="1" latinLnBrk="0" hangingPunct="1"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 kumimoji="0" sz="105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2000" b="1" i="1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sz="2000" b="1" dirty="0">
                <a:solidFill>
                  <a:schemeClr val="accent2"/>
                </a:solidFill>
              </a:endParaRPr>
            </a:p>
          </p:txBody>
        </p:sp>
        <p:sp>
          <p:nvSpPr>
            <p:cNvPr id="10" name="Content Placeholder 19">
              <a:extLst>
                <a:ext uri="{FF2B5EF4-FFF2-40B4-BE49-F238E27FC236}">
                  <a16:creationId xmlns:a16="http://schemas.microsoft.com/office/drawing/2014/main" id="{E667438C-1332-5ADC-BE35-808EEA89D067}"/>
                </a:ext>
              </a:extLst>
            </p:cNvPr>
            <p:cNvSpPr txBox="1">
              <a:spLocks/>
            </p:cNvSpPr>
            <p:nvPr/>
          </p:nvSpPr>
          <p:spPr>
            <a:xfrm>
              <a:off x="4412496" y="4167714"/>
              <a:ext cx="450175" cy="416240"/>
            </a:xfrm>
            <a:prstGeom prst="rect">
              <a:avLst/>
            </a:prstGeom>
          </p:spPr>
          <p:txBody>
            <a:bodyPr vert="horz" lIns="91435" tIns="45718" rIns="91435" bIns="45718">
              <a:normAutofit/>
            </a:bodyPr>
            <a:lstStyle>
              <a:lvl1pPr marL="227013" indent="-227013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SzPct val="100000"/>
                <a:buFont typeface="Arial" panose="020B0604020202020204" pitchFamily="34" charset="0"/>
                <a:buChar char="•"/>
                <a:tabLst/>
                <a:defRPr kumimoji="0" sz="26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1pPr>
              <a:lvl2pPr marL="480035" indent="-185156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100000"/>
                <a:buFont typeface="Arial" panose="020B0604020202020204" pitchFamily="34" charset="0"/>
                <a:buChar char="•"/>
                <a:defRPr kumimoji="0" sz="20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2pPr>
              <a:lvl3pPr marL="685765" indent="-185156" algn="l" rtl="0" eaLnBrk="1" latinLnBrk="0" hangingPunct="1">
                <a:spcBef>
                  <a:spcPct val="20000"/>
                </a:spcBef>
                <a:buClr>
                  <a:schemeClr val="accent2"/>
                </a:buClr>
                <a:buSzPct val="100000"/>
                <a:buFont typeface="Arial" panose="020B0604020202020204" pitchFamily="34" charset="0"/>
                <a:buChar char="•"/>
                <a:defRPr kumimoji="0" sz="17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3pPr>
              <a:lvl4pPr marL="891494" indent="-157726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SzPct val="100000"/>
                <a:buFont typeface="Arial" panose="020B0604020202020204" pitchFamily="34" charset="0"/>
                <a:buChar char="•"/>
                <a:defRPr kumimoji="0" sz="15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4pPr>
              <a:lvl5pPr marL="1097224" indent="-157726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SzPct val="100000"/>
                <a:buFont typeface="Arial" panose="020B0604020202020204" pitchFamily="34" charset="0"/>
                <a:buChar char="•"/>
                <a:defRPr kumimoji="0" sz="135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5pPr>
              <a:lvl6pPr marL="1302953" indent="-157726" algn="l" rtl="0" eaLnBrk="1" latinLnBrk="0" hangingPunct="1">
                <a:spcBef>
                  <a:spcPct val="20000"/>
                </a:spcBef>
                <a:buClr>
                  <a:schemeClr val="accent5"/>
                </a:buClr>
                <a:buSzPct val="80000"/>
                <a:buFont typeface="Wingdings 2"/>
                <a:buChar char=""/>
                <a:defRPr kumimoji="0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440106" indent="-137153" algn="l" rtl="0" eaLnBrk="1" latinLnBrk="0" hangingPunct="1">
                <a:spcBef>
                  <a:spcPct val="20000"/>
                </a:spcBef>
                <a:buClr>
                  <a:schemeClr val="accent6"/>
                </a:buClr>
                <a:buSzPct val="80000"/>
                <a:buFont typeface="Wingdings 2"/>
                <a:buChar char=""/>
                <a:defRPr kumimoji="0"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645836" indent="-137153" algn="l" rtl="0" eaLnBrk="1" latinLnBrk="0" hangingPunct="1">
                <a:spcBef>
                  <a:spcPct val="20000"/>
                </a:spcBef>
                <a:buClr>
                  <a:schemeClr val="tx2"/>
                </a:buClr>
                <a:buChar char="•"/>
                <a:defRPr kumimoji="0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851566" indent="-137153" algn="l" rtl="0" eaLnBrk="1" latinLnBrk="0" hangingPunct="1"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 kumimoji="0" sz="105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2000" b="1" i="1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sz="2000" b="1" dirty="0">
                <a:solidFill>
                  <a:schemeClr val="accent2"/>
                </a:solidFill>
              </a:endParaRPr>
            </a:p>
          </p:txBody>
        </p:sp>
        <p:sp>
          <p:nvSpPr>
            <p:cNvPr id="11" name="Content Placeholder 19">
              <a:extLst>
                <a:ext uri="{FF2B5EF4-FFF2-40B4-BE49-F238E27FC236}">
                  <a16:creationId xmlns:a16="http://schemas.microsoft.com/office/drawing/2014/main" id="{4E5056C0-CBDD-A4CC-F2B4-CB65C03111C1}"/>
                </a:ext>
              </a:extLst>
            </p:cNvPr>
            <p:cNvSpPr txBox="1">
              <a:spLocks/>
            </p:cNvSpPr>
            <p:nvPr/>
          </p:nvSpPr>
          <p:spPr>
            <a:xfrm>
              <a:off x="2191973" y="2363630"/>
              <a:ext cx="450175" cy="416240"/>
            </a:xfrm>
            <a:prstGeom prst="rect">
              <a:avLst/>
            </a:prstGeom>
          </p:spPr>
          <p:txBody>
            <a:bodyPr vert="horz" lIns="91435" tIns="45718" rIns="91435" bIns="45718">
              <a:normAutofit/>
            </a:bodyPr>
            <a:lstStyle>
              <a:lvl1pPr marL="227013" indent="-227013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SzPct val="100000"/>
                <a:buFont typeface="Arial" panose="020B0604020202020204" pitchFamily="34" charset="0"/>
                <a:buChar char="•"/>
                <a:tabLst/>
                <a:defRPr kumimoji="0" sz="26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1pPr>
              <a:lvl2pPr marL="480035" indent="-185156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100000"/>
                <a:buFont typeface="Arial" panose="020B0604020202020204" pitchFamily="34" charset="0"/>
                <a:buChar char="•"/>
                <a:defRPr kumimoji="0" sz="20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2pPr>
              <a:lvl3pPr marL="685765" indent="-185156" algn="l" rtl="0" eaLnBrk="1" latinLnBrk="0" hangingPunct="1">
                <a:spcBef>
                  <a:spcPct val="20000"/>
                </a:spcBef>
                <a:buClr>
                  <a:schemeClr val="accent2"/>
                </a:buClr>
                <a:buSzPct val="100000"/>
                <a:buFont typeface="Arial" panose="020B0604020202020204" pitchFamily="34" charset="0"/>
                <a:buChar char="•"/>
                <a:defRPr kumimoji="0" sz="17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3pPr>
              <a:lvl4pPr marL="891494" indent="-157726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SzPct val="100000"/>
                <a:buFont typeface="Arial" panose="020B0604020202020204" pitchFamily="34" charset="0"/>
                <a:buChar char="•"/>
                <a:defRPr kumimoji="0" sz="15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4pPr>
              <a:lvl5pPr marL="1097224" indent="-157726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SzPct val="100000"/>
                <a:buFont typeface="Arial" panose="020B0604020202020204" pitchFamily="34" charset="0"/>
                <a:buChar char="•"/>
                <a:defRPr kumimoji="0" sz="135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5pPr>
              <a:lvl6pPr marL="1302953" indent="-157726" algn="l" rtl="0" eaLnBrk="1" latinLnBrk="0" hangingPunct="1">
                <a:spcBef>
                  <a:spcPct val="20000"/>
                </a:spcBef>
                <a:buClr>
                  <a:schemeClr val="accent5"/>
                </a:buClr>
                <a:buSzPct val="80000"/>
                <a:buFont typeface="Wingdings 2"/>
                <a:buChar char=""/>
                <a:defRPr kumimoji="0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440106" indent="-137153" algn="l" rtl="0" eaLnBrk="1" latinLnBrk="0" hangingPunct="1">
                <a:spcBef>
                  <a:spcPct val="20000"/>
                </a:spcBef>
                <a:buClr>
                  <a:schemeClr val="accent6"/>
                </a:buClr>
                <a:buSzPct val="80000"/>
                <a:buFont typeface="Wingdings 2"/>
                <a:buChar char=""/>
                <a:defRPr kumimoji="0"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645836" indent="-137153" algn="l" rtl="0" eaLnBrk="1" latinLnBrk="0" hangingPunct="1">
                <a:spcBef>
                  <a:spcPct val="20000"/>
                </a:spcBef>
                <a:buClr>
                  <a:schemeClr val="tx2"/>
                </a:buClr>
                <a:buChar char="•"/>
                <a:defRPr kumimoji="0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851566" indent="-137153" algn="l" rtl="0" eaLnBrk="1" latinLnBrk="0" hangingPunct="1"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 kumimoji="0" sz="105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2000" b="1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en-US" sz="2000" b="1" dirty="0">
                <a:solidFill>
                  <a:schemeClr val="accent2"/>
                </a:solidFill>
              </a:endParaRPr>
            </a:p>
          </p:txBody>
        </p:sp>
        <p:sp>
          <p:nvSpPr>
            <p:cNvPr id="12" name="Content Placeholder 19">
              <a:extLst>
                <a:ext uri="{FF2B5EF4-FFF2-40B4-BE49-F238E27FC236}">
                  <a16:creationId xmlns:a16="http://schemas.microsoft.com/office/drawing/2014/main" id="{7F5BDF9E-BFEE-9E22-16F9-7C459142A751}"/>
                </a:ext>
              </a:extLst>
            </p:cNvPr>
            <p:cNvSpPr txBox="1">
              <a:spLocks/>
            </p:cNvSpPr>
            <p:nvPr/>
          </p:nvSpPr>
          <p:spPr>
            <a:xfrm>
              <a:off x="290023" y="2711016"/>
              <a:ext cx="450175" cy="416240"/>
            </a:xfrm>
            <a:prstGeom prst="rect">
              <a:avLst/>
            </a:prstGeom>
          </p:spPr>
          <p:txBody>
            <a:bodyPr vert="horz" lIns="91435" tIns="45718" rIns="91435" bIns="45718">
              <a:normAutofit/>
            </a:bodyPr>
            <a:lstStyle>
              <a:lvl1pPr marL="227013" indent="-227013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SzPct val="100000"/>
                <a:buFont typeface="Arial" panose="020B0604020202020204" pitchFamily="34" charset="0"/>
                <a:buChar char="•"/>
                <a:tabLst/>
                <a:defRPr kumimoji="0" sz="26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1pPr>
              <a:lvl2pPr marL="480035" indent="-185156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100000"/>
                <a:buFont typeface="Arial" panose="020B0604020202020204" pitchFamily="34" charset="0"/>
                <a:buChar char="•"/>
                <a:defRPr kumimoji="0" sz="20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2pPr>
              <a:lvl3pPr marL="685765" indent="-185156" algn="l" rtl="0" eaLnBrk="1" latinLnBrk="0" hangingPunct="1">
                <a:spcBef>
                  <a:spcPct val="20000"/>
                </a:spcBef>
                <a:buClr>
                  <a:schemeClr val="accent2"/>
                </a:buClr>
                <a:buSzPct val="100000"/>
                <a:buFont typeface="Arial" panose="020B0604020202020204" pitchFamily="34" charset="0"/>
                <a:buChar char="•"/>
                <a:defRPr kumimoji="0" sz="17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3pPr>
              <a:lvl4pPr marL="891494" indent="-157726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SzPct val="100000"/>
                <a:buFont typeface="Arial" panose="020B0604020202020204" pitchFamily="34" charset="0"/>
                <a:buChar char="•"/>
                <a:defRPr kumimoji="0" sz="15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4pPr>
              <a:lvl5pPr marL="1097224" indent="-157726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SzPct val="100000"/>
                <a:buFont typeface="Arial" panose="020B0604020202020204" pitchFamily="34" charset="0"/>
                <a:buChar char="•"/>
                <a:defRPr kumimoji="0" sz="135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5pPr>
              <a:lvl6pPr marL="1302953" indent="-157726" algn="l" rtl="0" eaLnBrk="1" latinLnBrk="0" hangingPunct="1">
                <a:spcBef>
                  <a:spcPct val="20000"/>
                </a:spcBef>
                <a:buClr>
                  <a:schemeClr val="accent5"/>
                </a:buClr>
                <a:buSzPct val="80000"/>
                <a:buFont typeface="Wingdings 2"/>
                <a:buChar char=""/>
                <a:defRPr kumimoji="0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440106" indent="-137153" algn="l" rtl="0" eaLnBrk="1" latinLnBrk="0" hangingPunct="1">
                <a:spcBef>
                  <a:spcPct val="20000"/>
                </a:spcBef>
                <a:buClr>
                  <a:schemeClr val="accent6"/>
                </a:buClr>
                <a:buSzPct val="80000"/>
                <a:buFont typeface="Wingdings 2"/>
                <a:buChar char=""/>
                <a:defRPr kumimoji="0"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645836" indent="-137153" algn="l" rtl="0" eaLnBrk="1" latinLnBrk="0" hangingPunct="1">
                <a:spcBef>
                  <a:spcPct val="20000"/>
                </a:spcBef>
                <a:buClr>
                  <a:schemeClr val="tx2"/>
                </a:buClr>
                <a:buChar char="•"/>
                <a:defRPr kumimoji="0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851566" indent="-137153" algn="l" rtl="0" eaLnBrk="1" latinLnBrk="0" hangingPunct="1"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 kumimoji="0" sz="105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2000" b="1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US" sz="2000" b="1" dirty="0">
                <a:solidFill>
                  <a:schemeClr val="accent2"/>
                </a:solidFill>
              </a:endParaRPr>
            </a:p>
          </p:txBody>
        </p:sp>
        <p:sp>
          <p:nvSpPr>
            <p:cNvPr id="13" name="Content Placeholder 19">
              <a:extLst>
                <a:ext uri="{FF2B5EF4-FFF2-40B4-BE49-F238E27FC236}">
                  <a16:creationId xmlns:a16="http://schemas.microsoft.com/office/drawing/2014/main" id="{ADB976E9-5914-B581-1A72-8612DF428178}"/>
                </a:ext>
              </a:extLst>
            </p:cNvPr>
            <p:cNvSpPr txBox="1">
              <a:spLocks/>
            </p:cNvSpPr>
            <p:nvPr/>
          </p:nvSpPr>
          <p:spPr>
            <a:xfrm>
              <a:off x="2191974" y="4332356"/>
              <a:ext cx="450175" cy="416240"/>
            </a:xfrm>
            <a:prstGeom prst="rect">
              <a:avLst/>
            </a:prstGeom>
          </p:spPr>
          <p:txBody>
            <a:bodyPr vert="horz" lIns="91435" tIns="45718" rIns="91435" bIns="45718">
              <a:normAutofit/>
            </a:bodyPr>
            <a:lstStyle>
              <a:lvl1pPr marL="227013" indent="-227013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SzPct val="100000"/>
                <a:buFont typeface="Arial" panose="020B0604020202020204" pitchFamily="34" charset="0"/>
                <a:buChar char="•"/>
                <a:tabLst/>
                <a:defRPr kumimoji="0" sz="26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1pPr>
              <a:lvl2pPr marL="480035" indent="-185156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100000"/>
                <a:buFont typeface="Arial" panose="020B0604020202020204" pitchFamily="34" charset="0"/>
                <a:buChar char="•"/>
                <a:defRPr kumimoji="0" sz="20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2pPr>
              <a:lvl3pPr marL="685765" indent="-185156" algn="l" rtl="0" eaLnBrk="1" latinLnBrk="0" hangingPunct="1">
                <a:spcBef>
                  <a:spcPct val="20000"/>
                </a:spcBef>
                <a:buClr>
                  <a:schemeClr val="accent2"/>
                </a:buClr>
                <a:buSzPct val="100000"/>
                <a:buFont typeface="Arial" panose="020B0604020202020204" pitchFamily="34" charset="0"/>
                <a:buChar char="•"/>
                <a:defRPr kumimoji="0" sz="17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3pPr>
              <a:lvl4pPr marL="891494" indent="-157726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SzPct val="100000"/>
                <a:buFont typeface="Arial" panose="020B0604020202020204" pitchFamily="34" charset="0"/>
                <a:buChar char="•"/>
                <a:defRPr kumimoji="0" sz="15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4pPr>
              <a:lvl5pPr marL="1097224" indent="-157726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SzPct val="100000"/>
                <a:buFont typeface="Arial" panose="020B0604020202020204" pitchFamily="34" charset="0"/>
                <a:buChar char="•"/>
                <a:defRPr kumimoji="0" sz="135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5pPr>
              <a:lvl6pPr marL="1302953" indent="-157726" algn="l" rtl="0" eaLnBrk="1" latinLnBrk="0" hangingPunct="1">
                <a:spcBef>
                  <a:spcPct val="20000"/>
                </a:spcBef>
                <a:buClr>
                  <a:schemeClr val="accent5"/>
                </a:buClr>
                <a:buSzPct val="80000"/>
                <a:buFont typeface="Wingdings 2"/>
                <a:buChar char=""/>
                <a:defRPr kumimoji="0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440106" indent="-137153" algn="l" rtl="0" eaLnBrk="1" latinLnBrk="0" hangingPunct="1">
                <a:spcBef>
                  <a:spcPct val="20000"/>
                </a:spcBef>
                <a:buClr>
                  <a:schemeClr val="accent6"/>
                </a:buClr>
                <a:buSzPct val="80000"/>
                <a:buFont typeface="Wingdings 2"/>
                <a:buChar char=""/>
                <a:defRPr kumimoji="0"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645836" indent="-137153" algn="l" rtl="0" eaLnBrk="1" latinLnBrk="0" hangingPunct="1">
                <a:spcBef>
                  <a:spcPct val="20000"/>
                </a:spcBef>
                <a:buClr>
                  <a:schemeClr val="tx2"/>
                </a:buClr>
                <a:buChar char="•"/>
                <a:defRPr kumimoji="0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851566" indent="-137153" algn="l" rtl="0" eaLnBrk="1" latinLnBrk="0" hangingPunct="1"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 kumimoji="0" sz="105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2000" b="1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en-US" sz="2000" b="1" dirty="0">
                <a:solidFill>
                  <a:schemeClr val="accent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27988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6D44A3-4855-F456-7E3B-C1EC418CAC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20BE5040-9C55-E151-F2DE-A7DC0D871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/>
              <a:t>Return the definitions/handouts to the authors.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/>
              <a:t>Now compare your results with the pair who wrote the definition you used.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Did you get the same result?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How could you definition be clearer?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/>
              <a:t>Revise your definition, if needed.</a:t>
            </a:r>
          </a:p>
          <a:p>
            <a:pPr marL="514350" indent="-514350">
              <a:buFont typeface="+mj-lt"/>
              <a:buAutoNum type="arabicPeriod" startAt="3"/>
            </a:pPr>
            <a:endParaRPr lang="en-US" dirty="0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BCB61B93-F343-325B-DB8C-111AB1F4E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Connections: Clarity Time</a:t>
            </a:r>
          </a:p>
        </p:txBody>
      </p:sp>
    </p:spTree>
    <p:extLst>
      <p:ext uri="{BB962C8B-B14F-4D97-AF65-F5344CB8AC3E}">
        <p14:creationId xmlns:p14="http://schemas.microsoft.com/office/powerpoint/2010/main" val="3279005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435A46-6F51-D172-D22D-E5EE6E4421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7EC033D9-25A3-8621-FCB7-376052D2D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/>
              <a:t>Find another pair and trade your revised definitions.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/>
              <a:t>On a piece of notebook paper, find the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/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/>
              <a:t>, and </a:t>
            </a:r>
            <a:r>
              <a:rPr lang="en-US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tan</a:t>
            </a:r>
            <a:r>
              <a:rPr 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</a:t>
            </a:r>
            <a:r>
              <a:rPr 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)</a:t>
            </a:r>
            <a:r>
              <a:rPr lang="en-US" dirty="0"/>
              <a:t> using only the definition you’ve been given.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C0CB73A4-BB37-B402-1AD6-BE0AD4269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Connections: Clarity Time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885F4E1-56A9-F09D-570C-3C69338EB001}"/>
              </a:ext>
            </a:extLst>
          </p:cNvPr>
          <p:cNvGrpSpPr/>
          <p:nvPr/>
        </p:nvGrpSpPr>
        <p:grpSpPr>
          <a:xfrm>
            <a:off x="1854960" y="2571750"/>
            <a:ext cx="5434080" cy="2567930"/>
            <a:chOff x="1854960" y="2571750"/>
            <a:chExt cx="5434080" cy="2567930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D66D871C-2824-C2BE-D986-141DAFD537C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197338" y="2795741"/>
              <a:ext cx="4749324" cy="1982516"/>
            </a:xfrm>
            <a:prstGeom prst="rect">
              <a:avLst/>
            </a:prstGeom>
          </p:spPr>
        </p:pic>
        <p:sp>
          <p:nvSpPr>
            <p:cNvPr id="22" name="Content Placeholder 19">
              <a:extLst>
                <a:ext uri="{FF2B5EF4-FFF2-40B4-BE49-F238E27FC236}">
                  <a16:creationId xmlns:a16="http://schemas.microsoft.com/office/drawing/2014/main" id="{AC5392D2-866F-FCE8-7D97-2E8326C93D9E}"/>
                </a:ext>
              </a:extLst>
            </p:cNvPr>
            <p:cNvSpPr txBox="1">
              <a:spLocks/>
            </p:cNvSpPr>
            <p:nvPr/>
          </p:nvSpPr>
          <p:spPr>
            <a:xfrm>
              <a:off x="1893059" y="4515320"/>
              <a:ext cx="450175" cy="416240"/>
            </a:xfrm>
            <a:prstGeom prst="rect">
              <a:avLst/>
            </a:prstGeom>
          </p:spPr>
          <p:txBody>
            <a:bodyPr vert="horz" lIns="91435" tIns="45718" rIns="91435" bIns="45718">
              <a:normAutofit/>
            </a:bodyPr>
            <a:lstStyle>
              <a:lvl1pPr marL="227013" indent="-227013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SzPct val="100000"/>
                <a:buFont typeface="Arial" panose="020B0604020202020204" pitchFamily="34" charset="0"/>
                <a:buChar char="•"/>
                <a:tabLst/>
                <a:defRPr kumimoji="0" sz="26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1pPr>
              <a:lvl2pPr marL="480035" indent="-185156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100000"/>
                <a:buFont typeface="Arial" panose="020B0604020202020204" pitchFamily="34" charset="0"/>
                <a:buChar char="•"/>
                <a:defRPr kumimoji="0" sz="20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2pPr>
              <a:lvl3pPr marL="685765" indent="-185156" algn="l" rtl="0" eaLnBrk="1" latinLnBrk="0" hangingPunct="1">
                <a:spcBef>
                  <a:spcPct val="20000"/>
                </a:spcBef>
                <a:buClr>
                  <a:schemeClr val="accent2"/>
                </a:buClr>
                <a:buSzPct val="100000"/>
                <a:buFont typeface="Arial" panose="020B0604020202020204" pitchFamily="34" charset="0"/>
                <a:buChar char="•"/>
                <a:defRPr kumimoji="0" sz="17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3pPr>
              <a:lvl4pPr marL="891494" indent="-157726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SzPct val="100000"/>
                <a:buFont typeface="Arial" panose="020B0604020202020204" pitchFamily="34" charset="0"/>
                <a:buChar char="•"/>
                <a:defRPr kumimoji="0" sz="15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4pPr>
              <a:lvl5pPr marL="1097224" indent="-157726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SzPct val="100000"/>
                <a:buFont typeface="Arial" panose="020B0604020202020204" pitchFamily="34" charset="0"/>
                <a:buChar char="•"/>
                <a:defRPr kumimoji="0" sz="135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5pPr>
              <a:lvl6pPr marL="1302953" indent="-157726" algn="l" rtl="0" eaLnBrk="1" latinLnBrk="0" hangingPunct="1">
                <a:spcBef>
                  <a:spcPct val="20000"/>
                </a:spcBef>
                <a:buClr>
                  <a:schemeClr val="accent5"/>
                </a:buClr>
                <a:buSzPct val="80000"/>
                <a:buFont typeface="Wingdings 2"/>
                <a:buChar char=""/>
                <a:defRPr kumimoji="0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440106" indent="-137153" algn="l" rtl="0" eaLnBrk="1" latinLnBrk="0" hangingPunct="1">
                <a:spcBef>
                  <a:spcPct val="20000"/>
                </a:spcBef>
                <a:buClr>
                  <a:schemeClr val="accent6"/>
                </a:buClr>
                <a:buSzPct val="80000"/>
                <a:buFont typeface="Wingdings 2"/>
                <a:buChar char=""/>
                <a:defRPr kumimoji="0"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645836" indent="-137153" algn="l" rtl="0" eaLnBrk="1" latinLnBrk="0" hangingPunct="1">
                <a:spcBef>
                  <a:spcPct val="20000"/>
                </a:spcBef>
                <a:buClr>
                  <a:schemeClr val="tx2"/>
                </a:buClr>
                <a:buChar char="•"/>
                <a:defRPr kumimoji="0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851566" indent="-137153" algn="l" rtl="0" eaLnBrk="1" latinLnBrk="0" hangingPunct="1"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 kumimoji="0" sz="105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2000" b="1" i="1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n-US" sz="2000" b="1" dirty="0">
                <a:solidFill>
                  <a:schemeClr val="accent2"/>
                </a:solidFill>
              </a:endParaRPr>
            </a:p>
          </p:txBody>
        </p:sp>
        <p:sp>
          <p:nvSpPr>
            <p:cNvPr id="23" name="Content Placeholder 19">
              <a:extLst>
                <a:ext uri="{FF2B5EF4-FFF2-40B4-BE49-F238E27FC236}">
                  <a16:creationId xmlns:a16="http://schemas.microsoft.com/office/drawing/2014/main" id="{95919C6A-711C-C6EB-9FCE-836F550DCB56}"/>
                </a:ext>
              </a:extLst>
            </p:cNvPr>
            <p:cNvSpPr txBox="1">
              <a:spLocks/>
            </p:cNvSpPr>
            <p:nvPr/>
          </p:nvSpPr>
          <p:spPr>
            <a:xfrm>
              <a:off x="1893060" y="2571750"/>
              <a:ext cx="450175" cy="416240"/>
            </a:xfrm>
            <a:prstGeom prst="rect">
              <a:avLst/>
            </a:prstGeom>
          </p:spPr>
          <p:txBody>
            <a:bodyPr vert="horz" lIns="91435" tIns="45718" rIns="91435" bIns="45718">
              <a:normAutofit/>
            </a:bodyPr>
            <a:lstStyle>
              <a:lvl1pPr marL="227013" indent="-227013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SzPct val="100000"/>
                <a:buFont typeface="Arial" panose="020B0604020202020204" pitchFamily="34" charset="0"/>
                <a:buChar char="•"/>
                <a:tabLst/>
                <a:defRPr kumimoji="0" sz="26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1pPr>
              <a:lvl2pPr marL="480035" indent="-185156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100000"/>
                <a:buFont typeface="Arial" panose="020B0604020202020204" pitchFamily="34" charset="0"/>
                <a:buChar char="•"/>
                <a:defRPr kumimoji="0" sz="20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2pPr>
              <a:lvl3pPr marL="685765" indent="-185156" algn="l" rtl="0" eaLnBrk="1" latinLnBrk="0" hangingPunct="1">
                <a:spcBef>
                  <a:spcPct val="20000"/>
                </a:spcBef>
                <a:buClr>
                  <a:schemeClr val="accent2"/>
                </a:buClr>
                <a:buSzPct val="100000"/>
                <a:buFont typeface="Arial" panose="020B0604020202020204" pitchFamily="34" charset="0"/>
                <a:buChar char="•"/>
                <a:defRPr kumimoji="0" sz="17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3pPr>
              <a:lvl4pPr marL="891494" indent="-157726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SzPct val="100000"/>
                <a:buFont typeface="Arial" panose="020B0604020202020204" pitchFamily="34" charset="0"/>
                <a:buChar char="•"/>
                <a:defRPr kumimoji="0" sz="15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4pPr>
              <a:lvl5pPr marL="1097224" indent="-157726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SzPct val="100000"/>
                <a:buFont typeface="Arial" panose="020B0604020202020204" pitchFamily="34" charset="0"/>
                <a:buChar char="•"/>
                <a:defRPr kumimoji="0" sz="135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5pPr>
              <a:lvl6pPr marL="1302953" indent="-157726" algn="l" rtl="0" eaLnBrk="1" latinLnBrk="0" hangingPunct="1">
                <a:spcBef>
                  <a:spcPct val="20000"/>
                </a:spcBef>
                <a:buClr>
                  <a:schemeClr val="accent5"/>
                </a:buClr>
                <a:buSzPct val="80000"/>
                <a:buFont typeface="Wingdings 2"/>
                <a:buChar char=""/>
                <a:defRPr kumimoji="0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440106" indent="-137153" algn="l" rtl="0" eaLnBrk="1" latinLnBrk="0" hangingPunct="1">
                <a:spcBef>
                  <a:spcPct val="20000"/>
                </a:spcBef>
                <a:buClr>
                  <a:schemeClr val="accent6"/>
                </a:buClr>
                <a:buSzPct val="80000"/>
                <a:buFont typeface="Wingdings 2"/>
                <a:buChar char=""/>
                <a:defRPr kumimoji="0"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645836" indent="-137153" algn="l" rtl="0" eaLnBrk="1" latinLnBrk="0" hangingPunct="1">
                <a:spcBef>
                  <a:spcPct val="20000"/>
                </a:spcBef>
                <a:buClr>
                  <a:schemeClr val="tx2"/>
                </a:buClr>
                <a:buChar char="•"/>
                <a:defRPr kumimoji="0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851566" indent="-137153" algn="l" rtl="0" eaLnBrk="1" latinLnBrk="0" hangingPunct="1"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 kumimoji="0" sz="105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2000" b="1" i="1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endParaRPr lang="en-US" sz="2000" b="1" dirty="0">
                <a:solidFill>
                  <a:schemeClr val="accent2"/>
                </a:solidFill>
              </a:endParaRPr>
            </a:p>
          </p:txBody>
        </p:sp>
        <p:sp>
          <p:nvSpPr>
            <p:cNvPr id="24" name="Content Placeholder 19">
              <a:extLst>
                <a:ext uri="{FF2B5EF4-FFF2-40B4-BE49-F238E27FC236}">
                  <a16:creationId xmlns:a16="http://schemas.microsoft.com/office/drawing/2014/main" id="{D3134CF6-8351-0A9C-2457-93E2B9ABB94E}"/>
                </a:ext>
              </a:extLst>
            </p:cNvPr>
            <p:cNvSpPr txBox="1">
              <a:spLocks/>
            </p:cNvSpPr>
            <p:nvPr/>
          </p:nvSpPr>
          <p:spPr>
            <a:xfrm>
              <a:off x="6838865" y="4515320"/>
              <a:ext cx="450175" cy="416240"/>
            </a:xfrm>
            <a:prstGeom prst="rect">
              <a:avLst/>
            </a:prstGeom>
          </p:spPr>
          <p:txBody>
            <a:bodyPr vert="horz" lIns="91435" tIns="45718" rIns="91435" bIns="45718">
              <a:normAutofit/>
            </a:bodyPr>
            <a:lstStyle>
              <a:lvl1pPr marL="227013" indent="-227013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SzPct val="100000"/>
                <a:buFont typeface="Arial" panose="020B0604020202020204" pitchFamily="34" charset="0"/>
                <a:buChar char="•"/>
                <a:tabLst/>
                <a:defRPr kumimoji="0" sz="26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1pPr>
              <a:lvl2pPr marL="480035" indent="-185156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100000"/>
                <a:buFont typeface="Arial" panose="020B0604020202020204" pitchFamily="34" charset="0"/>
                <a:buChar char="•"/>
                <a:defRPr kumimoji="0" sz="20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2pPr>
              <a:lvl3pPr marL="685765" indent="-185156" algn="l" rtl="0" eaLnBrk="1" latinLnBrk="0" hangingPunct="1">
                <a:spcBef>
                  <a:spcPct val="20000"/>
                </a:spcBef>
                <a:buClr>
                  <a:schemeClr val="accent2"/>
                </a:buClr>
                <a:buSzPct val="100000"/>
                <a:buFont typeface="Arial" panose="020B0604020202020204" pitchFamily="34" charset="0"/>
                <a:buChar char="•"/>
                <a:defRPr kumimoji="0" sz="17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3pPr>
              <a:lvl4pPr marL="891494" indent="-157726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SzPct val="100000"/>
                <a:buFont typeface="Arial" panose="020B0604020202020204" pitchFamily="34" charset="0"/>
                <a:buChar char="•"/>
                <a:defRPr kumimoji="0" sz="15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4pPr>
              <a:lvl5pPr marL="1097224" indent="-157726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SzPct val="100000"/>
                <a:buFont typeface="Arial" panose="020B0604020202020204" pitchFamily="34" charset="0"/>
                <a:buChar char="•"/>
                <a:defRPr kumimoji="0" sz="135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5pPr>
              <a:lvl6pPr marL="1302953" indent="-157726" algn="l" rtl="0" eaLnBrk="1" latinLnBrk="0" hangingPunct="1">
                <a:spcBef>
                  <a:spcPct val="20000"/>
                </a:spcBef>
                <a:buClr>
                  <a:schemeClr val="accent5"/>
                </a:buClr>
                <a:buSzPct val="80000"/>
                <a:buFont typeface="Wingdings 2"/>
                <a:buChar char=""/>
                <a:defRPr kumimoji="0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440106" indent="-137153" algn="l" rtl="0" eaLnBrk="1" latinLnBrk="0" hangingPunct="1">
                <a:spcBef>
                  <a:spcPct val="20000"/>
                </a:spcBef>
                <a:buClr>
                  <a:schemeClr val="accent6"/>
                </a:buClr>
                <a:buSzPct val="80000"/>
                <a:buFont typeface="Wingdings 2"/>
                <a:buChar char=""/>
                <a:defRPr kumimoji="0"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645836" indent="-137153" algn="l" rtl="0" eaLnBrk="1" latinLnBrk="0" hangingPunct="1">
                <a:spcBef>
                  <a:spcPct val="20000"/>
                </a:spcBef>
                <a:buClr>
                  <a:schemeClr val="tx2"/>
                </a:buClr>
                <a:buChar char="•"/>
                <a:defRPr kumimoji="0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851566" indent="-137153" algn="l" rtl="0" eaLnBrk="1" latinLnBrk="0" hangingPunct="1"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 kumimoji="0" sz="105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2000" b="1" i="1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endParaRPr lang="en-US" sz="2000" b="1" dirty="0">
                <a:solidFill>
                  <a:schemeClr val="accent2"/>
                </a:solidFill>
              </a:endParaRPr>
            </a:p>
          </p:txBody>
        </p:sp>
        <p:sp>
          <p:nvSpPr>
            <p:cNvPr id="25" name="Content Placeholder 19">
              <a:extLst>
                <a:ext uri="{FF2B5EF4-FFF2-40B4-BE49-F238E27FC236}">
                  <a16:creationId xmlns:a16="http://schemas.microsoft.com/office/drawing/2014/main" id="{69716AED-BEBA-725B-C9BF-349149B6DB5B}"/>
                </a:ext>
              </a:extLst>
            </p:cNvPr>
            <p:cNvSpPr txBox="1">
              <a:spLocks/>
            </p:cNvSpPr>
            <p:nvPr/>
          </p:nvSpPr>
          <p:spPr>
            <a:xfrm>
              <a:off x="4175723" y="3284380"/>
              <a:ext cx="450175" cy="416240"/>
            </a:xfrm>
            <a:prstGeom prst="rect">
              <a:avLst/>
            </a:prstGeom>
          </p:spPr>
          <p:txBody>
            <a:bodyPr vert="horz" lIns="91435" tIns="45718" rIns="91435" bIns="45718">
              <a:normAutofit/>
            </a:bodyPr>
            <a:lstStyle>
              <a:lvl1pPr marL="227013" indent="-227013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SzPct val="100000"/>
                <a:buFont typeface="Arial" panose="020B0604020202020204" pitchFamily="34" charset="0"/>
                <a:buChar char="•"/>
                <a:tabLst/>
                <a:defRPr kumimoji="0" sz="26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1pPr>
              <a:lvl2pPr marL="480035" indent="-185156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100000"/>
                <a:buFont typeface="Arial" panose="020B0604020202020204" pitchFamily="34" charset="0"/>
                <a:buChar char="•"/>
                <a:defRPr kumimoji="0" sz="20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2pPr>
              <a:lvl3pPr marL="685765" indent="-185156" algn="l" rtl="0" eaLnBrk="1" latinLnBrk="0" hangingPunct="1">
                <a:spcBef>
                  <a:spcPct val="20000"/>
                </a:spcBef>
                <a:buClr>
                  <a:schemeClr val="accent2"/>
                </a:buClr>
                <a:buSzPct val="100000"/>
                <a:buFont typeface="Arial" panose="020B0604020202020204" pitchFamily="34" charset="0"/>
                <a:buChar char="•"/>
                <a:defRPr kumimoji="0" sz="17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3pPr>
              <a:lvl4pPr marL="891494" indent="-157726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SzPct val="100000"/>
                <a:buFont typeface="Arial" panose="020B0604020202020204" pitchFamily="34" charset="0"/>
                <a:buChar char="•"/>
                <a:defRPr kumimoji="0" sz="15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4pPr>
              <a:lvl5pPr marL="1097224" indent="-157726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SzPct val="100000"/>
                <a:buFont typeface="Arial" panose="020B0604020202020204" pitchFamily="34" charset="0"/>
                <a:buChar char="•"/>
                <a:defRPr kumimoji="0" sz="135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5pPr>
              <a:lvl6pPr marL="1302953" indent="-157726" algn="l" rtl="0" eaLnBrk="1" latinLnBrk="0" hangingPunct="1">
                <a:spcBef>
                  <a:spcPct val="20000"/>
                </a:spcBef>
                <a:buClr>
                  <a:schemeClr val="accent5"/>
                </a:buClr>
                <a:buSzPct val="80000"/>
                <a:buFont typeface="Wingdings 2"/>
                <a:buChar char=""/>
                <a:defRPr kumimoji="0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440106" indent="-137153" algn="l" rtl="0" eaLnBrk="1" latinLnBrk="0" hangingPunct="1">
                <a:spcBef>
                  <a:spcPct val="20000"/>
                </a:spcBef>
                <a:buClr>
                  <a:schemeClr val="accent6"/>
                </a:buClr>
                <a:buSzPct val="80000"/>
                <a:buFont typeface="Wingdings 2"/>
                <a:buChar char=""/>
                <a:defRPr kumimoji="0"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645836" indent="-137153" algn="l" rtl="0" eaLnBrk="1" latinLnBrk="0" hangingPunct="1">
                <a:spcBef>
                  <a:spcPct val="20000"/>
                </a:spcBef>
                <a:buClr>
                  <a:schemeClr val="tx2"/>
                </a:buClr>
                <a:buChar char="•"/>
                <a:defRPr kumimoji="0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851566" indent="-137153" algn="l" rtl="0" eaLnBrk="1" latinLnBrk="0" hangingPunct="1"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 kumimoji="0" sz="105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2000" b="1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13</a:t>
              </a:r>
              <a:endParaRPr lang="en-US" sz="2000" b="1" dirty="0">
                <a:solidFill>
                  <a:schemeClr val="accent2"/>
                </a:solidFill>
              </a:endParaRPr>
            </a:p>
          </p:txBody>
        </p:sp>
        <p:sp>
          <p:nvSpPr>
            <p:cNvPr id="26" name="Content Placeholder 19">
              <a:extLst>
                <a:ext uri="{FF2B5EF4-FFF2-40B4-BE49-F238E27FC236}">
                  <a16:creationId xmlns:a16="http://schemas.microsoft.com/office/drawing/2014/main" id="{AE17A473-A987-1047-2814-3FB24F7F12A5}"/>
                </a:ext>
              </a:extLst>
            </p:cNvPr>
            <p:cNvSpPr txBox="1">
              <a:spLocks/>
            </p:cNvSpPr>
            <p:nvPr/>
          </p:nvSpPr>
          <p:spPr>
            <a:xfrm>
              <a:off x="1854960" y="3543535"/>
              <a:ext cx="450175" cy="416240"/>
            </a:xfrm>
            <a:prstGeom prst="rect">
              <a:avLst/>
            </a:prstGeom>
          </p:spPr>
          <p:txBody>
            <a:bodyPr vert="horz" lIns="91435" tIns="45718" rIns="91435" bIns="45718">
              <a:normAutofit/>
            </a:bodyPr>
            <a:lstStyle>
              <a:lvl1pPr marL="227013" indent="-227013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SzPct val="100000"/>
                <a:buFont typeface="Arial" panose="020B0604020202020204" pitchFamily="34" charset="0"/>
                <a:buChar char="•"/>
                <a:tabLst/>
                <a:defRPr kumimoji="0" sz="26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1pPr>
              <a:lvl2pPr marL="480035" indent="-185156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100000"/>
                <a:buFont typeface="Arial" panose="020B0604020202020204" pitchFamily="34" charset="0"/>
                <a:buChar char="•"/>
                <a:defRPr kumimoji="0" sz="20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2pPr>
              <a:lvl3pPr marL="685765" indent="-185156" algn="l" rtl="0" eaLnBrk="1" latinLnBrk="0" hangingPunct="1">
                <a:spcBef>
                  <a:spcPct val="20000"/>
                </a:spcBef>
                <a:buClr>
                  <a:schemeClr val="accent2"/>
                </a:buClr>
                <a:buSzPct val="100000"/>
                <a:buFont typeface="Arial" panose="020B0604020202020204" pitchFamily="34" charset="0"/>
                <a:buChar char="•"/>
                <a:defRPr kumimoji="0" sz="17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3pPr>
              <a:lvl4pPr marL="891494" indent="-157726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SzPct val="100000"/>
                <a:buFont typeface="Arial" panose="020B0604020202020204" pitchFamily="34" charset="0"/>
                <a:buChar char="•"/>
                <a:defRPr kumimoji="0" sz="15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4pPr>
              <a:lvl5pPr marL="1097224" indent="-157726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SzPct val="100000"/>
                <a:buFont typeface="Arial" panose="020B0604020202020204" pitchFamily="34" charset="0"/>
                <a:buChar char="•"/>
                <a:defRPr kumimoji="0" sz="135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5pPr>
              <a:lvl6pPr marL="1302953" indent="-157726" algn="l" rtl="0" eaLnBrk="1" latinLnBrk="0" hangingPunct="1">
                <a:spcBef>
                  <a:spcPct val="20000"/>
                </a:spcBef>
                <a:buClr>
                  <a:schemeClr val="accent5"/>
                </a:buClr>
                <a:buSzPct val="80000"/>
                <a:buFont typeface="Wingdings 2"/>
                <a:buChar char=""/>
                <a:defRPr kumimoji="0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440106" indent="-137153" algn="l" rtl="0" eaLnBrk="1" latinLnBrk="0" hangingPunct="1">
                <a:spcBef>
                  <a:spcPct val="20000"/>
                </a:spcBef>
                <a:buClr>
                  <a:schemeClr val="accent6"/>
                </a:buClr>
                <a:buSzPct val="80000"/>
                <a:buFont typeface="Wingdings 2"/>
                <a:buChar char=""/>
                <a:defRPr kumimoji="0"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645836" indent="-137153" algn="l" rtl="0" eaLnBrk="1" latinLnBrk="0" hangingPunct="1">
                <a:spcBef>
                  <a:spcPct val="20000"/>
                </a:spcBef>
                <a:buClr>
                  <a:schemeClr val="tx2"/>
                </a:buClr>
                <a:buChar char="•"/>
                <a:defRPr kumimoji="0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851566" indent="-137153" algn="l" rtl="0" eaLnBrk="1" latinLnBrk="0" hangingPunct="1"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 kumimoji="0" sz="105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2000" b="1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en-US" sz="2000" b="1" dirty="0">
                <a:solidFill>
                  <a:schemeClr val="accent2"/>
                </a:solidFill>
              </a:endParaRPr>
            </a:p>
          </p:txBody>
        </p:sp>
        <p:sp>
          <p:nvSpPr>
            <p:cNvPr id="27" name="Content Placeholder 19">
              <a:extLst>
                <a:ext uri="{FF2B5EF4-FFF2-40B4-BE49-F238E27FC236}">
                  <a16:creationId xmlns:a16="http://schemas.microsoft.com/office/drawing/2014/main" id="{79ADAC0B-F87D-075A-FD7A-9BC7964F237E}"/>
                </a:ext>
              </a:extLst>
            </p:cNvPr>
            <p:cNvSpPr txBox="1">
              <a:spLocks/>
            </p:cNvSpPr>
            <p:nvPr/>
          </p:nvSpPr>
          <p:spPr>
            <a:xfrm>
              <a:off x="4346912" y="4723440"/>
              <a:ext cx="450175" cy="416240"/>
            </a:xfrm>
            <a:prstGeom prst="rect">
              <a:avLst/>
            </a:prstGeom>
          </p:spPr>
          <p:txBody>
            <a:bodyPr vert="horz" lIns="91435" tIns="45718" rIns="91435" bIns="45718">
              <a:normAutofit/>
            </a:bodyPr>
            <a:lstStyle>
              <a:lvl1pPr marL="227013" indent="-227013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SzPct val="100000"/>
                <a:buFont typeface="Arial" panose="020B0604020202020204" pitchFamily="34" charset="0"/>
                <a:buChar char="•"/>
                <a:tabLst/>
                <a:defRPr kumimoji="0" sz="26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1pPr>
              <a:lvl2pPr marL="480035" indent="-185156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100000"/>
                <a:buFont typeface="Arial" panose="020B0604020202020204" pitchFamily="34" charset="0"/>
                <a:buChar char="•"/>
                <a:defRPr kumimoji="0" sz="20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2pPr>
              <a:lvl3pPr marL="685765" indent="-185156" algn="l" rtl="0" eaLnBrk="1" latinLnBrk="0" hangingPunct="1">
                <a:spcBef>
                  <a:spcPct val="20000"/>
                </a:spcBef>
                <a:buClr>
                  <a:schemeClr val="accent2"/>
                </a:buClr>
                <a:buSzPct val="100000"/>
                <a:buFont typeface="Arial" panose="020B0604020202020204" pitchFamily="34" charset="0"/>
                <a:buChar char="•"/>
                <a:defRPr kumimoji="0" sz="17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3pPr>
              <a:lvl4pPr marL="891494" indent="-157726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SzPct val="100000"/>
                <a:buFont typeface="Arial" panose="020B0604020202020204" pitchFamily="34" charset="0"/>
                <a:buChar char="•"/>
                <a:defRPr kumimoji="0" sz="15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4pPr>
              <a:lvl5pPr marL="1097224" indent="-157726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SzPct val="100000"/>
                <a:buFont typeface="Arial" panose="020B0604020202020204" pitchFamily="34" charset="0"/>
                <a:buChar char="•"/>
                <a:defRPr kumimoji="0" sz="135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5pPr>
              <a:lvl6pPr marL="1302953" indent="-157726" algn="l" rtl="0" eaLnBrk="1" latinLnBrk="0" hangingPunct="1">
                <a:spcBef>
                  <a:spcPct val="20000"/>
                </a:spcBef>
                <a:buClr>
                  <a:schemeClr val="accent5"/>
                </a:buClr>
                <a:buSzPct val="80000"/>
                <a:buFont typeface="Wingdings 2"/>
                <a:buChar char=""/>
                <a:defRPr kumimoji="0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440106" indent="-137153" algn="l" rtl="0" eaLnBrk="1" latinLnBrk="0" hangingPunct="1">
                <a:spcBef>
                  <a:spcPct val="20000"/>
                </a:spcBef>
                <a:buClr>
                  <a:schemeClr val="accent6"/>
                </a:buClr>
                <a:buSzPct val="80000"/>
                <a:buFont typeface="Wingdings 2"/>
                <a:buChar char=""/>
                <a:defRPr kumimoji="0" sz="12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645836" indent="-137153" algn="l" rtl="0" eaLnBrk="1" latinLnBrk="0" hangingPunct="1">
                <a:spcBef>
                  <a:spcPct val="20000"/>
                </a:spcBef>
                <a:buClr>
                  <a:schemeClr val="tx2"/>
                </a:buClr>
                <a:buChar char="•"/>
                <a:defRPr kumimoji="0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851566" indent="-137153" algn="l" rtl="0" eaLnBrk="1" latinLnBrk="0" hangingPunct="1"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 kumimoji="0" sz="105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2000" b="1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  <a:endParaRPr lang="en-US" sz="2000" b="1" dirty="0">
                <a:solidFill>
                  <a:schemeClr val="accent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11476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FBCA28-140F-8A42-9364-1ED04BA0B6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 Geometer’s Perspective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AD9A7854-D128-194F-AB89-C5ADDB206B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Trigonometric Ratios</a:t>
            </a:r>
          </a:p>
        </p:txBody>
      </p:sp>
    </p:spTree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3CD69E-08F4-D618-955D-5FD12906A9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65BFC4FC-E669-C1AD-7D13-9085FE17C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8"/>
            </a:pPr>
            <a:r>
              <a:rPr lang="en-US" dirty="0"/>
              <a:t>Return the definitions/handouts to the authors.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US" dirty="0"/>
              <a:t>Now compare your results with the pair who wrote the definition you used.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Did you get the same result?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How could you definition be clearer?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ABBCD9E2-5D2C-BE7E-6BDE-F7FE8F6BD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Connections: Clarity Time</a:t>
            </a:r>
          </a:p>
        </p:txBody>
      </p:sp>
    </p:spTree>
    <p:extLst>
      <p:ext uri="{BB962C8B-B14F-4D97-AF65-F5344CB8AC3E}">
        <p14:creationId xmlns:p14="http://schemas.microsoft.com/office/powerpoint/2010/main" val="323348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D79324-F445-4BC8-00DB-C560766858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DFD81EF5-9561-9264-715E-8F1A6EBB6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4124" y="1309352"/>
            <a:ext cx="4152675" cy="3434098"/>
          </a:xfrm>
        </p:spPr>
        <p:txBody>
          <a:bodyPr/>
          <a:lstStyle/>
          <a:p>
            <a:r>
              <a:rPr lang="en-US" sz="2600" dirty="0"/>
              <a:t>The </a:t>
            </a:r>
            <a:r>
              <a:rPr lang="en-US" sz="2600" b="1" i="1" dirty="0">
                <a:solidFill>
                  <a:schemeClr val="accent4"/>
                </a:solidFill>
              </a:rPr>
              <a:t>sine</a:t>
            </a:r>
            <a:r>
              <a:rPr lang="en-US" sz="2600" dirty="0"/>
              <a:t> of the angle is the ratio of the opposite side to the hypotenuse.</a:t>
            </a:r>
          </a:p>
          <a:p>
            <a:endParaRPr lang="en-US" dirty="0"/>
          </a:p>
          <a:p>
            <a:r>
              <a:rPr lang="en-US" sz="2600" dirty="0"/>
              <a:t>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4577B9AB-B80B-A590-87FF-AEE70658C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Making Connections: Right Triangle Trig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D3F7C78D-B427-E18E-0884-196053C3C8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7200" y="1380904"/>
            <a:ext cx="3993736" cy="3158042"/>
          </a:xfrm>
          <a:prstGeom prst="rect">
            <a:avLst/>
          </a:prstGeom>
        </p:spPr>
      </p:pic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F999359A-7039-8983-409D-322F29DDDA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7517668"/>
              </p:ext>
            </p:extLst>
          </p:nvPr>
        </p:nvGraphicFramePr>
        <p:xfrm>
          <a:off x="4835093" y="2871328"/>
          <a:ext cx="25146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514600" imgH="850680" progId="Equation.DSMT4">
                  <p:embed/>
                </p:oleObj>
              </mc:Choice>
              <mc:Fallback>
                <p:oleObj name="Equation" r:id="rId4" imgW="2514600" imgH="850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835093" y="2871328"/>
                        <a:ext cx="2514600" cy="85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1652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7F5EB5-CBA8-E18A-2242-A53FCA4DC9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EB77DE51-04B8-E429-CF5F-60118FF18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4124" y="1309352"/>
            <a:ext cx="4152675" cy="3434098"/>
          </a:xfrm>
        </p:spPr>
        <p:txBody>
          <a:bodyPr/>
          <a:lstStyle/>
          <a:p>
            <a:r>
              <a:rPr lang="en-US" sz="2600" dirty="0"/>
              <a:t>The </a:t>
            </a:r>
            <a:r>
              <a:rPr lang="en-US" sz="2600" b="1" i="1" dirty="0">
                <a:solidFill>
                  <a:schemeClr val="accent4"/>
                </a:solidFill>
              </a:rPr>
              <a:t>cosine</a:t>
            </a:r>
            <a:r>
              <a:rPr lang="en-US" sz="2600" dirty="0"/>
              <a:t> of the angle is the ratio of the adjacent side to the hypotenuse.</a:t>
            </a:r>
          </a:p>
          <a:p>
            <a:endParaRPr lang="en-US" dirty="0"/>
          </a:p>
          <a:p>
            <a:r>
              <a:rPr lang="en-US" sz="2600" dirty="0"/>
              <a:t>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A6324238-0A72-192F-B7C6-6D813B6AC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Making Connections: Right Triangle Trig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B6F1AB4B-723C-D930-06CB-F07F9A1872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7200" y="1380904"/>
            <a:ext cx="3993736" cy="3158042"/>
          </a:xfrm>
          <a:prstGeom prst="rect">
            <a:avLst/>
          </a:prstGeom>
        </p:spPr>
      </p:pic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4ACBE0E4-819B-B163-6DB9-69CAF42FEC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7757830"/>
              </p:ext>
            </p:extLst>
          </p:nvPr>
        </p:nvGraphicFramePr>
        <p:xfrm>
          <a:off x="4810125" y="2871788"/>
          <a:ext cx="25654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565360" imgH="850680" progId="Equation.DSMT4">
                  <p:embed/>
                </p:oleObj>
              </mc:Choice>
              <mc:Fallback>
                <p:oleObj name="Equation" r:id="rId4" imgW="2565360" imgH="85068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F999359A-7039-8983-409D-322F29DDDAC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810125" y="2871788"/>
                        <a:ext cx="2565400" cy="85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4394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434007-7A33-68C5-6FFD-5B205A3A7B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047FA0F3-81E9-B6E2-5397-6330B74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4124" y="1309352"/>
            <a:ext cx="4152675" cy="3434098"/>
          </a:xfrm>
        </p:spPr>
        <p:txBody>
          <a:bodyPr/>
          <a:lstStyle/>
          <a:p>
            <a:r>
              <a:rPr lang="en-US" sz="2600" dirty="0"/>
              <a:t>The </a:t>
            </a:r>
            <a:r>
              <a:rPr lang="en-US" sz="2600" b="1" i="1" dirty="0">
                <a:solidFill>
                  <a:schemeClr val="accent4"/>
                </a:solidFill>
              </a:rPr>
              <a:t>tangent</a:t>
            </a:r>
            <a:r>
              <a:rPr lang="en-US" sz="2600" dirty="0"/>
              <a:t> of the angle is the ratio of the opposite side to the adjacent side.</a:t>
            </a:r>
          </a:p>
          <a:p>
            <a:endParaRPr lang="en-US" dirty="0"/>
          </a:p>
          <a:p>
            <a:r>
              <a:rPr lang="en-US" sz="2600" dirty="0"/>
              <a:t>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593F800C-823D-CE62-4189-BAFE0D42B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Making Connections: Right Triangle Trig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88C0BC79-BEB1-F9F5-5889-6349126274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7200" y="1380904"/>
            <a:ext cx="3993736" cy="3158042"/>
          </a:xfrm>
          <a:prstGeom prst="rect">
            <a:avLst/>
          </a:prstGeom>
        </p:spPr>
      </p:pic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F25B737C-F271-C034-F165-3EB4A75A3D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2664606"/>
              </p:ext>
            </p:extLst>
          </p:nvPr>
        </p:nvGraphicFramePr>
        <p:xfrm>
          <a:off x="4987925" y="2871788"/>
          <a:ext cx="22098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209680" imgH="850680" progId="Equation.DSMT4">
                  <p:embed/>
                </p:oleObj>
              </mc:Choice>
              <mc:Fallback>
                <p:oleObj name="Equation" r:id="rId4" imgW="2209680" imgH="85068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F999359A-7039-8983-409D-322F29DDDAC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87925" y="2871788"/>
                        <a:ext cx="2209800" cy="85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7621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EF0F09-3D24-610C-D231-6E70D729C3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89DA999B-B692-DDD0-798E-71F5BB1DC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together to answer each question.</a:t>
            </a:r>
          </a:p>
          <a:p>
            <a:r>
              <a:rPr lang="en-US" dirty="0"/>
              <a:t>Everyone in your group needs to be ready to share.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Which trig ratio did you use?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Why did you select that trig ratio?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How did you get your answer?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036DA5EE-E230-028A-E00B-C71C8CBE5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Trig Ratios</a:t>
            </a:r>
          </a:p>
        </p:txBody>
      </p:sp>
      <p:pic>
        <p:nvPicPr>
          <p:cNvPr id="3" name="Picture 2" descr="A group of people with different colors&#10;&#10;Description automatically generated">
            <a:extLst>
              <a:ext uri="{FF2B5EF4-FFF2-40B4-BE49-F238E27FC236}">
                <a16:creationId xmlns:a16="http://schemas.microsoft.com/office/drawing/2014/main" id="{B3215206-8A40-03E9-FE50-B1EBA8D520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7448" y="307247"/>
            <a:ext cx="1309352" cy="1309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722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81DA94-069D-B72E-DDCB-4CC28DA01C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1015D3BE-F490-0A88-BC5D-28407C4F59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608913" y="1747205"/>
            <a:ext cx="5925311" cy="2996246"/>
          </a:xfrm>
          <a:prstGeom prst="rect">
            <a:avLst/>
          </a:prstGeom>
        </p:spPr>
      </p:pic>
      <p:sp>
        <p:nvSpPr>
          <p:cNvPr id="19" name="Title 18">
            <a:extLst>
              <a:ext uri="{FF2B5EF4-FFF2-40B4-BE49-F238E27FC236}">
                <a16:creationId xmlns:a16="http://schemas.microsoft.com/office/drawing/2014/main" id="{F256ABA8-CE2B-46B2-2A34-304B8F0D4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Ticket</a:t>
            </a:r>
          </a:p>
        </p:txBody>
      </p:sp>
      <p:sp>
        <p:nvSpPr>
          <p:cNvPr id="2" name="Content Placeholder 19">
            <a:extLst>
              <a:ext uri="{FF2B5EF4-FFF2-40B4-BE49-F238E27FC236}">
                <a16:creationId xmlns:a16="http://schemas.microsoft.com/office/drawing/2014/main" id="{EEAB5595-E96B-CD77-83D4-F32927F4AD65}"/>
              </a:ext>
            </a:extLst>
          </p:cNvPr>
          <p:cNvSpPr txBox="1">
            <a:spLocks/>
          </p:cNvSpPr>
          <p:nvPr/>
        </p:nvSpPr>
        <p:spPr>
          <a:xfrm>
            <a:off x="414338" y="1309352"/>
            <a:ext cx="8272462" cy="3434098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>
            <a:lvl1pPr marL="227013" indent="-227013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tabLst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80035" indent="-185156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685765" indent="-185156" algn="l" rtl="0" eaLnBrk="1" latinLnBrk="0" hangingPunct="1">
              <a:spcBef>
                <a:spcPct val="200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kumimoji="0" sz="17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891494" indent="-157726" algn="l" rtl="0" eaLnBrk="1" latinLnBrk="0" hangingPunct="1">
              <a:spcBef>
                <a:spcPct val="200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  <a:defRPr kumimoji="0" sz="15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097224" indent="-157726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kumimoji="0" sz="135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302953" indent="-157726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06" indent="-137153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3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5156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Now can we solve this triangle?</a:t>
            </a:r>
          </a:p>
        </p:txBody>
      </p:sp>
      <p:pic>
        <p:nvPicPr>
          <p:cNvPr id="5" name="Picture 4" descr="A pink sign with black text&#10;&#10;Description automatically generated">
            <a:extLst>
              <a:ext uri="{FF2B5EF4-FFF2-40B4-BE49-F238E27FC236}">
                <a16:creationId xmlns:a16="http://schemas.microsoft.com/office/drawing/2014/main" id="{23E53A57-CEA7-8C4D-0B47-68F3156569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45965" y="307248"/>
            <a:ext cx="2082835" cy="1408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009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6281DA94-069D-B72E-DDCB-4CC28DA01C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1015D3BE-F490-0A88-BC5D-28407C4F59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3532445" y="1747205"/>
            <a:ext cx="4795897" cy="2425136"/>
          </a:xfrm>
          <a:prstGeom prst="rect">
            <a:avLst/>
          </a:prstGeom>
        </p:spPr>
      </p:pic>
      <p:sp>
        <p:nvSpPr>
          <p:cNvPr id="19" name="Title 18">
            <a:extLst>
              <a:ext uri="{FF2B5EF4-FFF2-40B4-BE49-F238E27FC236}">
                <a16:creationId xmlns:a16="http://schemas.microsoft.com/office/drawing/2014/main" id="{F256ABA8-CE2B-46B2-2A34-304B8F0D4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Ticket (Solution)</a:t>
            </a:r>
          </a:p>
        </p:txBody>
      </p:sp>
      <p:sp>
        <p:nvSpPr>
          <p:cNvPr id="2" name="Content Placeholder 19">
            <a:extLst>
              <a:ext uri="{FF2B5EF4-FFF2-40B4-BE49-F238E27FC236}">
                <a16:creationId xmlns:a16="http://schemas.microsoft.com/office/drawing/2014/main" id="{EEAB5595-E96B-CD77-83D4-F32927F4AD65}"/>
              </a:ext>
            </a:extLst>
          </p:cNvPr>
          <p:cNvSpPr txBox="1">
            <a:spLocks/>
          </p:cNvSpPr>
          <p:nvPr/>
        </p:nvSpPr>
        <p:spPr>
          <a:xfrm>
            <a:off x="414338" y="1309352"/>
            <a:ext cx="8272462" cy="3434098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>
            <a:lvl1pPr marL="227013" indent="-227013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tabLst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80035" indent="-185156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685765" indent="-185156" algn="l" rtl="0" eaLnBrk="1" latinLnBrk="0" hangingPunct="1">
              <a:spcBef>
                <a:spcPct val="200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kumimoji="0" sz="17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891494" indent="-157726" algn="l" rtl="0" eaLnBrk="1" latinLnBrk="0" hangingPunct="1">
              <a:spcBef>
                <a:spcPct val="200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  <a:defRPr kumimoji="0" sz="15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097224" indent="-157726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kumimoji="0" sz="135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302953" indent="-157726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06" indent="-137153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3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5156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Now can we solve this triangle?</a:t>
            </a:r>
          </a:p>
        </p:txBody>
      </p:sp>
      <p:pic>
        <p:nvPicPr>
          <p:cNvPr id="5" name="Picture 4" descr="A pink sign with black text&#10;&#10;Description automatically generated">
            <a:extLst>
              <a:ext uri="{FF2B5EF4-FFF2-40B4-BE49-F238E27FC236}">
                <a16:creationId xmlns:a16="http://schemas.microsoft.com/office/drawing/2014/main" id="{23E53A57-CEA7-8C4D-0B47-68F3156569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45965" y="307248"/>
            <a:ext cx="2082835" cy="1408114"/>
          </a:xfrm>
          <a:prstGeom prst="rect">
            <a:avLst/>
          </a:prstGeom>
        </p:spPr>
      </p:pic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941D6F0E-AFD9-FDE2-6215-99CD9549E3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1472057"/>
              </p:ext>
            </p:extLst>
          </p:nvPr>
        </p:nvGraphicFramePr>
        <p:xfrm>
          <a:off x="912813" y="1847850"/>
          <a:ext cx="2120900" cy="285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120760" imgH="2857320" progId="Equation.DSMT4">
                  <p:embed/>
                </p:oleObj>
              </mc:Choice>
              <mc:Fallback>
                <p:oleObj name="Equation" r:id="rId6" imgW="2120760" imgH="2857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12813" y="1847850"/>
                        <a:ext cx="2120900" cy="285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276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F43316-D303-40EC-B829-211C2BCBE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Question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349D1D-F9F5-4708-9845-24D99C4709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5563" indent="0">
              <a:buNone/>
            </a:pPr>
            <a:r>
              <a:rPr lang="en-US" dirty="0"/>
              <a:t>How are the angles and the sides of a right triangle related?</a:t>
            </a:r>
          </a:p>
        </p:txBody>
      </p:sp>
    </p:spTree>
    <p:extLst>
      <p:ext uri="{BB962C8B-B14F-4D97-AF65-F5344CB8AC3E}">
        <p14:creationId xmlns:p14="http://schemas.microsoft.com/office/powerpoint/2010/main" val="352637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8575D-3662-4A13-BACA-E7044AD3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Objectives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74266-61E7-4912-8A51-C9B03DDB6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2482542"/>
          </a:xfrm>
        </p:spPr>
        <p:txBody>
          <a:bodyPr>
            <a:normAutofit/>
          </a:bodyPr>
          <a:lstStyle/>
          <a:p>
            <a:r>
              <a:rPr lang="en-US" dirty="0"/>
              <a:t>Define sine, cosine, and tangent.</a:t>
            </a:r>
          </a:p>
          <a:p>
            <a:r>
              <a:rPr lang="en-US" dirty="0"/>
              <a:t>Use the definitions of sine, cosine, and tangent to find triangle ratios.</a:t>
            </a:r>
            <a:endParaRPr lang="en-US" dirty="0">
              <a:highlight>
                <a:srgbClr val="FF00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495054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Sort your cards into groups.</a:t>
            </a:r>
          </a:p>
          <a:p>
            <a:r>
              <a:rPr lang="en-US" dirty="0"/>
              <a:t>Be ready to share why you</a:t>
            </a:r>
            <a:br>
              <a:rPr lang="en-US" dirty="0"/>
            </a:br>
            <a:r>
              <a:rPr lang="en-US" dirty="0"/>
              <a:t>sorted the way you did.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How did you decide which cards should be grouped together?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Which card(s) did you find challenging to put into a group?</a:t>
            </a:r>
          </a:p>
          <a:p>
            <a:pPr lvl="1"/>
            <a:endParaRPr lang="en-US" dirty="0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 Sort</a:t>
            </a:r>
          </a:p>
        </p:txBody>
      </p:sp>
      <p:pic>
        <p:nvPicPr>
          <p:cNvPr id="3" name="Picture 2" descr="A group of rectangles on a black background&#10;&#10;Description automatically generated">
            <a:extLst>
              <a:ext uri="{FF2B5EF4-FFF2-40B4-BE49-F238E27FC236}">
                <a16:creationId xmlns:a16="http://schemas.microsoft.com/office/drawing/2014/main" id="{7D3CF09E-D0EE-F5A4-5E67-07D347C2AB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1247" y="406352"/>
            <a:ext cx="3415553" cy="1949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74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E1D4C7-6BF5-E884-C115-FCDF2E78D9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DD754B30-A6F6-61F7-A6BE-1F031EAEB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 Triangle Exploration</a:t>
            </a:r>
          </a:p>
        </p:txBody>
      </p:sp>
      <p:sp>
        <p:nvSpPr>
          <p:cNvPr id="2" name="Content Placeholder 19">
            <a:extLst>
              <a:ext uri="{FF2B5EF4-FFF2-40B4-BE49-F238E27FC236}">
                <a16:creationId xmlns:a16="http://schemas.microsoft.com/office/drawing/2014/main" id="{CD1D5ECB-573A-87FD-368E-E9C9728A9008}"/>
              </a:ext>
            </a:extLst>
          </p:cNvPr>
          <p:cNvSpPr txBox="1">
            <a:spLocks/>
          </p:cNvSpPr>
          <p:nvPr/>
        </p:nvSpPr>
        <p:spPr>
          <a:xfrm>
            <a:off x="414338" y="1309352"/>
            <a:ext cx="8272462" cy="3434098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>
            <a:lvl1pPr marL="227013" indent="-227013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tabLst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80035" indent="-185156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685765" indent="-185156" algn="l" rtl="0" eaLnBrk="1" latinLnBrk="0" hangingPunct="1">
              <a:spcBef>
                <a:spcPct val="200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kumimoji="0" sz="17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891494" indent="-157726" algn="l" rtl="0" eaLnBrk="1" latinLnBrk="0" hangingPunct="1">
              <a:spcBef>
                <a:spcPct val="200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  <a:defRPr kumimoji="0" sz="15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097224" indent="-157726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kumimoji="0" sz="135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302953" indent="-157726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06" indent="-137153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3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5156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How do you find the unknown side length?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FC6DCEFC-9394-3400-A532-37E58E2966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609777" y="1747641"/>
            <a:ext cx="5924447" cy="2995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956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D98A82-E64A-DCFD-3B29-486C09C174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BD4D3C03-048E-D29E-D213-D14E4AC7DD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608913" y="1747205"/>
            <a:ext cx="5925311" cy="2996246"/>
          </a:xfrm>
          <a:prstGeom prst="rect">
            <a:avLst/>
          </a:prstGeom>
        </p:spPr>
      </p:pic>
      <p:sp>
        <p:nvSpPr>
          <p:cNvPr id="19" name="Title 18">
            <a:extLst>
              <a:ext uri="{FF2B5EF4-FFF2-40B4-BE49-F238E27FC236}">
                <a16:creationId xmlns:a16="http://schemas.microsoft.com/office/drawing/2014/main" id="{3CF0BDF9-F60F-C95D-DC59-DD2983EA0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 Triangle Exploration</a:t>
            </a:r>
          </a:p>
        </p:txBody>
      </p:sp>
      <p:sp>
        <p:nvSpPr>
          <p:cNvPr id="2" name="Content Placeholder 19">
            <a:extLst>
              <a:ext uri="{FF2B5EF4-FFF2-40B4-BE49-F238E27FC236}">
                <a16:creationId xmlns:a16="http://schemas.microsoft.com/office/drawing/2014/main" id="{6AF1BDD5-8CBD-28B8-8049-59A14D08677C}"/>
              </a:ext>
            </a:extLst>
          </p:cNvPr>
          <p:cNvSpPr txBox="1">
            <a:spLocks/>
          </p:cNvSpPr>
          <p:nvPr/>
        </p:nvSpPr>
        <p:spPr>
          <a:xfrm>
            <a:off x="414338" y="1309352"/>
            <a:ext cx="8272462" cy="3434098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>
            <a:lvl1pPr marL="227013" indent="-227013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tabLst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80035" indent="-185156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685765" indent="-185156" algn="l" rtl="0" eaLnBrk="1" latinLnBrk="0" hangingPunct="1">
              <a:spcBef>
                <a:spcPct val="200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kumimoji="0" sz="17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891494" indent="-157726" algn="l" rtl="0" eaLnBrk="1" latinLnBrk="0" hangingPunct="1">
              <a:spcBef>
                <a:spcPct val="200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  <a:defRPr kumimoji="0" sz="15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097224" indent="-157726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kumimoji="0" sz="135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302953" indent="-157726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06" indent="-137153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3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5156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How can we solve this triangle?</a:t>
            </a:r>
          </a:p>
        </p:txBody>
      </p:sp>
    </p:spTree>
    <p:extLst>
      <p:ext uri="{BB962C8B-B14F-4D97-AF65-F5344CB8AC3E}">
        <p14:creationId xmlns:p14="http://schemas.microsoft.com/office/powerpoint/2010/main" val="4051054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33F3B4-E876-129D-C3C5-047F69CCC5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3D93E4BF-F121-15C7-65A7-3F7029349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or calculate the value of each angle measure Triangles 1, 2, and 3.</a:t>
            </a:r>
          </a:p>
          <a:p>
            <a:r>
              <a:rPr lang="en-US" dirty="0"/>
              <a:t>Use a ruler to measure the sides of each triangle</a:t>
            </a:r>
            <a:br>
              <a:rPr lang="en-US" dirty="0"/>
            </a:br>
            <a:r>
              <a:rPr lang="en-US" i="1" u="sng" dirty="0"/>
              <a:t>in centimeters</a:t>
            </a:r>
            <a:r>
              <a:rPr lang="en-US" dirty="0"/>
              <a:t>.</a:t>
            </a:r>
          </a:p>
          <a:p>
            <a:r>
              <a:rPr lang="en-US" dirty="0"/>
              <a:t>Record your findings in the table.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Be sure to label your table such that each row has corresponding parts.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For example, in row 1, </a:t>
            </a:r>
            <a:r>
              <a:rPr lang="en-US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∠</a:t>
            </a:r>
            <a:r>
              <a:rPr lang="en-US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???</a:t>
            </a:r>
            <a:r>
              <a:rPr lang="en-US" dirty="0"/>
              <a:t> corresponds to </a:t>
            </a:r>
            <a:r>
              <a:rPr lang="en-US" b="1" i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∠</a:t>
            </a:r>
            <a:r>
              <a:rPr lang="en-US" b="1" i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ABK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/>
          </a:p>
          <a:p>
            <a:pPr lvl="2"/>
            <a:r>
              <a:rPr lang="en-US" dirty="0"/>
              <a:t>Label it and write the value of its angle measure.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8801F949-06B3-B5E1-BDA2-22E3912AD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 Triangle Exploration: Gathering Data</a:t>
            </a:r>
          </a:p>
        </p:txBody>
      </p:sp>
    </p:spTree>
    <p:extLst>
      <p:ext uri="{BB962C8B-B14F-4D97-AF65-F5344CB8AC3E}">
        <p14:creationId xmlns:p14="http://schemas.microsoft.com/office/powerpoint/2010/main" val="3138483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8D059A-1984-3CB5-7309-8B96510ADF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0D541181-2472-4677-F4A3-CE9C380A9A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your measurements find the ratios of the different sides of each triangle.</a:t>
            </a:r>
          </a:p>
          <a:p>
            <a:r>
              <a:rPr lang="en-US" dirty="0"/>
              <a:t>Use a calculator and round your answers to two decimal places.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96BF3A15-979E-2343-88E5-110404853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 Triangle Exploration: Comparing Data</a:t>
            </a:r>
          </a:p>
        </p:txBody>
      </p:sp>
    </p:spTree>
    <p:extLst>
      <p:ext uri="{BB962C8B-B14F-4D97-AF65-F5344CB8AC3E}">
        <p14:creationId xmlns:p14="http://schemas.microsoft.com/office/powerpoint/2010/main" val="4213975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ARN theme">
  <a:themeElements>
    <a:clrScheme name="LEARN Colors">
      <a:dk1>
        <a:sysClr val="windowText" lastClr="000000"/>
      </a:dk1>
      <a:lt1>
        <a:sysClr val="window" lastClr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LEARN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 Template" id="{418F4C7D-6FF6-4BC3-8FFB-630639050169}" vid="{6C158D59-EBB1-47A7-9CFF-6E4552F2CE41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LEARN Slides Template</Template>
  <TotalTime>3352</TotalTime>
  <Words>995</Words>
  <Application>Microsoft Macintosh PowerPoint</Application>
  <PresentationFormat>On-screen Show (16:9)</PresentationFormat>
  <Paragraphs>109</Paragraphs>
  <Slides>26</Slides>
  <Notes>5</Notes>
  <HiddenSlides>1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Times New Roman</vt:lpstr>
      <vt:lpstr>Wingdings</vt:lpstr>
      <vt:lpstr>Wingdings 2</vt:lpstr>
      <vt:lpstr>LEARN theme</vt:lpstr>
      <vt:lpstr>Equation</vt:lpstr>
      <vt:lpstr>PowerPoint Presentation</vt:lpstr>
      <vt:lpstr>A Geometer’s Perspective</vt:lpstr>
      <vt:lpstr>Essential Question</vt:lpstr>
      <vt:lpstr>Lesson Objectives</vt:lpstr>
      <vt:lpstr>Card Sort</vt:lpstr>
      <vt:lpstr>Right Triangle Exploration</vt:lpstr>
      <vt:lpstr>Right Triangle Exploration</vt:lpstr>
      <vt:lpstr>Right Triangle Exploration: Gathering Data</vt:lpstr>
      <vt:lpstr>Right Triangle Exploration: Comparing Data</vt:lpstr>
      <vt:lpstr>Right Triangle Exploration</vt:lpstr>
      <vt:lpstr>Making Connections: Calculator Time</vt:lpstr>
      <vt:lpstr>Making Connections: Calculator Time</vt:lpstr>
      <vt:lpstr>Making Connections: Calculator Time</vt:lpstr>
      <vt:lpstr>Making Connections: Connections Time</vt:lpstr>
      <vt:lpstr>Making Connections: Vocabulary Time</vt:lpstr>
      <vt:lpstr>Making Connections: Definition Time</vt:lpstr>
      <vt:lpstr>Making Connections: Clarity Time</vt:lpstr>
      <vt:lpstr>Making Connections: Clarity Time</vt:lpstr>
      <vt:lpstr>Making Connections: Clarity Time</vt:lpstr>
      <vt:lpstr>Making Connections: Clarity Time</vt:lpstr>
      <vt:lpstr>Making Connections: Right Triangle Trig</vt:lpstr>
      <vt:lpstr>Making Connections: Right Triangle Trig</vt:lpstr>
      <vt:lpstr>Making Connections: Right Triangle Trig</vt:lpstr>
      <vt:lpstr>Using Trig Ratios</vt:lpstr>
      <vt:lpstr>Exit Ticket</vt:lpstr>
      <vt:lpstr>Exit Ticket (Solution)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Eike, Michell L.</dc:creator>
  <cp:lastModifiedBy>Gracia, Ann M.</cp:lastModifiedBy>
  <cp:revision>18</cp:revision>
  <dcterms:created xsi:type="dcterms:W3CDTF">2024-02-26T21:53:21Z</dcterms:created>
  <dcterms:modified xsi:type="dcterms:W3CDTF">2024-05-01T14:30:05Z</dcterms:modified>
</cp:coreProperties>
</file>