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30"/>
  </p:notesMasterIdLst>
  <p:sldIdLst>
    <p:sldId id="256" r:id="rId3"/>
    <p:sldId id="270" r:id="rId4"/>
    <p:sldId id="262" r:id="rId5"/>
    <p:sldId id="263" r:id="rId6"/>
    <p:sldId id="272" r:id="rId7"/>
    <p:sldId id="273" r:id="rId8"/>
    <p:sldId id="283" r:id="rId9"/>
    <p:sldId id="274" r:id="rId10"/>
    <p:sldId id="298" r:id="rId11"/>
    <p:sldId id="284" r:id="rId12"/>
    <p:sldId id="275" r:id="rId13"/>
    <p:sldId id="277" r:id="rId14"/>
    <p:sldId id="285" r:id="rId15"/>
    <p:sldId id="286" r:id="rId16"/>
    <p:sldId id="278" r:id="rId17"/>
    <p:sldId id="279" r:id="rId18"/>
    <p:sldId id="280" r:id="rId19"/>
    <p:sldId id="281" r:id="rId20"/>
    <p:sldId id="282" r:id="rId21"/>
    <p:sldId id="293" r:id="rId22"/>
    <p:sldId id="294" r:id="rId23"/>
    <p:sldId id="287" r:id="rId24"/>
    <p:sldId id="295" r:id="rId25"/>
    <p:sldId id="296" r:id="rId26"/>
    <p:sldId id="289" r:id="rId27"/>
    <p:sldId id="290" r:id="rId28"/>
    <p:sldId id="297" r:id="rId2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86"/>
  </p:normalViewPr>
  <p:slideViewPr>
    <p:cSldViewPr snapToGrid="0">
      <p:cViewPr varScale="1">
        <p:scale>
          <a:sx n="94" d="100"/>
          <a:sy n="94" d="100"/>
        </p:scale>
        <p:origin x="7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custSel addSld delSld modSld">
      <pc:chgData name="Eike, Michell L." userId="835521cf-4bf5-41b6-b3d8-e14ae4606327" providerId="ADAL" clId="{E2B088EB-2600-4454-9D10-79C1CABF4A00}" dt="2026-02-25T13:08:48.992" v="124" actId="47"/>
      <pc:docMkLst>
        <pc:docMk/>
      </pc:docMkLst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0" sldId="257"/>
        </pc:sldMkLst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0" sldId="260"/>
        </pc:sldMkLst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0" sldId="261"/>
        </pc:sldMkLst>
      </pc:sldChg>
      <pc:sldChg chg="modSp mod">
        <pc:chgData name="Eike, Michell L." userId="835521cf-4bf5-41b6-b3d8-e14ae4606327" providerId="ADAL" clId="{E2B088EB-2600-4454-9D10-79C1CABF4A00}" dt="2026-02-25T13:08:35.773" v="123" actId="13926"/>
        <pc:sldMkLst>
          <pc:docMk/>
          <pc:sldMk cId="0" sldId="263"/>
        </pc:sldMkLst>
        <pc:spChg chg="mod">
          <ac:chgData name="Eike, Michell L." userId="835521cf-4bf5-41b6-b3d8-e14ae4606327" providerId="ADAL" clId="{E2B088EB-2600-4454-9D10-79C1CABF4A00}" dt="2026-02-25T13:08:35.773" v="123" actId="13926"/>
          <ac:spMkLst>
            <pc:docMk/>
            <pc:sldMk cId="0" sldId="263"/>
            <ac:spMk id="5" creationId="{4928C0DD-EBA7-945F-414B-0577DA3BB329}"/>
          </ac:spMkLst>
        </pc:spChg>
        <pc:spChg chg="mod">
          <ac:chgData name="Eike, Michell L." userId="835521cf-4bf5-41b6-b3d8-e14ae4606327" providerId="ADAL" clId="{E2B088EB-2600-4454-9D10-79C1CABF4A00}" dt="2026-02-24T14:26:01.490" v="26" actId="20577"/>
          <ac:spMkLst>
            <pc:docMk/>
            <pc:sldMk cId="0" sldId="263"/>
            <ac:spMk id="24577" creationId="{7A133F9F-8BD4-BFCE-947E-74745460EF13}"/>
          </ac:spMkLst>
        </pc:spChg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0" sldId="264"/>
        </pc:sldMkLst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0" sldId="265"/>
        </pc:sldMkLst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0" sldId="266"/>
        </pc:sldMkLst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0" sldId="267"/>
        </pc:sldMkLst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0" sldId="268"/>
        </pc:sldMkLst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0" sldId="269"/>
        </pc:sldMkLst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2646893254" sldId="271"/>
        </pc:sldMkLst>
      </pc:sldChg>
      <pc:sldChg chg="modSp mod">
        <pc:chgData name="Eike, Michell L." userId="835521cf-4bf5-41b6-b3d8-e14ae4606327" providerId="ADAL" clId="{E2B088EB-2600-4454-9D10-79C1CABF4A00}" dt="2026-02-24T20:05:42.218" v="118" actId="13926"/>
        <pc:sldMkLst>
          <pc:docMk/>
          <pc:sldMk cId="1012229324" sldId="273"/>
        </pc:sldMkLst>
        <pc:spChg chg="mod">
          <ac:chgData name="Eike, Michell L." userId="835521cf-4bf5-41b6-b3d8-e14ae4606327" providerId="ADAL" clId="{E2B088EB-2600-4454-9D10-79C1CABF4A00}" dt="2026-02-24T20:05:42.218" v="118" actId="13926"/>
          <ac:spMkLst>
            <pc:docMk/>
            <pc:sldMk cId="1012229324" sldId="273"/>
            <ac:spMk id="25602" creationId="{2E0F465E-332B-E1EF-2320-F63E914A1D61}"/>
          </ac:spMkLst>
        </pc:spChg>
      </pc:sldChg>
      <pc:sldChg chg="modSp mod">
        <pc:chgData name="Eike, Michell L." userId="835521cf-4bf5-41b6-b3d8-e14ae4606327" providerId="ADAL" clId="{E2B088EB-2600-4454-9D10-79C1CABF4A00}" dt="2026-02-24T20:04:28.845" v="100" actId="6549"/>
        <pc:sldMkLst>
          <pc:docMk/>
          <pc:sldMk cId="3987603078" sldId="274"/>
        </pc:sldMkLst>
        <pc:spChg chg="mod">
          <ac:chgData name="Eike, Michell L." userId="835521cf-4bf5-41b6-b3d8-e14ae4606327" providerId="ADAL" clId="{E2B088EB-2600-4454-9D10-79C1CABF4A00}" dt="2026-02-24T20:04:18.762" v="97" actId="13926"/>
          <ac:spMkLst>
            <pc:docMk/>
            <pc:sldMk cId="3987603078" sldId="274"/>
            <ac:spMk id="2" creationId="{4C3093C5-3472-4023-3F10-D1AABD0C5EF6}"/>
          </ac:spMkLst>
        </pc:spChg>
        <pc:spChg chg="mod">
          <ac:chgData name="Eike, Michell L." userId="835521cf-4bf5-41b6-b3d8-e14ae4606327" providerId="ADAL" clId="{E2B088EB-2600-4454-9D10-79C1CABF4A00}" dt="2026-02-24T20:04:28.845" v="100" actId="6549"/>
          <ac:spMkLst>
            <pc:docMk/>
            <pc:sldMk cId="3987603078" sldId="274"/>
            <ac:spMk id="25602" creationId="{A94ABEEC-6367-DADA-8B6D-C3E344677D37}"/>
          </ac:spMkLst>
        </pc:spChg>
      </pc:sldChg>
      <pc:sldChg chg="modSp mod">
        <pc:chgData name="Eike, Michell L." userId="835521cf-4bf5-41b6-b3d8-e14ae4606327" providerId="ADAL" clId="{E2B088EB-2600-4454-9D10-79C1CABF4A00}" dt="2026-02-24T20:07:41.543" v="122" actId="13926"/>
        <pc:sldMkLst>
          <pc:docMk/>
          <pc:sldMk cId="991053577" sldId="275"/>
        </pc:sldMkLst>
        <pc:spChg chg="mod">
          <ac:chgData name="Eike, Michell L." userId="835521cf-4bf5-41b6-b3d8-e14ae4606327" providerId="ADAL" clId="{E2B088EB-2600-4454-9D10-79C1CABF4A00}" dt="2026-02-24T20:07:41.543" v="122" actId="13926"/>
          <ac:spMkLst>
            <pc:docMk/>
            <pc:sldMk cId="991053577" sldId="275"/>
            <ac:spMk id="2" creationId="{A00FF222-4E72-72D9-7449-4E1E97573711}"/>
          </ac:spMkLst>
        </pc:spChg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2967840998" sldId="276"/>
        </pc:sldMkLst>
      </pc:sldChg>
      <pc:sldChg chg="addSp delSp modSp mod">
        <pc:chgData name="Eike, Michell L." userId="835521cf-4bf5-41b6-b3d8-e14ae4606327" providerId="ADAL" clId="{E2B088EB-2600-4454-9D10-79C1CABF4A00}" dt="2026-02-24T13:08:01.794" v="10" actId="13926"/>
        <pc:sldMkLst>
          <pc:docMk/>
          <pc:sldMk cId="2663649840" sldId="281"/>
        </pc:sldMkLst>
        <pc:spChg chg="mod">
          <ac:chgData name="Eike, Michell L." userId="835521cf-4bf5-41b6-b3d8-e14ae4606327" providerId="ADAL" clId="{E2B088EB-2600-4454-9D10-79C1CABF4A00}" dt="2026-02-24T13:08:01.794" v="10" actId="13926"/>
          <ac:spMkLst>
            <pc:docMk/>
            <pc:sldMk cId="2663649840" sldId="281"/>
            <ac:spMk id="2" creationId="{BF5A8AC5-799B-0284-3CC9-EB69FB8EDD06}"/>
          </ac:spMkLst>
        </pc:spChg>
        <pc:picChg chg="add mod">
          <ac:chgData name="Eike, Michell L." userId="835521cf-4bf5-41b6-b3d8-e14ae4606327" providerId="ADAL" clId="{E2B088EB-2600-4454-9D10-79C1CABF4A00}" dt="2026-02-24T13:07:41.871" v="8" actId="1076"/>
          <ac:picMkLst>
            <pc:docMk/>
            <pc:sldMk cId="2663649840" sldId="281"/>
            <ac:picMk id="4" creationId="{6B36AABB-2CD8-D205-923F-9BD693A45584}"/>
          </ac:picMkLst>
        </pc:picChg>
        <pc:picChg chg="del">
          <ac:chgData name="Eike, Michell L." userId="835521cf-4bf5-41b6-b3d8-e14ae4606327" providerId="ADAL" clId="{E2B088EB-2600-4454-9D10-79C1CABF4A00}" dt="2026-02-24T13:07:45.130" v="9" actId="478"/>
          <ac:picMkLst>
            <pc:docMk/>
            <pc:sldMk cId="2663649840" sldId="281"/>
            <ac:picMk id="6" creationId="{790E0D4C-7D2E-EA7F-E34B-093688C2AC30}"/>
          </ac:picMkLst>
        </pc:picChg>
      </pc:sldChg>
      <pc:sldChg chg="modSp mod">
        <pc:chgData name="Eike, Michell L." userId="835521cf-4bf5-41b6-b3d8-e14ae4606327" providerId="ADAL" clId="{E2B088EB-2600-4454-9D10-79C1CABF4A00}" dt="2026-02-24T20:05:45.545" v="119" actId="13926"/>
        <pc:sldMkLst>
          <pc:docMk/>
          <pc:sldMk cId="3868190798" sldId="283"/>
        </pc:sldMkLst>
        <pc:spChg chg="mod">
          <ac:chgData name="Eike, Michell L." userId="835521cf-4bf5-41b6-b3d8-e14ae4606327" providerId="ADAL" clId="{E2B088EB-2600-4454-9D10-79C1CABF4A00}" dt="2026-02-24T20:05:45.545" v="119" actId="13926"/>
          <ac:spMkLst>
            <pc:docMk/>
            <pc:sldMk cId="3868190798" sldId="283"/>
            <ac:spMk id="25602" creationId="{DADD63F7-3976-F1D4-57BE-445B012BD6F2}"/>
          </ac:spMkLst>
        </pc:spChg>
      </pc:sldChg>
      <pc:sldChg chg="modSp mod">
        <pc:chgData name="Eike, Michell L." userId="835521cf-4bf5-41b6-b3d8-e14ae4606327" providerId="ADAL" clId="{E2B088EB-2600-4454-9D10-79C1CABF4A00}" dt="2026-02-24T20:05:28.017" v="111" actId="13926"/>
        <pc:sldMkLst>
          <pc:docMk/>
          <pc:sldMk cId="3153548672" sldId="284"/>
        </pc:sldMkLst>
        <pc:spChg chg="mod">
          <ac:chgData name="Eike, Michell L." userId="835521cf-4bf5-41b6-b3d8-e14ae4606327" providerId="ADAL" clId="{E2B088EB-2600-4454-9D10-79C1CABF4A00}" dt="2026-02-24T20:05:28.017" v="111" actId="13926"/>
          <ac:spMkLst>
            <pc:docMk/>
            <pc:sldMk cId="3153548672" sldId="284"/>
            <ac:spMk id="2" creationId="{C177BAD3-7F59-6251-E6DB-B87BB2FFDE4E}"/>
          </ac:spMkLst>
        </pc:spChg>
        <pc:spChg chg="mod">
          <ac:chgData name="Eike, Michell L." userId="835521cf-4bf5-41b6-b3d8-e14ae4606327" providerId="ADAL" clId="{E2B088EB-2600-4454-9D10-79C1CABF4A00}" dt="2026-02-24T20:05:26.376" v="110" actId="13926"/>
          <ac:spMkLst>
            <pc:docMk/>
            <pc:sldMk cId="3153548672" sldId="284"/>
            <ac:spMk id="25602" creationId="{687E092D-C8D6-061B-BF3E-C17FF43EDE9F}"/>
          </ac:spMkLst>
        </pc:spChg>
      </pc:sldChg>
      <pc:sldChg chg="del">
        <pc:chgData name="Eike, Michell L." userId="835521cf-4bf5-41b6-b3d8-e14ae4606327" providerId="ADAL" clId="{E2B088EB-2600-4454-9D10-79C1CABF4A00}" dt="2026-02-24T13:09:27.970" v="11" actId="47"/>
        <pc:sldMkLst>
          <pc:docMk/>
          <pc:sldMk cId="1238500705" sldId="288"/>
        </pc:sldMkLst>
      </pc:sldChg>
      <pc:sldChg chg="addSp modSp mod">
        <pc:chgData name="Eike, Michell L." userId="835521cf-4bf5-41b6-b3d8-e14ae4606327" providerId="ADAL" clId="{E2B088EB-2600-4454-9D10-79C1CABF4A00}" dt="2026-02-24T20:05:53.345" v="120" actId="13926"/>
        <pc:sldMkLst>
          <pc:docMk/>
          <pc:sldMk cId="1419292644" sldId="290"/>
        </pc:sldMkLst>
        <pc:spChg chg="mod">
          <ac:chgData name="Eike, Michell L." userId="835521cf-4bf5-41b6-b3d8-e14ae4606327" providerId="ADAL" clId="{E2B088EB-2600-4454-9D10-79C1CABF4A00}" dt="2026-02-24T13:11:08.730" v="22" actId="13926"/>
          <ac:spMkLst>
            <pc:docMk/>
            <pc:sldMk cId="1419292644" sldId="290"/>
            <ac:spMk id="2" creationId="{0B45E5C9-45E0-1E66-4971-72F32ED6C5BF}"/>
          </ac:spMkLst>
        </pc:spChg>
        <pc:spChg chg="mod">
          <ac:chgData name="Eike, Michell L." userId="835521cf-4bf5-41b6-b3d8-e14ae4606327" providerId="ADAL" clId="{E2B088EB-2600-4454-9D10-79C1CABF4A00}" dt="2026-02-24T20:05:53.345" v="120" actId="13926"/>
          <ac:spMkLst>
            <pc:docMk/>
            <pc:sldMk cId="1419292644" sldId="290"/>
            <ac:spMk id="25602" creationId="{D1A19A1D-A439-224E-5211-A9730B3DE765}"/>
          </ac:spMkLst>
        </pc:spChg>
        <pc:picChg chg="add mod">
          <ac:chgData name="Eike, Michell L." userId="835521cf-4bf5-41b6-b3d8-e14ae4606327" providerId="ADAL" clId="{E2B088EB-2600-4454-9D10-79C1CABF4A00}" dt="2026-02-24T13:09:46.838" v="12"/>
          <ac:picMkLst>
            <pc:docMk/>
            <pc:sldMk cId="1419292644" sldId="290"/>
            <ac:picMk id="3" creationId="{FBD5B396-2F7B-92FA-AD2C-DEE06FE2B6FB}"/>
          </ac:picMkLst>
        </pc:picChg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209936600" sldId="291"/>
        </pc:sldMkLst>
      </pc:sldChg>
      <pc:sldChg chg="del">
        <pc:chgData name="Eike, Michell L." userId="835521cf-4bf5-41b6-b3d8-e14ae4606327" providerId="ADAL" clId="{E2B088EB-2600-4454-9D10-79C1CABF4A00}" dt="2026-02-25T13:08:48.992" v="124" actId="47"/>
        <pc:sldMkLst>
          <pc:docMk/>
          <pc:sldMk cId="991682465" sldId="292"/>
        </pc:sldMkLst>
      </pc:sldChg>
      <pc:sldChg chg="addSp modSp add mod">
        <pc:chgData name="Eike, Michell L." userId="835521cf-4bf5-41b6-b3d8-e14ae4606327" providerId="ADAL" clId="{E2B088EB-2600-4454-9D10-79C1CABF4A00}" dt="2026-02-24T20:05:57.471" v="121" actId="13926"/>
        <pc:sldMkLst>
          <pc:docMk/>
          <pc:sldMk cId="2221716144" sldId="297"/>
        </pc:sldMkLst>
        <pc:spChg chg="mod">
          <ac:chgData name="Eike, Michell L." userId="835521cf-4bf5-41b6-b3d8-e14ae4606327" providerId="ADAL" clId="{E2B088EB-2600-4454-9D10-79C1CABF4A00}" dt="2026-02-24T13:11:05.581" v="21" actId="13926"/>
          <ac:spMkLst>
            <pc:docMk/>
            <pc:sldMk cId="2221716144" sldId="297"/>
            <ac:spMk id="2" creationId="{3FF5E213-382B-B94E-C7C6-005904E5A6AA}"/>
          </ac:spMkLst>
        </pc:spChg>
        <pc:spChg chg="mod">
          <ac:chgData name="Eike, Michell L." userId="835521cf-4bf5-41b6-b3d8-e14ae4606327" providerId="ADAL" clId="{E2B088EB-2600-4454-9D10-79C1CABF4A00}" dt="2026-02-24T20:05:57.471" v="121" actId="13926"/>
          <ac:spMkLst>
            <pc:docMk/>
            <pc:sldMk cId="2221716144" sldId="297"/>
            <ac:spMk id="25602" creationId="{6C9B7A8A-3810-DAFC-9894-C9ACA43F10FA}"/>
          </ac:spMkLst>
        </pc:spChg>
        <pc:graphicFrameChg chg="add mod">
          <ac:chgData name="Eike, Michell L." userId="835521cf-4bf5-41b6-b3d8-e14ae4606327" providerId="ADAL" clId="{E2B088EB-2600-4454-9D10-79C1CABF4A00}" dt="2026-02-24T13:10:19.105" v="16"/>
          <ac:graphicFrameMkLst>
            <pc:docMk/>
            <pc:sldMk cId="2221716144" sldId="297"/>
            <ac:graphicFrameMk id="5" creationId="{20640151-6A81-875C-577A-0FA070547F04}"/>
          </ac:graphicFrameMkLst>
        </pc:graphicFrameChg>
        <pc:picChg chg="mod">
          <ac:chgData name="Eike, Michell L." userId="835521cf-4bf5-41b6-b3d8-e14ae4606327" providerId="ADAL" clId="{E2B088EB-2600-4454-9D10-79C1CABF4A00}" dt="2026-02-24T13:10:54.471" v="20" actId="14100"/>
          <ac:picMkLst>
            <pc:docMk/>
            <pc:sldMk cId="2221716144" sldId="297"/>
            <ac:picMk id="3" creationId="{8EF52848-0954-B4FB-1496-2FCE068A4F9A}"/>
          </ac:picMkLst>
        </pc:picChg>
      </pc:sldChg>
      <pc:sldChg chg="modSp add mod">
        <pc:chgData name="Eike, Michell L." userId="835521cf-4bf5-41b6-b3d8-e14ae4606327" providerId="ADAL" clId="{E2B088EB-2600-4454-9D10-79C1CABF4A00}" dt="2026-02-24T20:04:48.765" v="105" actId="6549"/>
        <pc:sldMkLst>
          <pc:docMk/>
          <pc:sldMk cId="374141439" sldId="298"/>
        </pc:sldMkLst>
        <pc:spChg chg="mod">
          <ac:chgData name="Eike, Michell L." userId="835521cf-4bf5-41b6-b3d8-e14ae4606327" providerId="ADAL" clId="{E2B088EB-2600-4454-9D10-79C1CABF4A00}" dt="2026-02-24T20:04:22.147" v="98" actId="13926"/>
          <ac:spMkLst>
            <pc:docMk/>
            <pc:sldMk cId="374141439" sldId="298"/>
            <ac:spMk id="2" creationId="{B018A998-9D11-43CF-77B5-1B220AEBFD74}"/>
          </ac:spMkLst>
        </pc:spChg>
        <pc:spChg chg="mod">
          <ac:chgData name="Eike, Michell L." userId="835521cf-4bf5-41b6-b3d8-e14ae4606327" providerId="ADAL" clId="{E2B088EB-2600-4454-9D10-79C1CABF4A00}" dt="2026-02-24T20:04:48.765" v="105" actId="6549"/>
          <ac:spMkLst>
            <pc:docMk/>
            <pc:sldMk cId="374141439" sldId="298"/>
            <ac:spMk id="25602" creationId="{364B0C9A-170A-158F-ED29-461F507F41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476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Card Sort. Strategies.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https://learn.k20center.ou.edu/strategy/147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5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Numbered Heads Together. Strategies.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https://learn.k20center.ou.edu/strategy/2476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5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https://learn.k20center.ou.edu/strategy/125</a:t>
            </a:r>
            <a:endParaRPr lang="en-US" sz="14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8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37A68-A461-A2BC-D30B-22FE44DDA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BD665-7B33-5422-3D49-11137BC7B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7D590-6994-6407-37BD-2C7346682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https://learn.k20center.ou.edu/strategy/125</a:t>
            </a:r>
            <a:endParaRPr lang="en-US" sz="14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5690C-3AB4-EC5C-2E82-EA6FEA581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BAD3-7F59-6251-E6DB-B87BB2FF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Right Triangle Exploration: Comparing Data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87E092D-C8D6-061B-BF3E-C17FF43EDE9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Use your measurements to find the ratios of the different sides of each triangle.</a:t>
            </a:r>
          </a:p>
          <a:p>
            <a:r>
              <a:rPr lang="en-US" dirty="0"/>
              <a:t>Use a calculator and round your answers to 2 decimal places.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354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51A0D-9C91-E05E-FBE3-9EA7085D5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F222-4E72-72D9-7449-4E1E9757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Right Triangle Exploration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B8BD68C-BC16-CE34-2958-A3076514844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Making Observations</a:t>
            </a:r>
          </a:p>
          <a:p>
            <a:r>
              <a:rPr lang="en-US" dirty="0"/>
              <a:t>Write anything you noticed about these ratios.</a:t>
            </a:r>
          </a:p>
          <a:p>
            <a:pPr marL="64008" indent="0">
              <a:buNone/>
            </a:pPr>
            <a:endParaRPr lang="en-US" altLang="en-US" b="1" dirty="0"/>
          </a:p>
          <a:p>
            <a:pPr marL="64008" indent="0"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Making Predictions</a:t>
            </a:r>
          </a:p>
          <a:p>
            <a:r>
              <a:rPr lang="en-US" dirty="0"/>
              <a:t>Based on your observations, write what you think the relationship is between the sides of a triangle.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05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A50C3-C8FD-8208-94C2-9180A556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3E60-85C3-D53D-8462-290977B6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Calculator Time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331500F-0EA5-22DE-013D-FA4960C7236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Use your results from your Right Triangle Exploration handout to complete the </a:t>
            </a:r>
            <a:r>
              <a:rPr lang="en-US" b="1" i="1" dirty="0"/>
              <a:t>Reference Angle Measure</a:t>
            </a:r>
            <a:r>
              <a:rPr lang="en-US" dirty="0"/>
              <a:t> column.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387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12788-9A68-2E2F-39F5-1D18EE027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D294-42D8-ED41-DDF4-8E884F1E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Calculator Time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F0526BF-3C31-4F82-3506-2E4E41F9722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There are mathematical functions that give us information about the relationships between an angle and the side measures of a right triangle: </a:t>
            </a:r>
            <a:r>
              <a:rPr lang="en-US" b="1" i="1" dirty="0">
                <a:solidFill>
                  <a:schemeClr val="accent3"/>
                </a:solidFill>
              </a:rPr>
              <a:t>sine</a:t>
            </a:r>
            <a:r>
              <a:rPr lang="en-US" dirty="0"/>
              <a:t>, </a:t>
            </a:r>
            <a:r>
              <a:rPr lang="en-US" b="1" i="1" dirty="0">
                <a:solidFill>
                  <a:schemeClr val="accent3"/>
                </a:solidFill>
              </a:rPr>
              <a:t>cosine</a:t>
            </a:r>
            <a:r>
              <a:rPr lang="en-US" dirty="0"/>
              <a:t>, and </a:t>
            </a:r>
            <a:r>
              <a:rPr lang="en-US" b="1" i="1" dirty="0">
                <a:solidFill>
                  <a:schemeClr val="accent3"/>
                </a:solidFill>
              </a:rPr>
              <a:t>tangent</a:t>
            </a:r>
            <a:r>
              <a:rPr lang="en-US" dirty="0"/>
              <a:t>.</a:t>
            </a:r>
          </a:p>
          <a:p>
            <a:r>
              <a:rPr lang="en-US" dirty="0"/>
              <a:t>However, we don’t yet really know much about them.</a:t>
            </a:r>
          </a:p>
          <a:p>
            <a:r>
              <a:rPr lang="en-US" dirty="0"/>
              <a:t>Work with your group to complete the table and then write definitions for these functions.</a:t>
            </a:r>
          </a:p>
        </p:txBody>
      </p:sp>
    </p:spTree>
    <p:extLst>
      <p:ext uri="{BB962C8B-B14F-4D97-AF65-F5344CB8AC3E}">
        <p14:creationId xmlns:p14="http://schemas.microsoft.com/office/powerpoint/2010/main" val="189944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7AE46-C662-BED6-0B25-36883EB0E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CA85-7BB8-A0B3-63C3-ED0FC5E0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Calculator Time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2059F23-AF9B-5212-B9FA-34A01A342BF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On your calculator, locate the keys that read: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SIN</a:t>
            </a:r>
            <a:r>
              <a:rPr lang="en-US" dirty="0"/>
              <a:t>, </a:t>
            </a:r>
            <a:r>
              <a:rPr lang="en-US" dirty="0">
                <a:solidFill>
                  <a:schemeClr val="accent3"/>
                </a:solidFill>
              </a:rPr>
              <a:t>COS</a:t>
            </a:r>
            <a:r>
              <a:rPr lang="en-US" dirty="0"/>
              <a:t>, and </a:t>
            </a:r>
            <a:r>
              <a:rPr lang="en-US" dirty="0">
                <a:solidFill>
                  <a:schemeClr val="accent3"/>
                </a:solidFill>
              </a:rPr>
              <a:t>TAN</a:t>
            </a:r>
            <a:r>
              <a:rPr lang="en-US" dirty="0"/>
              <a:t> (or </a:t>
            </a:r>
            <a:r>
              <a:rPr lang="en-US" dirty="0">
                <a:solidFill>
                  <a:schemeClr val="accent3"/>
                </a:solidFill>
              </a:rPr>
              <a:t>sin</a:t>
            </a:r>
            <a:r>
              <a:rPr lang="en-US" dirty="0"/>
              <a:t>, </a:t>
            </a:r>
            <a:r>
              <a:rPr lang="en-US" dirty="0">
                <a:solidFill>
                  <a:schemeClr val="accent3"/>
                </a:solidFill>
              </a:rPr>
              <a:t>cos</a:t>
            </a:r>
            <a:r>
              <a:rPr lang="en-US" dirty="0"/>
              <a:t>, and </a:t>
            </a:r>
            <a:r>
              <a:rPr lang="en-US" dirty="0">
                <a:solidFill>
                  <a:schemeClr val="accent3"/>
                </a:solidFill>
              </a:rPr>
              <a:t>tan</a:t>
            </a:r>
            <a:r>
              <a:rPr lang="en-US" dirty="0"/>
              <a:t>).</a:t>
            </a:r>
          </a:p>
          <a:p>
            <a:pPr lvl="1"/>
            <a:r>
              <a:rPr lang="en-US" sz="2400" dirty="0"/>
              <a:t>These refer to the trigonometric functions: sine, cosine, and tangent.</a:t>
            </a:r>
            <a:endParaRPr lang="en-US" dirty="0"/>
          </a:p>
          <a:p>
            <a:r>
              <a:rPr lang="en-US" dirty="0"/>
              <a:t>Use your calculator to determine the results of using the functions sine, cosine, and tangent on the </a:t>
            </a:r>
            <a:r>
              <a:rPr lang="en-US" b="1" i="1" dirty="0"/>
              <a:t>Reference Angles</a:t>
            </a:r>
            <a:r>
              <a:rPr lang="en-US" dirty="0"/>
              <a:t> to complete the last 3 columns.</a:t>
            </a:r>
          </a:p>
          <a:p>
            <a:r>
              <a:rPr lang="en-US" dirty="0"/>
              <a:t>Let’s try the first row together.</a:t>
            </a:r>
          </a:p>
        </p:txBody>
      </p:sp>
    </p:spTree>
    <p:extLst>
      <p:ext uri="{BB962C8B-B14F-4D97-AF65-F5344CB8AC3E}">
        <p14:creationId xmlns:p14="http://schemas.microsoft.com/office/powerpoint/2010/main" val="398593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412B3-01E3-5A31-DF0B-FF23E5832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B407-C100-26AE-A910-B1AAFD95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Connections Time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A67E2EE-93CA-A9E5-BC3E-37048A77C96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Compare your completed table with the one on your Right Triangle Exploration handout.</a:t>
            </a:r>
          </a:p>
          <a:p>
            <a:r>
              <a:rPr lang="en-US" dirty="0"/>
              <a:t>Below your table, record your observations.</a:t>
            </a:r>
          </a:p>
          <a:p>
            <a:pPr lvl="1"/>
            <a:r>
              <a:rPr lang="en-US" sz="2400" dirty="0"/>
              <a:t>What do you notice?</a:t>
            </a:r>
          </a:p>
          <a:p>
            <a:pPr lvl="1"/>
            <a:r>
              <a:rPr lang="en-US" altLang="en-US" sz="2400" dirty="0"/>
              <a:t>What patterns do you see?</a:t>
            </a:r>
          </a:p>
        </p:txBody>
      </p:sp>
    </p:spTree>
    <p:extLst>
      <p:ext uri="{BB962C8B-B14F-4D97-AF65-F5344CB8AC3E}">
        <p14:creationId xmlns:p14="http://schemas.microsoft.com/office/powerpoint/2010/main" val="367709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26CB7-2F3E-08B3-20F3-0EC65D066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8127-2454-572F-F24F-A4F6CE04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Vocabulary Time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683E1A1-9380-37F3-F0AE-977F279B4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4226" y="1484551"/>
            <a:ext cx="3600787" cy="284731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29EDBAE-D8AF-9BC9-DA95-9D3F964AD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48986" y="1484551"/>
            <a:ext cx="3600787" cy="28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C383C-7688-EEF5-F645-752C7BB12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F4F6-CB40-1F4E-5E4F-81DB8109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Definition Time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24292D1-ED33-07D9-B332-54F765612D0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As a group, make hypotheses about the definitions of </a:t>
            </a:r>
            <a:r>
              <a:rPr lang="en-US" b="1" i="1" dirty="0">
                <a:solidFill>
                  <a:schemeClr val="accent3"/>
                </a:solidFill>
              </a:rPr>
              <a:t>sine</a:t>
            </a:r>
            <a:r>
              <a:rPr lang="en-US" dirty="0"/>
              <a:t>, </a:t>
            </a:r>
            <a:r>
              <a:rPr lang="en-US" b="1" i="1" dirty="0">
                <a:solidFill>
                  <a:schemeClr val="accent3"/>
                </a:solidFill>
              </a:rPr>
              <a:t>cosine</a:t>
            </a:r>
            <a:r>
              <a:rPr lang="en-US" dirty="0"/>
              <a:t>, and </a:t>
            </a:r>
            <a:r>
              <a:rPr lang="en-US" b="1" i="1" dirty="0">
                <a:solidFill>
                  <a:schemeClr val="accent3"/>
                </a:solidFill>
              </a:rPr>
              <a:t>tangent</a:t>
            </a:r>
            <a:r>
              <a:rPr lang="en-US" dirty="0"/>
              <a:t> using your new vocabulary for </a:t>
            </a:r>
            <a:r>
              <a:rPr lang="en-US" b="1" i="1" dirty="0">
                <a:solidFill>
                  <a:schemeClr val="accent2"/>
                </a:solidFill>
              </a:rPr>
              <a:t>opposite</a:t>
            </a:r>
            <a:r>
              <a:rPr lang="en-US" dirty="0"/>
              <a:t>, </a:t>
            </a:r>
            <a:r>
              <a:rPr lang="en-US" b="1" i="1" dirty="0">
                <a:solidFill>
                  <a:schemeClr val="accent2"/>
                </a:solidFill>
              </a:rPr>
              <a:t>adjacent</a:t>
            </a:r>
            <a:r>
              <a:rPr lang="en-US" dirty="0"/>
              <a:t>, and </a:t>
            </a:r>
            <a:r>
              <a:rPr lang="en-US" b="1" i="1" dirty="0">
                <a:solidFill>
                  <a:schemeClr val="accent2"/>
                </a:solidFill>
              </a:rPr>
              <a:t>hypotenuse</a:t>
            </a:r>
            <a:r>
              <a:rPr lang="en-US" dirty="0"/>
              <a:t>. </a:t>
            </a:r>
          </a:p>
          <a:p>
            <a:r>
              <a:rPr lang="en-US" dirty="0"/>
              <a:t>Record your definitions on the back of your handout. </a:t>
            </a:r>
          </a:p>
          <a:p>
            <a:pPr lvl="1"/>
            <a:r>
              <a:rPr lang="en-US" sz="2400" dirty="0"/>
              <a:t>Try to write a general definition, something you could apply to any problem.</a:t>
            </a:r>
          </a:p>
          <a:p>
            <a:pPr lvl="1"/>
            <a:r>
              <a:rPr lang="en-US" sz="2400" dirty="0"/>
              <a:t>Think about what you would use to find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,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for any right triangle with angle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19110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CC642-2632-D775-1D96-44EF2433B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8AC5-799B-0284-3CC9-EB69FB8E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Clarity Time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343A2B1-DD39-72C0-78B0-9A55E5AB5EC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780588" y="1370013"/>
            <a:ext cx="4734761" cy="3262312"/>
          </a:xfrm>
        </p:spPr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dirty="0"/>
              <a:t>Find another pair and trade definitions/handouts.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On a piece of notebook paper, find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, and 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tan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dirty="0"/>
              <a:t> using only the definition you’ve been given.</a:t>
            </a:r>
            <a:endParaRPr lang="en-US" alt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B36AABB-2CD8-D205-923F-9BD693A45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1416226"/>
            <a:ext cx="4734762" cy="35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49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EDBA1-3F98-A37A-9C3B-33C86F323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1D03-7FEB-CD63-FB9A-44BE45CC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Clarity Time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E193A80-FBA1-2422-3FA3-E3463D43BF4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3"/>
            </a:pPr>
            <a:r>
              <a:rPr lang="en-US" dirty="0"/>
              <a:t>Return the definitions/handouts to the authors.</a:t>
            </a:r>
          </a:p>
          <a:p>
            <a:pPr marL="578358" indent="-514350">
              <a:buFont typeface="+mj-lt"/>
              <a:buAutoNum type="arabicParenR" startAt="3"/>
            </a:pPr>
            <a:r>
              <a:rPr lang="en-US" dirty="0"/>
              <a:t>Now compare your results with the pair who wrote the definition you used.</a:t>
            </a:r>
          </a:p>
          <a:p>
            <a:pPr lvl="1"/>
            <a:r>
              <a:rPr lang="en-US" sz="2400" dirty="0"/>
              <a:t>Did you get the same result?</a:t>
            </a:r>
          </a:p>
          <a:p>
            <a:pPr lvl="1"/>
            <a:r>
              <a:rPr lang="en-US" sz="2400" dirty="0"/>
              <a:t>How could your definition be clearer?</a:t>
            </a:r>
          </a:p>
          <a:p>
            <a:pPr marL="578358" indent="-514350">
              <a:buFont typeface="+mj-lt"/>
              <a:buAutoNum type="arabicParenR" startAt="3"/>
            </a:pPr>
            <a:r>
              <a:rPr lang="en-US" dirty="0"/>
              <a:t>Revise your definition, if needed.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870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Geometer’s 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Trigonometric Ratios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C28CE-1ED3-9B1F-58C8-48657FE72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E460-A1CB-A322-948E-E8F2F3F0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Clarity Time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3FE1951-8C51-5610-F533-9AC6A23B3D6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marL="578358" indent="-514350">
              <a:buFont typeface="+mj-lt"/>
              <a:buAutoNum type="arabicParenR" startAt="6"/>
            </a:pPr>
            <a:r>
              <a:rPr lang="en-US" dirty="0"/>
              <a:t>Find another pair and trade your revised definitions.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42DD7EB-EF89-0479-114C-52D634652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432" y="1980311"/>
            <a:ext cx="5691243" cy="25694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59F6D3-88E8-8E68-534E-615A25477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0013"/>
            <a:ext cx="394335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358" indent="-514350">
              <a:buFont typeface="+mj-lt"/>
              <a:buAutoNum type="arabicParenR" startAt="6"/>
            </a:pPr>
            <a:endParaRPr lang="en-US" dirty="0"/>
          </a:p>
          <a:p>
            <a:pPr marL="578358" indent="-514350" algn="r">
              <a:buFont typeface="+mj-lt"/>
              <a:buAutoNum type="arabicParenR" startAt="7"/>
            </a:pPr>
            <a:r>
              <a:rPr lang="en-US" dirty="0"/>
              <a:t>On a piece of notebook paper, find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, and 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tan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br>
              <a:rPr lang="en-US" dirty="0"/>
            </a:br>
            <a:r>
              <a:rPr lang="en-US" dirty="0"/>
              <a:t>using only the definition you’ve</a:t>
            </a:r>
            <a:br>
              <a:rPr lang="en-US" dirty="0"/>
            </a:br>
            <a:r>
              <a:rPr lang="en-US" dirty="0"/>
              <a:t>been given.</a:t>
            </a:r>
          </a:p>
        </p:txBody>
      </p:sp>
    </p:spTree>
    <p:extLst>
      <p:ext uri="{BB962C8B-B14F-4D97-AF65-F5344CB8AC3E}">
        <p14:creationId xmlns:p14="http://schemas.microsoft.com/office/powerpoint/2010/main" val="1965879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96333-37DE-5F94-F590-BBDEF3C14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4C78-9924-1030-B21C-9B609BDE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Clarity Time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D478847-027B-DC80-565C-19CE812E005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8"/>
            </a:pPr>
            <a:r>
              <a:rPr lang="en-US" dirty="0"/>
              <a:t>Return the definitions/handouts to the authors.</a:t>
            </a:r>
          </a:p>
          <a:p>
            <a:pPr marL="578358" indent="-514350">
              <a:buFont typeface="+mj-lt"/>
              <a:buAutoNum type="arabicParenR" startAt="8"/>
            </a:pPr>
            <a:r>
              <a:rPr lang="en-US" dirty="0"/>
              <a:t>Now compare your results with the pair who wrote the definition you used.</a:t>
            </a:r>
          </a:p>
          <a:p>
            <a:pPr lvl="1"/>
            <a:r>
              <a:rPr lang="en-US" sz="2400" dirty="0"/>
              <a:t>Did you get the same result?</a:t>
            </a:r>
          </a:p>
          <a:p>
            <a:pPr lvl="1"/>
            <a:r>
              <a:rPr lang="en-US" sz="2400" dirty="0"/>
              <a:t>How could your definition be clearer?</a:t>
            </a:r>
          </a:p>
        </p:txBody>
      </p:sp>
    </p:spTree>
    <p:extLst>
      <p:ext uri="{BB962C8B-B14F-4D97-AF65-F5344CB8AC3E}">
        <p14:creationId xmlns:p14="http://schemas.microsoft.com/office/powerpoint/2010/main" val="3896674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9AF2A-BFC4-B4F4-1AC6-AB3D07A8E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8B1C-F4C8-E186-0036-7CD0A901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Right Triangle Trig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49D5D76-BF3E-87F7-C546-EED978CE5A8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229437" y="1370013"/>
            <a:ext cx="4285913" cy="326231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chemeClr val="accent3"/>
                </a:solidFill>
              </a:rPr>
              <a:t>sine</a:t>
            </a:r>
            <a:r>
              <a:rPr lang="en-US" dirty="0"/>
              <a:t> of the angle is the ratio of the opposite side to the hypotenuse.</a:t>
            </a:r>
          </a:p>
          <a:p>
            <a:endParaRPr lang="en-US" altLang="en-US" dirty="0"/>
          </a:p>
          <a:p>
            <a:r>
              <a:rPr lang="en-US" altLang="en-US" dirty="0"/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2C37F19-A8D7-0EDB-24A0-CE706623E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197801"/>
              </p:ext>
            </p:extLst>
          </p:nvPr>
        </p:nvGraphicFramePr>
        <p:xfrm>
          <a:off x="4770521" y="2927260"/>
          <a:ext cx="2514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875" imgH="850458" progId="Equation.DSMT4">
                  <p:embed/>
                </p:oleObj>
              </mc:Choice>
              <mc:Fallback>
                <p:oleObj name="Equation" r:id="rId2" imgW="2514875" imgH="850458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2C37F19-A8D7-0EDB-24A0-CE706623EA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70521" y="2927260"/>
                        <a:ext cx="25146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DF9541AB-427A-446B-6A68-7B79752DE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8650" y="1484551"/>
            <a:ext cx="3600787" cy="28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A8B64-08B3-350F-246B-19C5A971A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0A3F730-2732-E743-A578-D05C1D24B75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229437" y="1370013"/>
            <a:ext cx="4285913" cy="326231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chemeClr val="accent3"/>
                </a:solidFill>
              </a:rPr>
              <a:t>cosine</a:t>
            </a:r>
            <a:r>
              <a:rPr lang="en-US" dirty="0"/>
              <a:t> of the angle is the ratio of the adjacent side to the hypotenuse.</a:t>
            </a:r>
          </a:p>
          <a:p>
            <a:endParaRPr lang="en-US" altLang="en-US" dirty="0"/>
          </a:p>
          <a:p>
            <a:r>
              <a:rPr lang="en-US" altLang="en-US" dirty="0"/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B4D1C3-DA70-403A-AA0A-3BE792A41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575753"/>
              </p:ext>
            </p:extLst>
          </p:nvPr>
        </p:nvGraphicFramePr>
        <p:xfrm>
          <a:off x="4770521" y="2925673"/>
          <a:ext cx="256698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6691" imgH="851900" progId="Equation.DSMT4">
                  <p:embed/>
                </p:oleObj>
              </mc:Choice>
              <mc:Fallback>
                <p:oleObj name="Equation" r:id="rId2" imgW="2566691" imgH="8519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B4D1C3-DA70-403A-AA0A-3BE792A418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70521" y="2925673"/>
                        <a:ext cx="2566987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E7D205-42C0-387C-A9B2-C777E0BD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Right Triangle Trig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E5C695-947F-2351-7F84-EAD3A71E0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8650" y="1484551"/>
            <a:ext cx="3600787" cy="28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415FA-4C16-740E-1812-09DB85569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BF83-55F7-33F7-B776-04EAE2B2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Connections: Right Triangle Trig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8E52776-3AA5-381E-D9AB-B3B968C8045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229437" y="1370013"/>
            <a:ext cx="4285913" cy="326231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chemeClr val="accent3"/>
                </a:solidFill>
              </a:rPr>
              <a:t>tangent</a:t>
            </a:r>
            <a:r>
              <a:rPr lang="en-US" dirty="0"/>
              <a:t> of the angle is the ratio of the opposite side to the adjacent side.</a:t>
            </a:r>
          </a:p>
          <a:p>
            <a:endParaRPr lang="en-US" altLang="en-US" dirty="0"/>
          </a:p>
          <a:p>
            <a:r>
              <a:rPr lang="en-US" alt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05138F-CA50-D82F-FE37-30F8C207E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8650" y="1484551"/>
            <a:ext cx="3600787" cy="284731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3DF538-ABD4-9352-C85D-42174972E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5108"/>
              </p:ext>
            </p:extLst>
          </p:nvPr>
        </p:nvGraphicFramePr>
        <p:xfrm>
          <a:off x="4764171" y="2927260"/>
          <a:ext cx="22098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0096" imgH="851900" progId="Equation.DSMT4">
                  <p:embed/>
                </p:oleObj>
              </mc:Choice>
              <mc:Fallback>
                <p:oleObj name="Equation" r:id="rId4" imgW="2210096" imgH="8519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13DF538-ABD4-9352-C85D-42174972E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4171" y="2927260"/>
                        <a:ext cx="2209800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210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05721-76F1-AD94-97BF-07607951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C0C9-FB09-78BA-3ED3-064F2946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Using Trig Ratios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4DD92C7-01A0-C47A-16BE-AFD91EF0466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r>
              <a:rPr lang="en-US" dirty="0"/>
              <a:t>Work together to answer each question.</a:t>
            </a:r>
          </a:p>
          <a:p>
            <a:r>
              <a:rPr lang="en-US" dirty="0"/>
              <a:t>Everyone in your group needs to be ready to share.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5A814-101B-2247-6ABC-6E44AE5F5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356019"/>
            <a:ext cx="2060909" cy="206090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9E60A5-6BD5-A759-3976-F16448B68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422" y="2356019"/>
            <a:ext cx="6322928" cy="227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Which trig ratio did you use?</a:t>
            </a:r>
          </a:p>
          <a:p>
            <a:pPr lvl="1"/>
            <a:r>
              <a:rPr lang="en-US" sz="2400" dirty="0"/>
              <a:t>Why did you select that trig ratio?</a:t>
            </a:r>
          </a:p>
          <a:p>
            <a:pPr lvl="1"/>
            <a:r>
              <a:rPr lang="en-US" sz="2400" dirty="0"/>
              <a:t>How did you get your answer?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2731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87B25-04CF-5B3C-D1CD-4F0C76587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E5C9-45E0-1E66-4971-72F32ED6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Exit Ticket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1A19A1D-A439-224E-5211-A9730B3DE76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Now can we solve this triangle?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AFAAF-D035-8BD6-9774-E5D35DDE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72993">
            <a:off x="6860675" y="431599"/>
            <a:ext cx="1894522" cy="128080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BD5B396-2F7B-92FA-AD2C-DEE06FE2B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86683" y="1728342"/>
            <a:ext cx="5957933" cy="30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C6799-E16D-31C4-6C72-456CF19AD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E213-382B-B94E-C7C6-005904E5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Exit Ticket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C9B7A8A-3810-DAFC-9894-C9ACA43F10F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Now can we solve this triangle?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468B4-1F74-B288-D690-09A3B416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72993">
            <a:off x="6860675" y="431599"/>
            <a:ext cx="1894522" cy="128080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EF52848-0954-B4FB-1496-2FCE068A4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33713" y="1807606"/>
            <a:ext cx="5278438" cy="266914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0640151-6A81-875C-577A-0FA070547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770911"/>
              </p:ext>
            </p:extLst>
          </p:nvPr>
        </p:nvGraphicFramePr>
        <p:xfrm>
          <a:off x="912813" y="1847850"/>
          <a:ext cx="21209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2857320" progId="Equation.DSMT4">
                  <p:embed/>
                </p:oleObj>
              </mc:Choice>
              <mc:Fallback>
                <p:oleObj name="Equation" r:id="rId6" imgW="2120760" imgH="28573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0640151-6A81-875C-577A-0FA070547F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2813" y="1847850"/>
                        <a:ext cx="2120900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71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are the angles and the sides of a right triangle related?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/>
              <a:t>Lesson </a:t>
            </a:r>
            <a:r>
              <a:rPr lang="en-US" altLang="en-US" dirty="0"/>
              <a:t>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Define sine, cosine, and tangent.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Use the definitions of sine, cosine, and tangent to find triangle ratios.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BE3AC-644C-6676-D685-20D4D231A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8DCB-6AEA-534A-D0BB-190E2A6D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Sort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0DBE775-B215-B46A-21DF-2BF22820A11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Sort your cards into groups.</a:t>
            </a:r>
          </a:p>
          <a:p>
            <a:r>
              <a:rPr lang="en-US" dirty="0"/>
              <a:t>Be ready to share why you</a:t>
            </a:r>
            <a:br>
              <a:rPr lang="en-US" dirty="0"/>
            </a:br>
            <a:r>
              <a:rPr lang="en-US" dirty="0"/>
              <a:t>sorted the way you did.</a:t>
            </a:r>
          </a:p>
          <a:p>
            <a:pPr lvl="1"/>
            <a:r>
              <a:rPr lang="en-US" sz="2400" dirty="0"/>
              <a:t>How did you decide which cards should be grouped together?</a:t>
            </a:r>
          </a:p>
          <a:p>
            <a:pPr lvl="1"/>
            <a:r>
              <a:rPr lang="en-US" sz="2400" dirty="0"/>
              <a:t>Which card(s) did you find challenging to put into a group?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62736-3914-0E91-474B-7E570C8D2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554" y="511175"/>
            <a:ext cx="3066796" cy="17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9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C1866-4682-D933-A330-3A1DF1FA4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ACC9-0531-DA64-28F0-74DC0624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Right Triangle Exploration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E0F465E-332B-E1EF-2320-F63E914A1D6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How can we find the</a:t>
            </a:r>
            <a:br>
              <a:rPr lang="en-US" altLang="en-US" dirty="0"/>
            </a:br>
            <a:r>
              <a:rPr lang="en-US" altLang="en-US" dirty="0"/>
              <a:t>unknown side length?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18D7A46-CDF2-2FEB-3226-DD2F842E2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6683" y="1734693"/>
            <a:ext cx="5957934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2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3C48B-4AAE-4842-0B7A-065685594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BBBF-0B73-DA6D-9979-53295948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Right Triangle Exploration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ADD63F7-3976-F1D4-57BE-445B012BD6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How can we solve this triangle?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75BC9D8-A966-CF1B-64AF-365080A96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86683" y="1728342"/>
            <a:ext cx="5957933" cy="30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9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E3988-2FD7-9BC7-EE76-708727282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93C5-3472-4023-3F10-D1AABD0C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Right Triangle Exploration: Gathering Data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94ABEEC-6367-DADA-8B6D-C3E344677D3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Identify or calculate the value of each angle measure for Triangles 1, 2, and 3.</a:t>
            </a:r>
          </a:p>
          <a:p>
            <a:r>
              <a:rPr lang="en-US" dirty="0"/>
              <a:t>Use a ruler to measure the sides of each triangle</a:t>
            </a:r>
            <a:br>
              <a:rPr lang="en-US" dirty="0"/>
            </a:br>
            <a:r>
              <a:rPr lang="en-US" i="1" u="sng" dirty="0"/>
              <a:t>in centimeters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60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2B03D-3B34-56B0-4CAD-9EBEE7ECF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A998-9D11-43CF-77B5-1B220AEB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Right Triangle Exploration: Gathering Data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64B0C9A-170A-158F-ED29-461F507F416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Record your findings in the table.</a:t>
            </a:r>
          </a:p>
          <a:p>
            <a:pPr lvl="1"/>
            <a:r>
              <a:rPr lang="en-US" sz="2400" dirty="0"/>
              <a:t>Be sure to label your table such that each row has corresponding parts.</a:t>
            </a:r>
          </a:p>
          <a:p>
            <a:pPr lvl="1"/>
            <a:r>
              <a:rPr lang="en-US" sz="2400" dirty="0"/>
              <a:t>For example, in row 1,</a:t>
            </a:r>
            <a:br>
              <a:rPr lang="en-US" sz="2400" dirty="0"/>
            </a:br>
            <a:r>
              <a:rPr lang="en-US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r>
              <a:rPr lang="en-US" sz="2400" dirty="0"/>
              <a:t> corresponds to </a:t>
            </a:r>
            <a:r>
              <a:rPr lang="en-US" sz="24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ABK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sz="2200" dirty="0"/>
              <a:t>Label it and write the value of its angle measure.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41414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BF5A499D-F8D2-49C6-962D-9AF7F62A082E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6DD89F41-01E6-4C88-840F-270122FD5FD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183</TotalTime>
  <Words>992</Words>
  <Application>Microsoft Office PowerPoint</Application>
  <PresentationFormat>On-screen Show (16:9)</PresentationFormat>
  <Paragraphs>99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Aptos Display</vt:lpstr>
      <vt:lpstr>Arial</vt:lpstr>
      <vt:lpstr>Calibri</vt:lpstr>
      <vt:lpstr>Courier New</vt:lpstr>
      <vt:lpstr>System Font Regular</vt:lpstr>
      <vt:lpstr>Times New Roman</vt:lpstr>
      <vt:lpstr>Wingdings</vt:lpstr>
      <vt:lpstr>Custom Design</vt:lpstr>
      <vt:lpstr>1_Custom Design</vt:lpstr>
      <vt:lpstr>Equation</vt:lpstr>
      <vt:lpstr>PowerPoint Presentation</vt:lpstr>
      <vt:lpstr>A Geometer’s Perspective</vt:lpstr>
      <vt:lpstr>Essential Question</vt:lpstr>
      <vt:lpstr>Lesson Objectives</vt:lpstr>
      <vt:lpstr>Card Sort</vt:lpstr>
      <vt:lpstr>Right Triangle Exploration</vt:lpstr>
      <vt:lpstr>Right Triangle Exploration</vt:lpstr>
      <vt:lpstr>Right Triangle Exploration: Gathering Data</vt:lpstr>
      <vt:lpstr>Right Triangle Exploration: Gathering Data</vt:lpstr>
      <vt:lpstr>Right Triangle Exploration: Comparing Data</vt:lpstr>
      <vt:lpstr>Right Triangle Exploration</vt:lpstr>
      <vt:lpstr>Making Connections: Calculator Time</vt:lpstr>
      <vt:lpstr>Making Connections: Calculator Time</vt:lpstr>
      <vt:lpstr>Making Connections: Calculator Time</vt:lpstr>
      <vt:lpstr>Making Connections: Connections Time</vt:lpstr>
      <vt:lpstr>Making Connections: Vocabulary Time</vt:lpstr>
      <vt:lpstr>Making Connections: Definition Time</vt:lpstr>
      <vt:lpstr>Making Connections: Clarity Time</vt:lpstr>
      <vt:lpstr>Making Connections: Clarity Time</vt:lpstr>
      <vt:lpstr>Making Connections: Clarity Time</vt:lpstr>
      <vt:lpstr>Making Connections: Clarity Time</vt:lpstr>
      <vt:lpstr>Making Connections: Right Triangle Trig</vt:lpstr>
      <vt:lpstr>Making Connections: Right Triangle Trig</vt:lpstr>
      <vt:lpstr>Making Connections: Right Triangle Trig</vt:lpstr>
      <vt:lpstr>Using Trig Ratios</vt:lpstr>
      <vt:lpstr>Exit Ticket</vt:lpstr>
      <vt:lpstr>Exit Ticket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Eike, Michell L.</dc:creator>
  <cp:keywords/>
  <dc:description/>
  <cp:lastModifiedBy>Eike, Michell L.</cp:lastModifiedBy>
  <cp:revision>1</cp:revision>
  <dcterms:created xsi:type="dcterms:W3CDTF">2026-02-18T20:58:17Z</dcterms:created>
  <dcterms:modified xsi:type="dcterms:W3CDTF">2026-02-25T13:14:13Z</dcterms:modified>
  <cp:category/>
</cp:coreProperties>
</file>