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8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Grubb"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4694"/>
  </p:normalViewPr>
  <p:slideViewPr>
    <p:cSldViewPr snapToGrid="0">
      <p:cViewPr varScale="1">
        <p:scale>
          <a:sx n="115" d="100"/>
          <a:sy n="115" d="100"/>
        </p:scale>
        <p:origin x="84" y="14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77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8351c9e2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78351c9e2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[Rebecca Pattinson the History Buff]. (2025). The total electric home the home of the future 1959. [Video]. </a:t>
            </a:r>
            <a:r>
              <a:rPr lang="en-US" i="1" dirty="0"/>
              <a:t>YouTube</a:t>
            </a:r>
            <a:r>
              <a:rPr lang="en-US" dirty="0"/>
              <a:t>. https://www.youtube.com/watch?v=ZZ9m3jerR5I</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78351c9e2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78351c9e2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Ooms, A. (2011). Bomb drills. [Video]. </a:t>
            </a:r>
            <a:r>
              <a:rPr lang="en-US" i="1" dirty="0"/>
              <a:t>YouTube</a:t>
            </a:r>
            <a:r>
              <a:rPr lang="en-US" dirty="0"/>
              <a:t>. https://</a:t>
            </a:r>
            <a:r>
              <a:rPr lang="en-US" dirty="0" err="1"/>
              <a:t>www.youtube.com</a:t>
            </a:r>
            <a:r>
              <a:rPr lang="en-US" dirty="0"/>
              <a:t>/</a:t>
            </a:r>
            <a:r>
              <a:rPr lang="en-US" dirty="0" err="1"/>
              <a:t>watch?v</a:t>
            </a:r>
            <a:r>
              <a:rPr lang="en-US" dirty="0"/>
              <a:t>=120wGLgCTkg</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7b5041781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7b5041781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Honeycomb harvest. Strategies. </a:t>
            </a:r>
            <a:r>
              <a:rPr lang="en-US" sz="1100" b="0" i="0" u="sng" strike="noStrike" cap="none" dirty="0">
                <a:solidFill>
                  <a:srgbClr val="000000"/>
                </a:solidFill>
                <a:effectLst/>
                <a:latin typeface="Arial"/>
                <a:ea typeface="Arial"/>
                <a:cs typeface="Arial"/>
                <a:sym typeface="Arial"/>
                <a:hlinkClick r:id="rId3"/>
              </a:rPr>
              <a:t>https://learn.k20center.ou.edu/strategy/61</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b5041781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7b5041781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Honeycomb harvest. Strategies. </a:t>
            </a:r>
            <a:r>
              <a:rPr lang="en-US" sz="1100" b="0" i="0" u="sng" strike="noStrike" cap="none" dirty="0">
                <a:solidFill>
                  <a:srgbClr val="000000"/>
                </a:solidFill>
                <a:effectLst/>
                <a:latin typeface="Arial"/>
                <a:ea typeface="Arial"/>
                <a:cs typeface="Arial"/>
                <a:sym typeface="Arial"/>
                <a:hlinkClick r:id="rId3"/>
              </a:rPr>
              <a:t>https://learn.k20center.ou.edu/strategy/61</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b5041781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37b5041781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Categorical highlighting. Strategies. </a:t>
            </a:r>
            <a:r>
              <a:rPr lang="en-US" dirty="0">
                <a:hlinkClick r:id="rId3"/>
              </a:rPr>
              <a:t>https://learn.k20center.ou.edu/strategy/192</a:t>
            </a:r>
            <a:endParaRPr lang="en-US" dirty="0"/>
          </a:p>
          <a:p>
            <a:pPr marL="0" lvl="0" indent="0" algn="l" rtl="0">
              <a:spcBef>
                <a:spcPts val="0"/>
              </a:spcBef>
              <a:spcAft>
                <a:spcPts val="0"/>
              </a:spcAft>
              <a:buNone/>
            </a:pPr>
            <a:endParaRPr dirty="0"/>
          </a:p>
        </p:txBody>
      </p:sp>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8351c9e2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78351c9e2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8351c9e2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Categorical highlighting. Strategies. </a:t>
            </a:r>
            <a:r>
              <a:rPr lang="en-US" dirty="0">
                <a:hlinkClick r:id="rId3"/>
              </a:rPr>
              <a:t>https://learn.k20center.ou.edu/strategy/192</a:t>
            </a:r>
            <a:endParaRPr lang="en-US" dirty="0"/>
          </a:p>
          <a:p>
            <a:pPr marL="0" lvl="0" indent="0" algn="l" rtl="0">
              <a:spcBef>
                <a:spcPts val="0"/>
              </a:spcBef>
              <a:spcAft>
                <a:spcPts val="0"/>
              </a:spcAft>
              <a:buNone/>
            </a:pPr>
            <a:endParaRPr dirty="0"/>
          </a:p>
        </p:txBody>
      </p:sp>
      <p:sp>
        <p:nvSpPr>
          <p:cNvPr id="149" name="Google Shape;149;g378351c9e2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8351c9e2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78351c9e2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78351c9e2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78351c9e2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Mellowdi</a:t>
            </a:r>
            <a:r>
              <a:rPr lang="en-US" dirty="0"/>
              <a:t>. (2024). We Didn’t Start The Fire – Billy Joel (clean) [Video]. YouTube. </a:t>
            </a:r>
            <a:r>
              <a:rPr lang="en-US" u="sng" dirty="0">
                <a:solidFill>
                  <a:schemeClr val="hlink"/>
                </a:solidFill>
              </a:rPr>
              <a:t>https://</a:t>
            </a:r>
            <a:r>
              <a:rPr lang="en-US" u="sng" dirty="0" err="1">
                <a:solidFill>
                  <a:schemeClr val="hlink"/>
                </a:solidFill>
              </a:rPr>
              <a:t>www.youtube.com</a:t>
            </a:r>
            <a:r>
              <a:rPr lang="en-US" u="sng" dirty="0">
                <a:solidFill>
                  <a:schemeClr val="hlink"/>
                </a:solidFill>
              </a:rPr>
              <a:t>/</a:t>
            </a:r>
            <a:r>
              <a:rPr lang="en-US" u="sng" dirty="0" err="1">
                <a:solidFill>
                  <a:schemeClr val="hlink"/>
                </a:solidFill>
              </a:rPr>
              <a:t>watch?v</a:t>
            </a:r>
            <a:r>
              <a:rPr lang="en-US" u="sng" dirty="0">
                <a:solidFill>
                  <a:schemeClr val="hlink"/>
                </a:solidFill>
              </a:rPr>
              <a:t>=BgwVgGpk1Ks&amp;list=RDBgwVgGpk1Ks&amp;start_radio=1</a:t>
            </a:r>
            <a:endParaRPr lang="en-US" dirty="0"/>
          </a:p>
        </p:txBody>
      </p:sp>
      <p:sp>
        <p:nvSpPr>
          <p:cNvPr id="49" name="Google Shape;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78351c9e2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78351c9e2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Stand up, sit down. Strategies. </a:t>
            </a:r>
            <a:r>
              <a:rPr lang="en-US" sz="1100" b="0" i="0" u="sng" strike="noStrike" cap="none" dirty="0">
                <a:solidFill>
                  <a:srgbClr val="000000"/>
                </a:solidFill>
                <a:effectLst/>
                <a:latin typeface="Arial"/>
                <a:ea typeface="Arial"/>
                <a:cs typeface="Arial"/>
                <a:sym typeface="Arial"/>
                <a:hlinkClick r:id="rId3"/>
              </a:rPr>
              <a:t>https://learn.k20center.ou.edu/strategy/1771</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78351c9e2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78351c9e2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8351c9e2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78351c9e2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5570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2A6CB9C1-8D1E-44C9-C4DD-356D9E8278C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10957292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F6048B40-9F26-115F-8881-E21C44E6EE5F}"/>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00160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B9DEEA38-FBF0-42FB-01B0-AEB48443B4CF}"/>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2806886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8787CE90-3C7B-645D-B349-9B598172D85A}"/>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8435573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E44CF9F2-979F-481F-A7E9-672EF5607CD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C41CF895-1BF9-3EE0-EE12-85D63F0606C1}"/>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F62AB50B-B6E7-A73F-F6E7-0CCBA6EE4BA9}"/>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56335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77E2C30-9582-447D-4186-A8BAF3280EBF}"/>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3502DE88-9026-FC73-A89B-F24EB84BCF91}"/>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CA0A0FED-A82F-3426-3DCF-E86471CE82B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27976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EAF69F2B-49FF-64C7-63F4-392A8DD68558}"/>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236209914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63142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1_Quot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1" name="Google Shape;21;p6"/>
          <p:cNvSpPr txBox="1">
            <a:spLocks noGrp="1"/>
          </p:cNvSpPr>
          <p:nvPr>
            <p:ph type="title"/>
          </p:nvPr>
        </p:nvSpPr>
        <p:spPr>
          <a:xfrm>
            <a:off x="1483050" y="1515775"/>
            <a:ext cx="6177900" cy="90971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5000"/>
              <a:buFont typeface="Calibri"/>
              <a:buNone/>
              <a:defRPr sz="3600" b="0" i="0" u="none" strike="noStrike" cap="none">
                <a:solidFill>
                  <a:srgbClr val="000000"/>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2" name="Google Shape;22;p6"/>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2600"/>
              <a:buFont typeface="Calibri"/>
              <a:buNone/>
              <a:defRPr sz="2600" b="0" i="0" u="none" strike="noStrike" cap="none">
                <a:solidFill>
                  <a:srgbClr val="000000"/>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0437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Layout">
  <p:cSld name="One Column Layout">
    <p:bg>
      <p:bgPr>
        <a:solidFill>
          <a:schemeClr val="lt1"/>
        </a:solidFill>
        <a:effectLst/>
      </p:bgPr>
    </p:bg>
    <p:spTree>
      <p:nvGrpSpPr>
        <p:cNvPr id="1" name="Shape 23"/>
        <p:cNvGrpSpPr/>
        <p:nvPr/>
      </p:nvGrpSpPr>
      <p:grpSpPr>
        <a:xfrm>
          <a:off x="0" y="0"/>
          <a:ext cx="0" cy="0"/>
          <a:chOff x="0" y="0"/>
          <a:chExt cx="0" cy="0"/>
        </a:xfrm>
      </p:grpSpPr>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0568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39B09B7-1BDC-70AC-6E1E-725281E2C1A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7343643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estion/Objective">
  <p:cSld name="Question/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6382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 Layout">
  <p:cSld name="Two Column Layout">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0742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77E41B26-EA7B-F988-5DF5-2E2B3AC564F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10702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B021EA8C-5875-7331-04E3-585F77C3D76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1018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B8402A67-813B-F6B0-3D2C-10DEC3441008}"/>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20719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A2E7AEAF-7C85-6EC2-4A7B-49D40915D6F3}"/>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5949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41D7DE90-A06E-954A-BF47-37E44CD2209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54644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DF1C69E8-FDD2-3398-6430-CFB6556F0AC7}"/>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29995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E855A22F-75CF-4D60-9BD7-F6D42BCE4806}"/>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94097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B159CD9-FDCA-9E76-3A17-BA3462BBDD63}"/>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88C180D-029B-CD1D-AC2F-EDDE8F9174A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a:t>
            </a:r>
          </a:p>
          <a:p>
            <a:pPr lvl="1"/>
            <a:r>
              <a:rPr lang="en-US" altLang="en-US"/>
              <a:t>Second</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81497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2113" algn="l" rtl="0" eaLnBrk="1" fontAlgn="base" hangingPunct="1">
        <a:spcBef>
          <a:spcPts val="525"/>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lnSpc>
          <a:spcPct val="90000"/>
        </a:lnSpc>
        <a:spcBef>
          <a:spcPts val="275"/>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C0C45F8-E6C4-D67C-4A30-A5343101E7A5}"/>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682C7BF-8367-8F2B-8DD6-1C459EE1036B}"/>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Google Shape;29;p7" title="k20center-logo-variations_K20 - Bug Color.png">
            <a:extLst>
              <a:ext uri="{FF2B5EF4-FFF2-40B4-BE49-F238E27FC236}">
                <a16:creationId xmlns:a16="http://schemas.microsoft.com/office/drawing/2014/main" id="{C94507C2-0A46-1C25-58FB-B6BFDF50823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2900475747"/>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2113" algn="l" rtl="0" eaLnBrk="1" fontAlgn="base" hangingPunct="1">
        <a:spcBef>
          <a:spcPts val="525"/>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spcBef>
          <a:spcPts val="275"/>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ZZ9m3jerR5I?feature=oembed"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video" Target="https://www.youtube.com/embed/120wGLgCTkg?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hyperlink" Target="http://www.youtube.com/watch?v=EVS_yYQoLJ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www.youtube.com/embed/BgwVgGpk1Ks?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3" name="Online Media 2" title="The Total Electric Home The Home of the future 1959">
            <a:hlinkClick r:id="" action="ppaction://media"/>
            <a:extLst>
              <a:ext uri="{FF2B5EF4-FFF2-40B4-BE49-F238E27FC236}">
                <a16:creationId xmlns:a16="http://schemas.microsoft.com/office/drawing/2014/main" id="{A99EC2C5-A755-8379-AC62-621D69E02D5E}"/>
              </a:ext>
            </a:extLst>
          </p:cNvPr>
          <p:cNvPicPr>
            <a:picLocks noRot="1" noChangeAspect="1"/>
          </p:cNvPicPr>
          <p:nvPr>
            <a:videoFile r:link="rId1"/>
          </p:nvPr>
        </p:nvPicPr>
        <p:blipFill>
          <a:blip r:embed="rId4"/>
          <a:stretch>
            <a:fillRect/>
          </a:stretch>
        </p:blipFill>
        <p:spPr>
          <a:xfrm>
            <a:off x="116374" y="-7220"/>
            <a:ext cx="8911248" cy="5034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Online Media 1" descr="Bomb Drills">
            <a:hlinkClick r:id="" action="ppaction://media"/>
            <a:extLst>
              <a:ext uri="{FF2B5EF4-FFF2-40B4-BE49-F238E27FC236}">
                <a16:creationId xmlns:a16="http://schemas.microsoft.com/office/drawing/2014/main" id="{67D660B4-A8E4-E931-0B06-2F446A252799}"/>
              </a:ext>
            </a:extLst>
          </p:cNvPr>
          <p:cNvPicPr>
            <a:picLocks noRot="1" noChangeAspect="1"/>
          </p:cNvPicPr>
          <p:nvPr>
            <a:videoFile r:link="rId1"/>
          </p:nvPr>
        </p:nvPicPr>
        <p:blipFill>
          <a:blip r:embed="rId4"/>
          <a:stretch>
            <a:fillRect/>
          </a:stretch>
        </p:blipFill>
        <p:spPr>
          <a:xfrm>
            <a:off x="750892" y="412824"/>
            <a:ext cx="7642216" cy="4317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Honeycomb Harvest</a:t>
            </a:r>
            <a:endParaRPr dirty="0"/>
          </a:p>
        </p:txBody>
      </p:sp>
      <p:sp>
        <p:nvSpPr>
          <p:cNvPr id="104" name="Google Shape;104;p22"/>
          <p:cNvSpPr txBox="1">
            <a:spLocks noGrp="1"/>
          </p:cNvSpPr>
          <p:nvPr>
            <p:ph sz="half" idx="2"/>
          </p:nvPr>
        </p:nvSpPr>
        <p:spPr>
          <a:prstGeom prst="rect">
            <a:avLst/>
          </a:prstGeom>
        </p:spPr>
        <p:txBody>
          <a:bodyPr spcFirstLastPara="1" wrap="square" lIns="91425" tIns="91425" rIns="91425" bIns="91425" anchor="t" anchorCtr="0">
            <a:noAutofit/>
          </a:bodyPr>
          <a:lstStyle/>
          <a:p>
            <a:pPr marL="457200" lvl="0" indent="-393700" algn="l" rtl="0">
              <a:spcBef>
                <a:spcPts val="520"/>
              </a:spcBef>
              <a:spcAft>
                <a:spcPts val="0"/>
              </a:spcAft>
              <a:buSzPts val="2600"/>
              <a:buChar char="●"/>
            </a:pPr>
            <a:r>
              <a:rPr lang="en-US" sz="2400" dirty="0"/>
              <a:t>Each hexagon has one of the following:</a:t>
            </a:r>
            <a:endParaRPr sz="2400" dirty="0"/>
          </a:p>
          <a:p>
            <a:pPr marL="914400" lvl="1" indent="-356616" algn="l" rtl="0">
              <a:spcAft>
                <a:spcPts val="0"/>
              </a:spcAft>
              <a:buSzPts val="2400"/>
              <a:buFont typeface="System Font Regular"/>
              <a:buChar char="○"/>
            </a:pPr>
            <a:r>
              <a:rPr lang="en-US" sz="2400" b="1" dirty="0">
                <a:solidFill>
                  <a:srgbClr val="91192A"/>
                </a:solidFill>
              </a:rPr>
              <a:t>Term</a:t>
            </a:r>
            <a:r>
              <a:rPr lang="en-US" sz="2400" b="1" dirty="0"/>
              <a:t> </a:t>
            </a:r>
            <a:r>
              <a:rPr lang="en-US" sz="2400" dirty="0"/>
              <a:t>(in bold)</a:t>
            </a:r>
            <a:endParaRPr sz="2400" dirty="0"/>
          </a:p>
          <a:p>
            <a:pPr marL="914400" lvl="1" indent="-356616" algn="l" rtl="0">
              <a:spcAft>
                <a:spcPts val="0"/>
              </a:spcAft>
              <a:buSzPts val="2400"/>
              <a:buFont typeface="System Font Regular"/>
              <a:buChar char="○"/>
            </a:pPr>
            <a:r>
              <a:rPr lang="en-US" sz="2400" b="1" i="1" dirty="0"/>
              <a:t>Definition</a:t>
            </a:r>
            <a:r>
              <a:rPr lang="en-US" sz="2400" i="1" dirty="0"/>
              <a:t> </a:t>
            </a:r>
            <a:r>
              <a:rPr lang="en-US" sz="2400" dirty="0"/>
              <a:t>(in italics and bold)</a:t>
            </a:r>
            <a:endParaRPr sz="2400" dirty="0"/>
          </a:p>
          <a:p>
            <a:pPr marL="914400" lvl="1" indent="-356616" algn="l" rtl="0">
              <a:spcAft>
                <a:spcPts val="0"/>
              </a:spcAft>
              <a:buSzPts val="2400"/>
              <a:buFont typeface="System Font Regular"/>
              <a:buChar char="○"/>
            </a:pPr>
            <a:r>
              <a:rPr lang="en-US" sz="2400" dirty="0"/>
              <a:t>“Example” (in quotes)</a:t>
            </a:r>
            <a:endParaRPr sz="2400" dirty="0"/>
          </a:p>
          <a:p>
            <a:pPr marL="457200" lvl="0" indent="-393700" algn="l" rtl="0">
              <a:spcBef>
                <a:spcPts val="520"/>
              </a:spcBef>
              <a:spcAft>
                <a:spcPts val="0"/>
              </a:spcAft>
              <a:buSzPts val="2600"/>
              <a:buChar char="●"/>
            </a:pPr>
            <a:r>
              <a:rPr lang="en-US" sz="2400" dirty="0"/>
              <a:t>With your partner, match the term with the definition and example.</a:t>
            </a:r>
            <a:endParaRPr sz="2400" dirty="0"/>
          </a:p>
          <a:p>
            <a:pPr marL="457200" lvl="0" indent="-393700" algn="l" rtl="0">
              <a:spcBef>
                <a:spcPts val="520"/>
              </a:spcBef>
              <a:spcAft>
                <a:spcPts val="0"/>
              </a:spcAft>
              <a:buSzPts val="2600"/>
              <a:buChar char="●"/>
            </a:pPr>
            <a:r>
              <a:rPr lang="en-US" sz="2400" dirty="0"/>
              <a:t>Arrange hexagons so the sides of related hexagons are touching. </a:t>
            </a:r>
            <a:endParaRPr sz="2400" dirty="0"/>
          </a:p>
          <a:p>
            <a:pPr marL="0" lvl="0" indent="0" algn="l" rtl="0">
              <a:spcBef>
                <a:spcPts val="0"/>
              </a:spcBef>
              <a:spcAft>
                <a:spcPts val="0"/>
              </a:spcAft>
              <a:buNone/>
            </a:pPr>
            <a:endParaRPr sz="2400" dirty="0"/>
          </a:p>
        </p:txBody>
      </p:sp>
      <p:pic>
        <p:nvPicPr>
          <p:cNvPr id="105" name="Google Shape;105;p22" title="honeycomb harvest.png"/>
          <p:cNvPicPr preferRelativeResize="0"/>
          <p:nvPr/>
        </p:nvPicPr>
        <p:blipFill>
          <a:blip r:embed="rId3">
            <a:alphaModFix/>
          </a:blip>
          <a:stretch>
            <a:fillRect/>
          </a:stretch>
        </p:blipFill>
        <p:spPr>
          <a:xfrm>
            <a:off x="7524079" y="256900"/>
            <a:ext cx="1157620" cy="11943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Honeycomb Harvest</a:t>
            </a:r>
            <a:endParaRPr dirty="0"/>
          </a:p>
        </p:txBody>
      </p:sp>
      <p:sp>
        <p:nvSpPr>
          <p:cNvPr id="111" name="Google Shape;111;p23"/>
          <p:cNvSpPr txBox="1">
            <a:spLocks noGrp="1"/>
          </p:cNvSpPr>
          <p:nvPr>
            <p:ph sz="half" idx="2"/>
          </p:nvPr>
        </p:nvSpPr>
        <p:spPr>
          <a:prstGeom prst="rect">
            <a:avLst/>
          </a:prstGeom>
        </p:spPr>
        <p:txBody>
          <a:bodyPr spcFirstLastPara="1" wrap="square" lIns="91425" tIns="91425" rIns="91425" bIns="91425" anchor="t" anchorCtr="0">
            <a:noAutofit/>
          </a:bodyPr>
          <a:lstStyle/>
          <a:p>
            <a:pPr marL="457200" lvl="0" indent="-393192" algn="l" rtl="0">
              <a:spcBef>
                <a:spcPts val="520"/>
              </a:spcBef>
              <a:spcAft>
                <a:spcPts val="0"/>
              </a:spcAft>
              <a:buSzPts val="2800"/>
              <a:buChar char="●"/>
            </a:pPr>
            <a:r>
              <a:rPr lang="en-US" sz="2800" dirty="0"/>
              <a:t>Read the definitions and examples on the new cards.</a:t>
            </a:r>
            <a:endParaRPr sz="2800" dirty="0"/>
          </a:p>
          <a:p>
            <a:pPr marL="457200" lvl="0" indent="-393192" algn="l" rtl="0">
              <a:spcBef>
                <a:spcPts val="520"/>
              </a:spcBef>
              <a:spcAft>
                <a:spcPts val="0"/>
              </a:spcAft>
              <a:buSzPts val="2800"/>
              <a:buChar char="●"/>
            </a:pPr>
            <a:r>
              <a:rPr lang="en-US" sz="2800" dirty="0"/>
              <a:t>Determine which group each belongs to.</a:t>
            </a:r>
            <a:endParaRPr sz="2800" dirty="0"/>
          </a:p>
          <a:p>
            <a:pPr marL="457200" lvl="0" indent="-393192" algn="l" rtl="0">
              <a:spcBef>
                <a:spcPts val="520"/>
              </a:spcBef>
              <a:spcAft>
                <a:spcPts val="0"/>
              </a:spcAft>
              <a:buSzPts val="2800"/>
              <a:buChar char="●"/>
            </a:pPr>
            <a:r>
              <a:rPr lang="en-US" sz="2800" dirty="0"/>
              <a:t>Discuss with your partner why you put the cards together in that way.</a:t>
            </a:r>
            <a:endParaRPr sz="2800" dirty="0"/>
          </a:p>
        </p:txBody>
      </p:sp>
      <p:pic>
        <p:nvPicPr>
          <p:cNvPr id="112" name="Google Shape;112;p23" title="honeycomb harvest.png"/>
          <p:cNvPicPr preferRelativeResize="0"/>
          <p:nvPr/>
        </p:nvPicPr>
        <p:blipFill>
          <a:blip r:embed="rId3">
            <a:alphaModFix/>
          </a:blip>
          <a:stretch>
            <a:fillRect/>
          </a:stretch>
        </p:blipFill>
        <p:spPr>
          <a:xfrm>
            <a:off x="7524079" y="256900"/>
            <a:ext cx="1157620" cy="11943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Style Element Notes</a:t>
            </a:r>
            <a:endParaRPr dirty="0"/>
          </a:p>
        </p:txBody>
      </p:sp>
      <p:sp>
        <p:nvSpPr>
          <p:cNvPr id="118" name="Google Shape;118;p24"/>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457200" lvl="0" indent="-393192" algn="l" rtl="0">
              <a:lnSpc>
                <a:spcPct val="115000"/>
              </a:lnSpc>
              <a:spcBef>
                <a:spcPts val="520"/>
              </a:spcBef>
              <a:spcAft>
                <a:spcPts val="0"/>
              </a:spcAft>
              <a:buClr>
                <a:srgbClr val="91192A"/>
              </a:buClr>
              <a:buSzPts val="2400"/>
              <a:buChar char="●"/>
            </a:pPr>
            <a:r>
              <a:rPr lang="en-US" sz="2400" b="1" dirty="0"/>
              <a:t>Diction:</a:t>
            </a:r>
            <a:r>
              <a:rPr lang="en-US" sz="2400" dirty="0"/>
              <a:t> An author’s intentional choice of words, often to create a specific effect.</a:t>
            </a:r>
            <a:endParaRPr sz="2400" dirty="0"/>
          </a:p>
          <a:p>
            <a:pPr marL="457200" lvl="0" indent="-393192" algn="l" rtl="0">
              <a:lnSpc>
                <a:spcPct val="115000"/>
              </a:lnSpc>
              <a:spcBef>
                <a:spcPts val="520"/>
              </a:spcBef>
              <a:spcAft>
                <a:spcPts val="0"/>
              </a:spcAft>
              <a:buSzPts val="2400"/>
              <a:buChar char="●"/>
            </a:pPr>
            <a:r>
              <a:rPr lang="en-US" sz="2400" b="1" dirty="0"/>
              <a:t>Figurative Language:</a:t>
            </a:r>
            <a:r>
              <a:rPr lang="en-US" sz="2400" dirty="0"/>
              <a:t> Using words and comparisons in a non-literal way to create a more vivid or creative effect.</a:t>
            </a:r>
            <a:endParaRPr sz="2400" dirty="0"/>
          </a:p>
          <a:p>
            <a:pPr marL="457200" lvl="0" indent="-393192" algn="l" rtl="0">
              <a:lnSpc>
                <a:spcPct val="115000"/>
              </a:lnSpc>
              <a:spcBef>
                <a:spcPts val="520"/>
              </a:spcBef>
              <a:spcAft>
                <a:spcPts val="0"/>
              </a:spcAft>
              <a:buSzPts val="2400"/>
              <a:buChar char="●"/>
            </a:pPr>
            <a:r>
              <a:rPr lang="en-US" sz="2400" b="1" dirty="0"/>
              <a:t>Imagery: </a:t>
            </a:r>
            <a:r>
              <a:rPr lang="en-US" sz="2400" dirty="0"/>
              <a:t>Descriptive language that appeals to any of the reader’s senses, creating a mental picture or feeling. </a:t>
            </a:r>
            <a:endParaRPr sz="2400" dirty="0"/>
          </a:p>
          <a:p>
            <a:pPr marL="0" lvl="0" indent="-393192" algn="l" rtl="0">
              <a:lnSpc>
                <a:spcPct val="150000"/>
              </a:lnSpc>
              <a:spcBef>
                <a:spcPts val="520"/>
              </a:spcBef>
              <a:spcAft>
                <a:spcPts val="0"/>
              </a:spcAft>
              <a:buSzPts val="26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Style Element Notes: A Little Deeper</a:t>
            </a:r>
            <a:endParaRPr dirty="0"/>
          </a:p>
        </p:txBody>
      </p:sp>
      <p:sp>
        <p:nvSpPr>
          <p:cNvPr id="124" name="Google Shape;124;p25"/>
          <p:cNvSpPr txBox="1">
            <a:spLocks noGrp="1"/>
          </p:cNvSpPr>
          <p:nvPr>
            <p:ph sz="half" idx="2"/>
          </p:nvPr>
        </p:nvSpPr>
        <p:spPr>
          <a:xfrm>
            <a:off x="628649" y="1268413"/>
            <a:ext cx="7886699" cy="3363912"/>
          </a:xfrm>
          <a:prstGeom prst="rect">
            <a:avLst/>
          </a:prstGeom>
          <a:noFill/>
          <a:ln>
            <a:noFill/>
          </a:ln>
        </p:spPr>
        <p:txBody>
          <a:bodyPr spcFirstLastPara="1" wrap="square" lIns="91425" tIns="91425" rIns="91425" bIns="91425" anchor="t" anchorCtr="0">
            <a:noAutofit/>
          </a:bodyPr>
          <a:lstStyle/>
          <a:p>
            <a:pPr marL="457200" lvl="0" indent="-393192" algn="l" rtl="0">
              <a:lnSpc>
                <a:spcPct val="115000"/>
              </a:lnSpc>
              <a:spcBef>
                <a:spcPts val="520"/>
              </a:spcBef>
              <a:spcAft>
                <a:spcPts val="0"/>
              </a:spcAft>
              <a:buClr>
                <a:srgbClr val="91192A"/>
              </a:buClr>
              <a:buChar char="●"/>
            </a:pPr>
            <a:r>
              <a:rPr lang="en-US" sz="2200" b="1" dirty="0"/>
              <a:t>Diction</a:t>
            </a:r>
            <a:r>
              <a:rPr lang="en-US" sz="2200" dirty="0"/>
              <a:t> </a:t>
            </a:r>
          </a:p>
          <a:p>
            <a:pPr marL="914400" lvl="1" indent="-356616" algn="l" rtl="0">
              <a:lnSpc>
                <a:spcPct val="115000"/>
              </a:lnSpc>
              <a:spcAft>
                <a:spcPts val="0"/>
              </a:spcAft>
              <a:buSzPts val="2400"/>
              <a:buFont typeface="System Font Regular"/>
              <a:buChar char="○"/>
            </a:pPr>
            <a:r>
              <a:rPr lang="en-US" sz="2200" b="1" dirty="0"/>
              <a:t>Tone</a:t>
            </a:r>
            <a:r>
              <a:rPr lang="en-US" sz="2200" dirty="0"/>
              <a:t>: The general attitude of a piece of writing; often reveals an author’s attitude toward the subject.</a:t>
            </a:r>
            <a:endParaRPr sz="2200" dirty="0"/>
          </a:p>
          <a:p>
            <a:pPr marL="457200" lvl="0" indent="-381000" algn="l" rtl="0">
              <a:lnSpc>
                <a:spcPct val="115000"/>
              </a:lnSpc>
              <a:spcBef>
                <a:spcPts val="0"/>
              </a:spcBef>
              <a:spcAft>
                <a:spcPts val="0"/>
              </a:spcAft>
              <a:buFont typeface="Calibri"/>
              <a:buChar char="●"/>
            </a:pPr>
            <a:r>
              <a:rPr lang="en-US" sz="2200" b="1" dirty="0"/>
              <a:t>Figurative Language</a:t>
            </a:r>
            <a:endParaRPr sz="2200" dirty="0"/>
          </a:p>
          <a:p>
            <a:pPr marL="914400" lvl="1" indent="-356616" algn="l" rtl="0">
              <a:spcAft>
                <a:spcPts val="0"/>
              </a:spcAft>
              <a:buSzPts val="2400"/>
              <a:buFont typeface="System Font Regular"/>
              <a:buChar char="○"/>
            </a:pPr>
            <a:r>
              <a:rPr lang="en-US" sz="2200" b="1" dirty="0"/>
              <a:t>Personification</a:t>
            </a:r>
            <a:r>
              <a:rPr lang="en-US" sz="2200" dirty="0"/>
              <a:t>: Giving human characteristics to something nonhuman.</a:t>
            </a:r>
            <a:endParaRPr sz="2200" dirty="0"/>
          </a:p>
          <a:p>
            <a:pPr marL="457200" lvl="0" indent="-393192" algn="l" rtl="0">
              <a:spcBef>
                <a:spcPts val="520"/>
              </a:spcBef>
              <a:spcAft>
                <a:spcPts val="0"/>
              </a:spcAft>
              <a:buFont typeface="Calibri"/>
              <a:buChar char="●"/>
            </a:pPr>
            <a:r>
              <a:rPr lang="en-US" sz="2200" b="1" dirty="0"/>
              <a:t>Imagery</a:t>
            </a:r>
            <a:r>
              <a:rPr lang="en-US" sz="2200" dirty="0"/>
              <a:t> </a:t>
            </a:r>
            <a:endParaRPr sz="2200" dirty="0"/>
          </a:p>
          <a:p>
            <a:pPr marL="914400" lvl="1" indent="-356616" algn="l" rtl="0">
              <a:lnSpc>
                <a:spcPct val="115000"/>
              </a:lnSpc>
              <a:spcAft>
                <a:spcPts val="0"/>
              </a:spcAft>
              <a:buSzPct val="100000"/>
              <a:buFont typeface="System Font Regular"/>
              <a:buChar char="○"/>
            </a:pPr>
            <a:r>
              <a:rPr lang="en-US" sz="2200" b="1" dirty="0"/>
              <a:t>Juxtaposition</a:t>
            </a:r>
            <a:r>
              <a:rPr lang="en-US" sz="2200" dirty="0"/>
              <a:t>: Contrasting two or more things to create an effect.</a:t>
            </a:r>
            <a:endParaRP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Categorical Highlighting</a:t>
            </a:r>
            <a:endParaRPr dirty="0"/>
          </a:p>
        </p:txBody>
      </p:sp>
      <p:sp>
        <p:nvSpPr>
          <p:cNvPr id="130" name="Google Shape;130;p26"/>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457200" lvl="0" indent="-393700" algn="l" rtl="0">
              <a:spcBef>
                <a:spcPts val="520"/>
              </a:spcBef>
              <a:spcAft>
                <a:spcPts val="0"/>
              </a:spcAft>
              <a:buClr>
                <a:srgbClr val="91192A"/>
              </a:buClr>
              <a:buSzPts val="2600"/>
              <a:buChar char="●"/>
            </a:pPr>
            <a:r>
              <a:rPr lang="en-US" dirty="0"/>
              <a:t>Read the poem “There Will Come Soft Rains” by Sara Teasdale.</a:t>
            </a:r>
            <a:endParaRPr dirty="0"/>
          </a:p>
          <a:p>
            <a:pPr marL="457200" lvl="0" indent="-393700" algn="l" rtl="0">
              <a:spcBef>
                <a:spcPts val="520"/>
              </a:spcBef>
              <a:spcAft>
                <a:spcPts val="0"/>
              </a:spcAft>
              <a:buSzPts val="2600"/>
              <a:buChar char="●"/>
            </a:pPr>
            <a:r>
              <a:rPr lang="en-US" dirty="0"/>
              <a:t>As you read, highlight these style elements in these colors:</a:t>
            </a:r>
            <a:endParaRPr dirty="0"/>
          </a:p>
          <a:p>
            <a:pPr marL="914400" lvl="1" indent="-356616" algn="l" rtl="0">
              <a:spcAft>
                <a:spcPts val="0"/>
              </a:spcAft>
              <a:buSzPts val="2600"/>
              <a:buFont typeface="System Font Regular"/>
              <a:buChar char="○"/>
            </a:pPr>
            <a:r>
              <a:rPr lang="en-US" dirty="0">
                <a:highlight>
                  <a:srgbClr val="D1F0FB"/>
                </a:highlight>
              </a:rPr>
              <a:t>Diction/Tone</a:t>
            </a:r>
            <a:endParaRPr dirty="0">
              <a:highlight>
                <a:srgbClr val="D1F0FB"/>
              </a:highlight>
            </a:endParaRPr>
          </a:p>
          <a:p>
            <a:pPr marL="914400" lvl="1" indent="-356616" algn="l" rtl="0">
              <a:spcAft>
                <a:spcPts val="0"/>
              </a:spcAft>
              <a:buSzPts val="2600"/>
              <a:buFont typeface="System Font Regular"/>
              <a:buChar char="○"/>
            </a:pPr>
            <a:r>
              <a:rPr lang="en-US" dirty="0">
                <a:highlight>
                  <a:srgbClr val="FDF6D6"/>
                </a:highlight>
              </a:rPr>
              <a:t>Figurative Language/Personification</a:t>
            </a:r>
            <a:endParaRPr dirty="0">
              <a:highlight>
                <a:srgbClr val="FDF6D6"/>
              </a:highlight>
            </a:endParaRPr>
          </a:p>
          <a:p>
            <a:pPr marL="914400" lvl="1" indent="-356616" algn="l" rtl="0">
              <a:spcAft>
                <a:spcPts val="0"/>
              </a:spcAft>
              <a:buSzPts val="2600"/>
              <a:buFont typeface="System Font Regular"/>
              <a:buChar char="○"/>
            </a:pPr>
            <a:r>
              <a:rPr lang="en-US" dirty="0">
                <a:highlight>
                  <a:srgbClr val="F9DAE9"/>
                </a:highlight>
              </a:rPr>
              <a:t>Imagery/Juxtaposition</a:t>
            </a:r>
            <a:endParaRPr dirty="0">
              <a:highlight>
                <a:srgbClr val="F9DAE9"/>
              </a:highlight>
            </a:endParaRPr>
          </a:p>
          <a:p>
            <a:pPr marL="457200" lvl="0" indent="-228600" algn="l" rtl="0">
              <a:lnSpc>
                <a:spcPct val="150000"/>
              </a:lnSpc>
              <a:spcBef>
                <a:spcPts val="0"/>
              </a:spcBef>
              <a:spcAft>
                <a:spcPts val="0"/>
              </a:spcAft>
              <a:buClr>
                <a:schemeClr val="accent3"/>
              </a:buClr>
              <a:buSzPts val="2600"/>
              <a:buFont typeface="NTR"/>
              <a:buNone/>
            </a:pPr>
            <a:endParaRPr dirty="0"/>
          </a:p>
        </p:txBody>
      </p:sp>
      <p:pic>
        <p:nvPicPr>
          <p:cNvPr id="131" name="Google Shape;131;p26" title="categorical highlighting.png"/>
          <p:cNvPicPr preferRelativeResize="0"/>
          <p:nvPr/>
        </p:nvPicPr>
        <p:blipFill>
          <a:blip r:embed="rId3">
            <a:alphaModFix/>
          </a:blip>
          <a:stretch>
            <a:fillRect/>
          </a:stretch>
        </p:blipFill>
        <p:spPr>
          <a:xfrm>
            <a:off x="7517450" y="308012"/>
            <a:ext cx="1164126" cy="1092100"/>
          </a:xfrm>
          <a:prstGeom prst="rect">
            <a:avLst/>
          </a:prstGeom>
          <a:noFill/>
          <a:ln>
            <a:noFill/>
          </a:ln>
          <a:effectLst>
            <a:outerShdw blurRad="57150" dist="19050" dir="5400000" algn="bl" rotWithShape="0">
              <a:srgbClr val="000000">
                <a:alpha val="50000"/>
              </a:srgbClr>
            </a:outerShdw>
          </a:effectLst>
        </p:spPr>
      </p:pic>
      <p:pic>
        <p:nvPicPr>
          <p:cNvPr id="132" name="Google Shape;132;p26" title="K20 Center 5 minute timer">
            <a:hlinkClick r:id="rId4"/>
          </p:cNvPr>
          <p:cNvPicPr preferRelativeResize="0"/>
          <p:nvPr/>
        </p:nvPicPr>
        <p:blipFill>
          <a:blip r:embed="rId5">
            <a:alphaModFix/>
          </a:blip>
          <a:stretch>
            <a:fillRect/>
          </a:stretch>
        </p:blipFill>
        <p:spPr>
          <a:xfrm>
            <a:off x="6740075" y="3090050"/>
            <a:ext cx="1941511" cy="109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Poem Analysis</a:t>
            </a:r>
            <a:endParaRPr dirty="0"/>
          </a:p>
        </p:txBody>
      </p:sp>
      <p:sp>
        <p:nvSpPr>
          <p:cNvPr id="138" name="Google Shape;138;p27"/>
          <p:cNvSpPr txBox="1">
            <a:spLocks noGrp="1"/>
          </p:cNvSpPr>
          <p:nvPr>
            <p:ph type="body" idx="1"/>
          </p:nvPr>
        </p:nvSpPr>
        <p:spPr>
          <a:prstGeom prst="rect">
            <a:avLst/>
          </a:prstGeom>
        </p:spPr>
        <p:txBody>
          <a:bodyPr spcFirstLastPara="1" wrap="square" lIns="91425" tIns="91425" rIns="91425" bIns="91425" anchor="t" anchorCtr="0">
            <a:noAutofit/>
          </a:bodyPr>
          <a:lstStyle/>
          <a:p>
            <a:pPr lvl="0" indent="-393192" algn="l" rtl="0">
              <a:spcBef>
                <a:spcPts val="520"/>
              </a:spcBef>
              <a:spcAft>
                <a:spcPts val="0"/>
              </a:spcAft>
              <a:buSzPts val="2600"/>
              <a:buAutoNum type="arabicPeriod"/>
            </a:pPr>
            <a:r>
              <a:rPr lang="en-US" dirty="0"/>
              <a:t>What do you think the meaning of this poem is? </a:t>
            </a:r>
            <a:endParaRPr dirty="0"/>
          </a:p>
          <a:p>
            <a:pPr lvl="0" indent="-393192" algn="l" rtl="0">
              <a:spcBef>
                <a:spcPts val="520"/>
              </a:spcBef>
              <a:spcAft>
                <a:spcPts val="0"/>
              </a:spcAft>
              <a:buFont typeface="+mj-lt"/>
              <a:buAutoNum type="arabicPeriod"/>
            </a:pPr>
            <a:endParaRPr dirty="0"/>
          </a:p>
          <a:p>
            <a:pPr lvl="0" indent="-393192" algn="l" rtl="0">
              <a:spcBef>
                <a:spcPts val="520"/>
              </a:spcBef>
              <a:spcAft>
                <a:spcPts val="0"/>
              </a:spcAft>
              <a:buSzPts val="2600"/>
              <a:buAutoNum type="arabicPeriod"/>
            </a:pPr>
            <a:r>
              <a:rPr lang="en-US" dirty="0"/>
              <a:t>Which author’s style element helped you understand the meaning the most, and how does it contribute to the meaning?</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Ray Bradbury </a:t>
            </a:r>
            <a:r>
              <a:rPr lang="en-US" sz="2600" dirty="0">
                <a:solidFill>
                  <a:schemeClr val="dk1"/>
                </a:solidFill>
              </a:rPr>
              <a:t>(1920-2012)</a:t>
            </a:r>
            <a:endParaRPr sz="2600" dirty="0">
              <a:solidFill>
                <a:schemeClr val="dk1"/>
              </a:solidFill>
            </a:endParaRPr>
          </a:p>
        </p:txBody>
      </p:sp>
      <p:sp>
        <p:nvSpPr>
          <p:cNvPr id="144" name="Google Shape;144;p28"/>
          <p:cNvSpPr txBox="1">
            <a:spLocks noGrp="1"/>
          </p:cNvSpPr>
          <p:nvPr>
            <p:ph sz="half" idx="2"/>
          </p:nvPr>
        </p:nvSpPr>
        <p:spPr>
          <a:xfrm>
            <a:off x="628650" y="1370013"/>
            <a:ext cx="5004708" cy="3262312"/>
          </a:xfrm>
          <a:prstGeom prst="rect">
            <a:avLst/>
          </a:prstGeom>
          <a:noFill/>
          <a:ln>
            <a:noFill/>
          </a:ln>
        </p:spPr>
        <p:txBody>
          <a:bodyPr spcFirstLastPara="1" wrap="square" lIns="91425" tIns="91425" rIns="91425" bIns="91425" anchor="t" anchorCtr="0">
            <a:noAutofit/>
          </a:bodyPr>
          <a:lstStyle/>
          <a:p>
            <a:pPr marL="63500" lvl="0" indent="0" algn="l" rtl="0">
              <a:lnSpc>
                <a:spcPct val="115000"/>
              </a:lnSpc>
              <a:spcBef>
                <a:spcPts val="0"/>
              </a:spcBef>
              <a:spcAft>
                <a:spcPts val="0"/>
              </a:spcAft>
              <a:buSzPts val="2600"/>
              <a:buNone/>
            </a:pPr>
            <a:r>
              <a:rPr lang="en-US" dirty="0"/>
              <a:t>One of the most celebrated sci fi and fantasy writers of the 1900s.</a:t>
            </a:r>
            <a:endParaRPr dirty="0"/>
          </a:p>
          <a:p>
            <a:pPr marL="457200" lvl="0" indent="-393192" algn="l" rtl="0">
              <a:spcBef>
                <a:spcPts val="520"/>
              </a:spcBef>
              <a:spcAft>
                <a:spcPts val="0"/>
              </a:spcAft>
              <a:buSzPts val="2600"/>
              <a:buFont typeface="Calibri"/>
              <a:buChar char="●"/>
            </a:pPr>
            <a:r>
              <a:rPr lang="en-US" dirty="0"/>
              <a:t>Author of </a:t>
            </a:r>
            <a:r>
              <a:rPr lang="en-US" i="1" dirty="0"/>
              <a:t>Fahrenheit 451</a:t>
            </a:r>
            <a:r>
              <a:rPr lang="en-US" dirty="0"/>
              <a:t>, </a:t>
            </a:r>
            <a:r>
              <a:rPr lang="en-US" i="1" dirty="0"/>
              <a:t>The Martian Chronicles</a:t>
            </a:r>
            <a:r>
              <a:rPr lang="en-US" dirty="0"/>
              <a:t>,</a:t>
            </a:r>
            <a:r>
              <a:rPr lang="en-US" i="1" dirty="0"/>
              <a:t> </a:t>
            </a:r>
            <a:r>
              <a:rPr lang="en-US" dirty="0"/>
              <a:t>and “A Sound of Thunder”</a:t>
            </a:r>
            <a:endParaRPr dirty="0"/>
          </a:p>
          <a:p>
            <a:pPr marL="457200" lvl="0" indent="-393192" algn="l" rtl="0">
              <a:spcBef>
                <a:spcPts val="520"/>
              </a:spcBef>
              <a:spcAft>
                <a:spcPts val="0"/>
              </a:spcAft>
              <a:buSzPts val="2600"/>
              <a:buFont typeface="Calibri"/>
              <a:buChar char="●"/>
            </a:pPr>
            <a:r>
              <a:rPr lang="en-US" dirty="0"/>
              <a:t>Many of his stories deal with the dangers of technology</a:t>
            </a:r>
            <a:endParaRPr dirty="0"/>
          </a:p>
          <a:p>
            <a:pPr marL="1371600" lvl="2" indent="-228600" algn="l" rtl="0">
              <a:lnSpc>
                <a:spcPct val="150000"/>
              </a:lnSpc>
              <a:spcBef>
                <a:spcPts val="0"/>
              </a:spcBef>
              <a:spcAft>
                <a:spcPts val="0"/>
              </a:spcAft>
              <a:buSzPts val="2600"/>
              <a:buNone/>
            </a:pPr>
            <a:endParaRPr dirty="0"/>
          </a:p>
        </p:txBody>
      </p:sp>
      <p:pic>
        <p:nvPicPr>
          <p:cNvPr id="145" name="Google Shape;145;p28" title="Bradbury.jpg"/>
          <p:cNvPicPr preferRelativeResize="0"/>
          <p:nvPr/>
        </p:nvPicPr>
        <p:blipFill>
          <a:blip r:embed="rId3">
            <a:alphaModFix/>
          </a:blip>
          <a:stretch>
            <a:fillRect/>
          </a:stretch>
        </p:blipFill>
        <p:spPr>
          <a:xfrm>
            <a:off x="5730250" y="760704"/>
            <a:ext cx="2951327" cy="3622083"/>
          </a:xfrm>
          <a:prstGeom prst="rect">
            <a:avLst/>
          </a:prstGeom>
          <a:noFill/>
          <a:ln>
            <a:noFill/>
          </a:ln>
        </p:spPr>
      </p:pic>
      <p:sp>
        <p:nvSpPr>
          <p:cNvPr id="146" name="Google Shape;146;p28"/>
          <p:cNvSpPr txBox="1"/>
          <p:nvPr/>
        </p:nvSpPr>
        <p:spPr>
          <a:xfrm>
            <a:off x="5705913" y="4422400"/>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275781"/>
                </a:solidFill>
                <a:latin typeface="Calibri"/>
                <a:ea typeface="Calibri"/>
                <a:cs typeface="Calibri"/>
                <a:sym typeface="Calibri"/>
              </a:rPr>
              <a:t>Photo by Alan Light</a:t>
            </a:r>
            <a:endParaRPr sz="1800" dirty="0">
              <a:solidFill>
                <a:srgbClr val="27578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Categorical Highlighting</a:t>
            </a:r>
            <a:endParaRPr dirty="0"/>
          </a:p>
        </p:txBody>
      </p:sp>
      <p:sp>
        <p:nvSpPr>
          <p:cNvPr id="152" name="Google Shape;152;p29"/>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457200" lvl="0" indent="-393700" algn="l" rtl="0">
              <a:spcBef>
                <a:spcPts val="520"/>
              </a:spcBef>
              <a:spcAft>
                <a:spcPts val="0"/>
              </a:spcAft>
              <a:buClr>
                <a:srgbClr val="91192A"/>
              </a:buClr>
              <a:buSzPts val="2600"/>
              <a:buChar char="●"/>
            </a:pPr>
            <a:r>
              <a:rPr lang="en-US" dirty="0"/>
              <a:t>Read the short story “There Will Come Soft Rains” by Ray Bradbury.</a:t>
            </a:r>
            <a:endParaRPr dirty="0"/>
          </a:p>
          <a:p>
            <a:pPr marL="457200" lvl="0" indent="-393700" algn="l" rtl="0">
              <a:spcBef>
                <a:spcPts val="520"/>
              </a:spcBef>
              <a:spcAft>
                <a:spcPts val="0"/>
              </a:spcAft>
              <a:buSzPts val="2600"/>
              <a:buChar char="●"/>
            </a:pPr>
            <a:r>
              <a:rPr lang="en-US" dirty="0"/>
              <a:t>As you read, highlight these style elements in these colors:</a:t>
            </a:r>
            <a:endParaRPr dirty="0"/>
          </a:p>
          <a:p>
            <a:pPr marL="914400" lvl="1" indent="-356616" algn="l" rtl="0">
              <a:spcBef>
                <a:spcPts val="520"/>
              </a:spcBef>
              <a:spcAft>
                <a:spcPts val="0"/>
              </a:spcAft>
              <a:buSzPts val="2600"/>
              <a:buFont typeface="System Font Regular"/>
              <a:buChar char="○"/>
            </a:pPr>
            <a:r>
              <a:rPr lang="en-US" dirty="0">
                <a:highlight>
                  <a:srgbClr val="D1F0FB"/>
                </a:highlight>
              </a:rPr>
              <a:t>Diction/Tone</a:t>
            </a:r>
            <a:endParaRPr dirty="0">
              <a:highlight>
                <a:srgbClr val="D1F0FB"/>
              </a:highlight>
            </a:endParaRPr>
          </a:p>
          <a:p>
            <a:pPr marL="914400" lvl="1" indent="-356616" algn="l" rtl="0">
              <a:spcBef>
                <a:spcPts val="520"/>
              </a:spcBef>
              <a:spcAft>
                <a:spcPts val="0"/>
              </a:spcAft>
              <a:buSzPts val="2600"/>
              <a:buFont typeface="System Font Regular"/>
              <a:buChar char="○"/>
            </a:pPr>
            <a:r>
              <a:rPr lang="en-US" dirty="0">
                <a:highlight>
                  <a:srgbClr val="FDF6D6"/>
                </a:highlight>
              </a:rPr>
              <a:t>Figurative Language/Personification</a:t>
            </a:r>
            <a:endParaRPr dirty="0">
              <a:highlight>
                <a:srgbClr val="FDF6D6"/>
              </a:highlight>
            </a:endParaRPr>
          </a:p>
          <a:p>
            <a:pPr marL="914400" lvl="1" indent="-356616" algn="l" rtl="0">
              <a:spcBef>
                <a:spcPts val="520"/>
              </a:spcBef>
              <a:spcAft>
                <a:spcPts val="0"/>
              </a:spcAft>
              <a:buSzPts val="2600"/>
              <a:buFont typeface="System Font Regular"/>
              <a:buChar char="○"/>
            </a:pPr>
            <a:r>
              <a:rPr lang="en-US" dirty="0">
                <a:highlight>
                  <a:srgbClr val="F9DAE9"/>
                </a:highlight>
              </a:rPr>
              <a:t>Imagery/Juxtaposition</a:t>
            </a:r>
            <a:endParaRPr dirty="0">
              <a:highlight>
                <a:srgbClr val="F9DAE9"/>
              </a:highlight>
            </a:endParaRPr>
          </a:p>
          <a:p>
            <a:pPr marL="457200" lvl="0" indent="-228600" algn="l" rtl="0">
              <a:lnSpc>
                <a:spcPct val="150000"/>
              </a:lnSpc>
              <a:spcBef>
                <a:spcPts val="0"/>
              </a:spcBef>
              <a:spcAft>
                <a:spcPts val="0"/>
              </a:spcAft>
              <a:buClr>
                <a:schemeClr val="accent3"/>
              </a:buClr>
              <a:buSzPts val="2600"/>
              <a:buFont typeface="NTR"/>
              <a:buNone/>
            </a:pPr>
            <a:endParaRPr dirty="0"/>
          </a:p>
        </p:txBody>
      </p:sp>
      <p:pic>
        <p:nvPicPr>
          <p:cNvPr id="153" name="Google Shape;153;p29" title="categorical highlighting.png"/>
          <p:cNvPicPr preferRelativeResize="0"/>
          <p:nvPr/>
        </p:nvPicPr>
        <p:blipFill>
          <a:blip r:embed="rId3">
            <a:alphaModFix/>
          </a:blip>
          <a:stretch>
            <a:fillRect/>
          </a:stretch>
        </p:blipFill>
        <p:spPr>
          <a:xfrm>
            <a:off x="7517450" y="308012"/>
            <a:ext cx="1164126" cy="1092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1483050" y="1018350"/>
            <a:ext cx="6177900" cy="31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300" dirty="0"/>
              <a:t>Which world events and people have had the biggest impact on how you see the world?</a:t>
            </a:r>
            <a:endParaRPr sz="4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Text Analysis</a:t>
            </a:r>
            <a:endParaRPr dirty="0"/>
          </a:p>
        </p:txBody>
      </p:sp>
      <p:sp>
        <p:nvSpPr>
          <p:cNvPr id="159" name="Google Shape;159;p30"/>
          <p:cNvSpPr txBox="1">
            <a:spLocks noGrp="1"/>
          </p:cNvSpPr>
          <p:nvPr>
            <p:ph sz="half" idx="2"/>
          </p:nvPr>
        </p:nvSpPr>
        <p:spPr>
          <a:prstGeom prst="rect">
            <a:avLst/>
          </a:prstGeom>
        </p:spPr>
        <p:txBody>
          <a:bodyPr spcFirstLastPara="1" wrap="square" lIns="91425" tIns="91425" rIns="91425" bIns="91425" anchor="t" anchorCtr="0">
            <a:noAutofit/>
          </a:bodyPr>
          <a:lstStyle/>
          <a:p>
            <a:pPr marL="50800" lvl="0" indent="0" algn="l" rtl="0">
              <a:spcBef>
                <a:spcPts val="0"/>
              </a:spcBef>
              <a:spcAft>
                <a:spcPts val="0"/>
              </a:spcAft>
              <a:buSzPts val="2800"/>
              <a:buNone/>
            </a:pPr>
            <a:r>
              <a:rPr lang="en-US" dirty="0"/>
              <a:t>Use the information you gathered from Bradbury’s short story to show how an author’s style can convey the historical and cultural perspectives of that time.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2" name="Online Media 1" descr="we didn't start the fire - billy Joel (clean)">
            <a:hlinkClick r:id="" action="ppaction://media"/>
            <a:extLst>
              <a:ext uri="{FF2B5EF4-FFF2-40B4-BE49-F238E27FC236}">
                <a16:creationId xmlns:a16="http://schemas.microsoft.com/office/drawing/2014/main" id="{D2DCD948-82A4-9420-4F2F-806A10855440}"/>
              </a:ext>
            </a:extLst>
          </p:cNvPr>
          <p:cNvPicPr>
            <a:picLocks noRot="1" noChangeAspect="1"/>
          </p:cNvPicPr>
          <p:nvPr>
            <a:videoFile r:link="rId1"/>
          </p:nvPr>
        </p:nvPicPr>
        <p:blipFill>
          <a:blip r:embed="rId4"/>
          <a:stretch>
            <a:fillRect/>
          </a:stretch>
        </p:blipFill>
        <p:spPr>
          <a:xfrm>
            <a:off x="818194" y="450850"/>
            <a:ext cx="7507611" cy="424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Stand Up, Sit Down</a:t>
            </a:r>
            <a:endParaRPr dirty="0"/>
          </a:p>
        </p:txBody>
      </p:sp>
      <p:sp>
        <p:nvSpPr>
          <p:cNvPr id="57" name="Google Shape;57;p14"/>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93700" algn="l" rtl="0">
              <a:spcBef>
                <a:spcPts val="520"/>
              </a:spcBef>
              <a:spcAft>
                <a:spcPts val="0"/>
              </a:spcAft>
              <a:buSzPts val="2600"/>
              <a:buChar char="●"/>
            </a:pPr>
            <a:r>
              <a:rPr lang="en-US" sz="2400" dirty="0"/>
              <a:t>On a piece of paper, write down three events or people with the biggest impact on the world in your lifetime.</a:t>
            </a:r>
            <a:endParaRPr sz="2400" dirty="0"/>
          </a:p>
          <a:p>
            <a:pPr marL="457200" lvl="0" indent="-393700" algn="l" rtl="0">
              <a:spcBef>
                <a:spcPts val="520"/>
              </a:spcBef>
              <a:spcAft>
                <a:spcPts val="0"/>
              </a:spcAft>
              <a:buSzPts val="2600"/>
              <a:buChar char="●"/>
            </a:pPr>
            <a:r>
              <a:rPr lang="en-US" sz="2400" dirty="0"/>
              <a:t>Everyone stand up.</a:t>
            </a:r>
            <a:endParaRPr sz="2400" dirty="0"/>
          </a:p>
          <a:p>
            <a:pPr marL="457200" lvl="0" indent="-393700" algn="l" rtl="0">
              <a:spcBef>
                <a:spcPts val="520"/>
              </a:spcBef>
              <a:spcAft>
                <a:spcPts val="0"/>
              </a:spcAft>
              <a:buSzPts val="2600"/>
              <a:buChar char="●"/>
            </a:pPr>
            <a:r>
              <a:rPr lang="en-US" sz="2400" dirty="0"/>
              <a:t>Each person will read out one of their ideas and then mark it off.</a:t>
            </a:r>
            <a:endParaRPr sz="2400" dirty="0"/>
          </a:p>
          <a:p>
            <a:pPr marL="457200" lvl="0" indent="-393700" algn="l" rtl="0">
              <a:spcBef>
                <a:spcPts val="520"/>
              </a:spcBef>
              <a:spcAft>
                <a:spcPts val="0"/>
              </a:spcAft>
              <a:buSzPts val="2600"/>
              <a:buChar char="●"/>
            </a:pPr>
            <a:r>
              <a:rPr lang="en-US" sz="2400" dirty="0"/>
              <a:t>If someone says an idea on your paper, mark it off. </a:t>
            </a:r>
            <a:endParaRPr sz="2400" dirty="0"/>
          </a:p>
          <a:p>
            <a:pPr marL="457200" lvl="0" indent="-393700" algn="l" rtl="0">
              <a:spcBef>
                <a:spcPts val="520"/>
              </a:spcBef>
              <a:spcAft>
                <a:spcPts val="0"/>
              </a:spcAft>
              <a:buSzPts val="2600"/>
              <a:buChar char="●"/>
            </a:pPr>
            <a:r>
              <a:rPr lang="en-US" sz="2400" dirty="0"/>
              <a:t>Sit down once you have shared all your ideas or all items on your list are marked off.</a:t>
            </a:r>
            <a:endParaRPr sz="2400" dirty="0"/>
          </a:p>
        </p:txBody>
      </p:sp>
      <p:pic>
        <p:nvPicPr>
          <p:cNvPr id="58" name="Google Shape;58;p14" title="Stand Up Sit Down.png"/>
          <p:cNvPicPr preferRelativeResize="0"/>
          <p:nvPr/>
        </p:nvPicPr>
        <p:blipFill>
          <a:blip r:embed="rId3">
            <a:alphaModFix/>
          </a:blip>
          <a:stretch>
            <a:fillRect/>
          </a:stretch>
        </p:blipFill>
        <p:spPr>
          <a:xfrm>
            <a:off x="7316100" y="199275"/>
            <a:ext cx="1365475" cy="13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5"/>
          <p:cNvSpPr txBox="1">
            <a:spLocks noGrp="1"/>
          </p:cNvSpPr>
          <p:nvPr>
            <p:ph type="title"/>
          </p:nvPr>
        </p:nvSpPr>
        <p:spPr>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Clr>
                <a:schemeClr val="lt1"/>
              </a:buClr>
              <a:buSzPts val="5000"/>
              <a:buFont typeface="Calibri"/>
              <a:buNone/>
            </a:pPr>
            <a:r>
              <a:rPr lang="en-US" dirty="0"/>
              <a:t>Ghosts in the Machine </a:t>
            </a:r>
            <a:endParaRPr dirty="0"/>
          </a:p>
        </p:txBody>
      </p:sp>
      <p:sp>
        <p:nvSpPr>
          <p:cNvPr id="63" name="Google Shape;63;p15"/>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625"/>
              <a:buFont typeface="Calibri"/>
              <a:buNone/>
            </a:pPr>
            <a:r>
              <a:rPr lang="en-US" dirty="0"/>
              <a:t>Echoes of the Atomic Age in Ray Bradbury’s “There Will Come Soft Rains”</a:t>
            </a:r>
            <a:endParaRPr dirty="0"/>
          </a:p>
        </p:txBody>
      </p:sp>
      <p:pic>
        <p:nvPicPr>
          <p:cNvPr id="65" name="Google Shape;65;p15" title="There will come soft rains_Cover.png"/>
          <p:cNvPicPr preferRelativeResize="0"/>
          <p:nvPr/>
        </p:nvPicPr>
        <p:blipFill>
          <a:blip r:embed="rId3">
            <a:alphaModFix/>
          </a:blip>
          <a:stretch>
            <a:fillRect/>
          </a:stretch>
        </p:blipFill>
        <p:spPr>
          <a:xfrm>
            <a:off x="428125" y="1285950"/>
            <a:ext cx="3038400" cy="2571600"/>
          </a:xfrm>
          <a:prstGeom prst="hexagon">
            <a:avLst>
              <a:gd name="adj" fmla="val 25000"/>
              <a:gd name="vf" fmla="val 115470"/>
            </a:avLst>
          </a:prstGeom>
          <a:noFill/>
          <a:ln w="19050" cap="flat" cmpd="sng">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Essential Question</a:t>
            </a:r>
            <a:endParaRPr/>
          </a:p>
        </p:txBody>
      </p:sp>
      <p:sp>
        <p:nvSpPr>
          <p:cNvPr id="71" name="Google Shape;71;p16"/>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101600" marR="0" lvl="0" indent="0" algn="l" rtl="0">
              <a:lnSpc>
                <a:spcPct val="100000"/>
              </a:lnSpc>
              <a:spcBef>
                <a:spcPts val="0"/>
              </a:spcBef>
              <a:spcAft>
                <a:spcPts val="0"/>
              </a:spcAft>
              <a:buClr>
                <a:schemeClr val="lt1"/>
              </a:buClr>
              <a:buSzPts val="2800"/>
              <a:buNone/>
            </a:pPr>
            <a:r>
              <a:rPr lang="en-US" sz="2800" dirty="0"/>
              <a:t>In what ways can literature reflect the values, fears, and perspectives of its time?</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Lesson Objectives</a:t>
            </a:r>
            <a:endParaRPr dirty="0"/>
          </a:p>
        </p:txBody>
      </p:sp>
      <p:sp>
        <p:nvSpPr>
          <p:cNvPr id="77" name="Google Shape;77;p17"/>
          <p:cNvSpPr txBox="1">
            <a:spLocks noGrp="1"/>
          </p:cNvSpPr>
          <p:nvPr>
            <p:ph type="body" sz="quarter" idx="10"/>
          </p:nvPr>
        </p:nvSpPr>
        <p:spPr>
          <a:xfrm>
            <a:off x="623888" y="2699639"/>
            <a:ext cx="7885113" cy="1505093"/>
          </a:xfrm>
          <a:prstGeom prst="rect">
            <a:avLst/>
          </a:prstGeom>
          <a:noFill/>
          <a:ln>
            <a:noFill/>
          </a:ln>
        </p:spPr>
        <p:txBody>
          <a:bodyPr spcFirstLastPara="1" wrap="square" lIns="91425" tIns="91425" rIns="91425" bIns="91425" anchor="t" anchorCtr="0">
            <a:noAutofit/>
          </a:bodyPr>
          <a:lstStyle/>
          <a:p>
            <a:pPr marR="0" lvl="0" indent="-393192" algn="l" rtl="0">
              <a:lnSpc>
                <a:spcPct val="100000"/>
              </a:lnSpc>
              <a:spcBef>
                <a:spcPts val="520"/>
              </a:spcBef>
              <a:spcAft>
                <a:spcPts val="0"/>
              </a:spcAft>
              <a:buClr>
                <a:schemeClr val="lt1"/>
              </a:buClr>
              <a:buSzPts val="2600"/>
              <a:buFont typeface="NTR"/>
              <a:buChar char="●"/>
            </a:pPr>
            <a:r>
              <a:rPr lang="en-US" dirty="0"/>
              <a:t>Understand how historical and cultural perspectives influence how an author writes.</a:t>
            </a:r>
            <a:endParaRPr dirty="0"/>
          </a:p>
          <a:p>
            <a:pPr marR="0" lvl="0" indent="-393192" algn="l" rtl="0">
              <a:lnSpc>
                <a:spcPct val="100000"/>
              </a:lnSpc>
              <a:spcBef>
                <a:spcPts val="520"/>
              </a:spcBef>
              <a:spcAft>
                <a:spcPts val="0"/>
              </a:spcAft>
              <a:buClr>
                <a:schemeClr val="lt1"/>
              </a:buClr>
              <a:buSzPts val="2600"/>
              <a:buFont typeface="NTR"/>
              <a:buChar char="●"/>
            </a:pPr>
            <a:r>
              <a:rPr lang="en-US" dirty="0"/>
              <a:t>Learn how to analyze the components of an author’s writing style. </a:t>
            </a:r>
            <a:endParaRPr dirty="0"/>
          </a:p>
          <a:p>
            <a:pPr marR="0" lvl="0" indent="-393192" algn="l" rtl="0">
              <a:lnSpc>
                <a:spcPct val="100000"/>
              </a:lnSpc>
              <a:spcBef>
                <a:spcPts val="520"/>
              </a:spcBef>
              <a:spcAft>
                <a:spcPts val="0"/>
              </a:spcAft>
              <a:buClr>
                <a:schemeClr val="lt1"/>
              </a:buClr>
              <a:buSzPts val="2600"/>
              <a:buFont typeface="NTR"/>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483050" y="1018350"/>
            <a:ext cx="6177900" cy="31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300" dirty="0"/>
              <a:t>Which world events and people have had the biggest impact on how you see the world?</a:t>
            </a:r>
            <a:endParaRPr sz="4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Historical and Cultural Perspectives </a:t>
            </a:r>
            <a:endParaRPr dirty="0"/>
          </a:p>
        </p:txBody>
      </p:sp>
      <p:sp>
        <p:nvSpPr>
          <p:cNvPr id="88" name="Google Shape;88;p19"/>
          <p:cNvSpPr txBox="1">
            <a:spLocks noGrp="1"/>
          </p:cNvSpPr>
          <p:nvPr>
            <p:ph sz="half"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r>
              <a:rPr lang="en-US" dirty="0"/>
              <a:t>This refers to how people’s thoughts, feelings, and decisions are shaped by the time period they lived in and the culture they were part of—including their beliefs, traditions, values, knowledge, and events happening around them.</a:t>
            </a:r>
            <a:endParaRPr dirty="0"/>
          </a:p>
        </p:txBody>
      </p:sp>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39744956-D7AF-C24A-B772-F3A0F6641B2C}"/>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0D51015A-79D5-5846-ADD5-18481CB10A0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2029</TotalTime>
  <Words>854</Words>
  <Application>Microsoft Office PowerPoint</Application>
  <PresentationFormat>On-screen Show (16:9)</PresentationFormat>
  <Paragraphs>70</Paragraphs>
  <Slides>20</Slides>
  <Notes>20</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Aptos Display</vt:lpstr>
      <vt:lpstr>Arial</vt:lpstr>
      <vt:lpstr>Calibri</vt:lpstr>
      <vt:lpstr>Courier New</vt:lpstr>
      <vt:lpstr>Noto Sans Symbols</vt:lpstr>
      <vt:lpstr>NTR</vt:lpstr>
      <vt:lpstr>System Font Regular</vt:lpstr>
      <vt:lpstr>Wingdings</vt:lpstr>
      <vt:lpstr>Custom Design</vt:lpstr>
      <vt:lpstr>1_Custom Design</vt:lpstr>
      <vt:lpstr>PowerPoint Presentation</vt:lpstr>
      <vt:lpstr>Which world events and people have had the biggest impact on how you see the world?</vt:lpstr>
      <vt:lpstr>PowerPoint Presentation</vt:lpstr>
      <vt:lpstr>Stand Up, Sit Down</vt:lpstr>
      <vt:lpstr>Ghosts in the Machine </vt:lpstr>
      <vt:lpstr>Essential Question</vt:lpstr>
      <vt:lpstr>Lesson Objectives</vt:lpstr>
      <vt:lpstr>Which world events and people have had the biggest impact on how you see the world?</vt:lpstr>
      <vt:lpstr>Historical and Cultural Perspectives </vt:lpstr>
      <vt:lpstr>PowerPoint Presentation</vt:lpstr>
      <vt:lpstr>PowerPoint Presentation</vt:lpstr>
      <vt:lpstr>Honeycomb Harvest</vt:lpstr>
      <vt:lpstr>Honeycomb Harvest</vt:lpstr>
      <vt:lpstr>Style Element Notes</vt:lpstr>
      <vt:lpstr>Style Element Notes: A Little Deeper</vt:lpstr>
      <vt:lpstr>Categorical Highlighting</vt:lpstr>
      <vt:lpstr>Poem Analysis</vt:lpstr>
      <vt:lpstr>Ray Bradbury (1920-2012)</vt:lpstr>
      <vt:lpstr>Categorical Highlighting</vt:lpstr>
      <vt:lpstr>Text Analysis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Ghosts in the Machine</dc:title>
  <dc:subject/>
  <dc:creator>K20 Center</dc:creator>
  <cp:keywords/>
  <dc:description/>
  <cp:lastModifiedBy>K20 Center</cp:lastModifiedBy>
  <cp:revision>5</cp:revision>
  <dcterms:modified xsi:type="dcterms:W3CDTF">2025-09-19T16:40:03Z</dcterms:modified>
  <cp:category/>
</cp:coreProperties>
</file>