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57" r:id="rId3"/>
    <p:sldId id="262" r:id="rId4"/>
    <p:sldId id="263" r:id="rId5"/>
    <p:sldId id="261" r:id="rId6"/>
    <p:sldId id="264" r:id="rId7"/>
    <p:sldId id="280" r:id="rId8"/>
    <p:sldId id="273" r:id="rId9"/>
    <p:sldId id="281" r:id="rId10"/>
    <p:sldId id="282"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9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091"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7D05190-543A-4E3E-ABFF-A8C2091AD2E4}" type="datetimeFigureOut">
              <a:rPr lang="en-US" smtClean="0"/>
              <a:t>10/30/2015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F43AD6-8A39-4249-B06B-4DD9490AAA9A}" type="slidenum">
              <a:rPr lang="en-US" smtClean="0"/>
              <a:t>‹#›</a:t>
            </a:fld>
            <a:endParaRPr lang="en-US"/>
          </a:p>
        </p:txBody>
      </p:sp>
    </p:spTree>
    <p:extLst>
      <p:ext uri="{BB962C8B-B14F-4D97-AF65-F5344CB8AC3E}">
        <p14:creationId xmlns:p14="http://schemas.microsoft.com/office/powerpoint/2010/main" val="2559661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254B1B7-FA2D-42FD-A620-428CBF926BD4}" type="datetimeFigureOut">
              <a:rPr lang="en-US" smtClean="0"/>
              <a:t>10/30/2015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203F89D-C5BA-4AE2-8CAA-B344B1DB4B97}" type="slidenum">
              <a:rPr lang="en-US" smtClean="0"/>
              <a:t>‹#›</a:t>
            </a:fld>
            <a:endParaRPr lang="en-US"/>
          </a:p>
        </p:txBody>
      </p:sp>
    </p:spTree>
    <p:extLst>
      <p:ext uri="{BB962C8B-B14F-4D97-AF65-F5344CB8AC3E}">
        <p14:creationId xmlns:p14="http://schemas.microsoft.com/office/powerpoint/2010/main" val="1701404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03F89D-C5BA-4AE2-8CAA-B344B1DB4B97}" type="slidenum">
              <a:rPr lang="en-US" smtClean="0"/>
              <a:t>1</a:t>
            </a:fld>
            <a:endParaRPr lang="en-US"/>
          </a:p>
        </p:txBody>
      </p:sp>
    </p:spTree>
    <p:extLst>
      <p:ext uri="{BB962C8B-B14F-4D97-AF65-F5344CB8AC3E}">
        <p14:creationId xmlns:p14="http://schemas.microsoft.com/office/powerpoint/2010/main" val="187567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shows blast wave to help students better understand the power of the bomb in order to better understand some of the details in Hersey’s Hiroshima excerpt. </a:t>
            </a:r>
            <a:r>
              <a:rPr lang="en-US" baseline="0" smtClean="0"/>
              <a:t>Video links show government footage of blast wave and thermal pulse testing. </a:t>
            </a:r>
            <a:endParaRPr lang="en-US" dirty="0"/>
          </a:p>
        </p:txBody>
      </p:sp>
      <p:sp>
        <p:nvSpPr>
          <p:cNvPr id="4" name="Slide Number Placeholder 3"/>
          <p:cNvSpPr>
            <a:spLocks noGrp="1"/>
          </p:cNvSpPr>
          <p:nvPr>
            <p:ph type="sldNum" sz="quarter" idx="10"/>
          </p:nvPr>
        </p:nvSpPr>
        <p:spPr/>
        <p:txBody>
          <a:bodyPr/>
          <a:lstStyle/>
          <a:p>
            <a:fld id="{3203F89D-C5BA-4AE2-8CAA-B344B1DB4B97}" type="slidenum">
              <a:rPr lang="en-US" smtClean="0"/>
              <a:t>10</a:t>
            </a:fld>
            <a:endParaRPr lang="en-US"/>
          </a:p>
        </p:txBody>
      </p:sp>
    </p:spTree>
    <p:extLst>
      <p:ext uri="{BB962C8B-B14F-4D97-AF65-F5344CB8AC3E}">
        <p14:creationId xmlns:p14="http://schemas.microsoft.com/office/powerpoint/2010/main" val="18597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students’ K column for what they already know. Then review</a:t>
            </a:r>
            <a:r>
              <a:rPr lang="en-US" baseline="0" dirty="0" smtClean="0"/>
              <a:t> the W chart to get a feel for the information the students want to know. The presentation is general enough that teachers can take the conversation whatever direction they want to go and answer questions posed by students.</a:t>
            </a:r>
          </a:p>
          <a:p>
            <a:r>
              <a:rPr lang="en-US" baseline="0" dirty="0" smtClean="0"/>
              <a:t>Encourage students to use the L column to add new information that they gain during this presentation. </a:t>
            </a:r>
            <a:endParaRPr lang="en-US" dirty="0"/>
          </a:p>
        </p:txBody>
      </p:sp>
      <p:sp>
        <p:nvSpPr>
          <p:cNvPr id="4" name="Slide Number Placeholder 3"/>
          <p:cNvSpPr>
            <a:spLocks noGrp="1"/>
          </p:cNvSpPr>
          <p:nvPr>
            <p:ph type="sldNum" sz="quarter" idx="10"/>
          </p:nvPr>
        </p:nvSpPr>
        <p:spPr/>
        <p:txBody>
          <a:bodyPr/>
          <a:lstStyle/>
          <a:p>
            <a:fld id="{3203F89D-C5BA-4AE2-8CAA-B344B1DB4B97}" type="slidenum">
              <a:rPr lang="en-US" smtClean="0"/>
              <a:t>2</a:t>
            </a:fld>
            <a:endParaRPr lang="en-US"/>
          </a:p>
        </p:txBody>
      </p:sp>
    </p:spTree>
    <p:extLst>
      <p:ext uri="{BB962C8B-B14F-4D97-AF65-F5344CB8AC3E}">
        <p14:creationId xmlns:p14="http://schemas.microsoft.com/office/powerpoint/2010/main" val="268814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Picture</a:t>
            </a:r>
            <a:r>
              <a:rPr lang="en-US" sz="1200" b="1" baseline="0" dirty="0" smtClean="0"/>
              <a:t> of the actual</a:t>
            </a:r>
            <a:r>
              <a:rPr lang="en-US" sz="1200" b="1" dirty="0" smtClean="0"/>
              <a:t> huge atomic cloud on  6 August, 1945. A Uranium bomb, the first nuclear weapon in the world,</a:t>
            </a:r>
            <a:r>
              <a:rPr lang="en-US" sz="1200" b="1" baseline="0" dirty="0" smtClean="0"/>
              <a:t> </a:t>
            </a:r>
            <a:r>
              <a:rPr lang="en-US" sz="1200" b="1" dirty="0" smtClean="0"/>
              <a:t>was dropped in Hiroshima City. It was estimated that its energy was equivalent to 15 kilotons of  TNT. Aerial photograph from the 80 kilometers away of the Inland Sea, </a:t>
            </a:r>
            <a:r>
              <a:rPr lang="en-US" sz="1200" b="1" u="none" dirty="0" smtClean="0">
                <a:solidFill>
                  <a:schemeClr val="accent2">
                    <a:lumMod val="75000"/>
                  </a:schemeClr>
                </a:solidFill>
              </a:rPr>
              <a:t>taken about </a:t>
            </a:r>
            <a:r>
              <a:rPr lang="en-US" sz="1600" b="1" u="none" dirty="0" smtClean="0">
                <a:solidFill>
                  <a:schemeClr val="accent2">
                    <a:lumMod val="75000"/>
                  </a:schemeClr>
                </a:solidFill>
              </a:rPr>
              <a:t>1 hour </a:t>
            </a:r>
            <a:r>
              <a:rPr lang="en-US" sz="1200" b="1" u="none" dirty="0" smtClean="0">
                <a:solidFill>
                  <a:schemeClr val="accent2">
                    <a:lumMod val="75000"/>
                  </a:schemeClr>
                </a:solidFill>
              </a:rPr>
              <a:t>after the dropping.</a:t>
            </a:r>
            <a:endParaRPr lang="en-US" sz="1200" u="none" dirty="0" smtClean="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3203F89D-C5BA-4AE2-8CAA-B344B1DB4B97}" type="slidenum">
              <a:rPr lang="en-US" smtClean="0"/>
              <a:t>3</a:t>
            </a:fld>
            <a:endParaRPr lang="en-US"/>
          </a:p>
        </p:txBody>
      </p:sp>
    </p:spTree>
    <p:extLst>
      <p:ext uri="{BB962C8B-B14F-4D97-AF65-F5344CB8AC3E}">
        <p14:creationId xmlns:p14="http://schemas.microsoft.com/office/powerpoint/2010/main" val="828114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with this</a:t>
            </a:r>
            <a:r>
              <a:rPr lang="en-US" baseline="0" dirty="0" smtClean="0"/>
              <a:t> close up shot of the damage for students to pay attention to small details, the following slides will pull out further and further to allow students to see the damage on a large scale.</a:t>
            </a:r>
            <a:endParaRPr lang="en-US" dirty="0"/>
          </a:p>
        </p:txBody>
      </p:sp>
      <p:sp>
        <p:nvSpPr>
          <p:cNvPr id="4" name="Slide Number Placeholder 3"/>
          <p:cNvSpPr>
            <a:spLocks noGrp="1"/>
          </p:cNvSpPr>
          <p:nvPr>
            <p:ph type="sldNum" sz="quarter" idx="10"/>
          </p:nvPr>
        </p:nvSpPr>
        <p:spPr/>
        <p:txBody>
          <a:bodyPr/>
          <a:lstStyle/>
          <a:p>
            <a:fld id="{3203F89D-C5BA-4AE2-8CAA-B344B1DB4B97}" type="slidenum">
              <a:rPr lang="en-US" smtClean="0"/>
              <a:t>4</a:t>
            </a:fld>
            <a:endParaRPr lang="en-US"/>
          </a:p>
        </p:txBody>
      </p:sp>
    </p:spTree>
    <p:extLst>
      <p:ext uri="{BB962C8B-B14F-4D97-AF65-F5344CB8AC3E}">
        <p14:creationId xmlns:p14="http://schemas.microsoft.com/office/powerpoint/2010/main" val="66231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a:t>
            </a:r>
            <a:r>
              <a:rPr lang="en-US" baseline="0" dirty="0" smtClean="0"/>
              <a:t> with larger scope than previous picture</a:t>
            </a:r>
            <a:endParaRPr lang="en-US" dirty="0"/>
          </a:p>
        </p:txBody>
      </p:sp>
      <p:sp>
        <p:nvSpPr>
          <p:cNvPr id="4" name="Slide Number Placeholder 3"/>
          <p:cNvSpPr>
            <a:spLocks noGrp="1"/>
          </p:cNvSpPr>
          <p:nvPr>
            <p:ph type="sldNum" sz="quarter" idx="10"/>
          </p:nvPr>
        </p:nvSpPr>
        <p:spPr/>
        <p:txBody>
          <a:bodyPr/>
          <a:lstStyle/>
          <a:p>
            <a:fld id="{3203F89D-C5BA-4AE2-8CAA-B344B1DB4B97}" type="slidenum">
              <a:rPr lang="en-US" smtClean="0"/>
              <a:t>5</a:t>
            </a:fld>
            <a:endParaRPr lang="en-US"/>
          </a:p>
        </p:txBody>
      </p:sp>
    </p:spTree>
    <p:extLst>
      <p:ext uri="{BB962C8B-B14F-4D97-AF65-F5344CB8AC3E}">
        <p14:creationId xmlns:p14="http://schemas.microsoft.com/office/powerpoint/2010/main" val="203700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 provided to show how a cross-curricular lesson/unit will have</a:t>
            </a:r>
            <a:r>
              <a:rPr lang="en-US" baseline="0" dirty="0" smtClean="0"/>
              <a:t> the same overarching essential question.  Review from Cross-Curricular</a:t>
            </a:r>
            <a:r>
              <a:rPr lang="en-US" dirty="0" smtClean="0"/>
              <a:t> Teaching session.  Remember that the overarching Essential Question and/or theme, is the focus in the center.</a:t>
            </a:r>
            <a:r>
              <a:rPr lang="en-US" baseline="0" dirty="0" smtClean="0"/>
              <a:t> Once we branch out from the overarching question, we will explore how to break this down into smaller chunks across contents to develop content specific essential questions and activities.  All of the content specific questions and activities should still allow students to make the connections across subject areas, and most importantly to the “big picture” we have at the center.  (*Instructional strategy card and Unit Planning Template pass out from resource packet)</a:t>
            </a:r>
            <a:endParaRPr lang="en-US" dirty="0"/>
          </a:p>
        </p:txBody>
      </p:sp>
      <p:sp>
        <p:nvSpPr>
          <p:cNvPr id="4" name="Slide Number Placeholder 3"/>
          <p:cNvSpPr>
            <a:spLocks noGrp="1"/>
          </p:cNvSpPr>
          <p:nvPr>
            <p:ph type="sldNum" sz="quarter" idx="10"/>
          </p:nvPr>
        </p:nvSpPr>
        <p:spPr/>
        <p:txBody>
          <a:bodyPr/>
          <a:lstStyle/>
          <a:p>
            <a:fld id="{3203F89D-C5BA-4AE2-8CAA-B344B1DB4B97}" type="slidenum">
              <a:rPr lang="en-US" smtClean="0"/>
              <a:t>6</a:t>
            </a:fld>
            <a:endParaRPr lang="en-US"/>
          </a:p>
        </p:txBody>
      </p:sp>
    </p:spTree>
    <p:extLst>
      <p:ext uri="{BB962C8B-B14F-4D97-AF65-F5344CB8AC3E}">
        <p14:creationId xmlns:p14="http://schemas.microsoft.com/office/powerpoint/2010/main" val="712707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Bottles-</a:t>
            </a:r>
            <a:r>
              <a:rPr lang="en-US" baseline="0" dirty="0" smtClean="0"/>
              <a:t> damaged by thermal pulse, hot enough to melt glass</a:t>
            </a:r>
          </a:p>
          <a:p>
            <a:r>
              <a:rPr lang="en-US" baseline="0" dirty="0" smtClean="0"/>
              <a:t>Road- thermal pulse scorched asphalt, left thermal shadows due to the heat </a:t>
            </a:r>
            <a:endParaRPr lang="en-US" dirty="0"/>
          </a:p>
        </p:txBody>
      </p:sp>
      <p:sp>
        <p:nvSpPr>
          <p:cNvPr id="4" name="Slide Number Placeholder 3"/>
          <p:cNvSpPr>
            <a:spLocks noGrp="1"/>
          </p:cNvSpPr>
          <p:nvPr>
            <p:ph type="sldNum" sz="quarter" idx="10"/>
          </p:nvPr>
        </p:nvSpPr>
        <p:spPr/>
        <p:txBody>
          <a:bodyPr/>
          <a:lstStyle/>
          <a:p>
            <a:fld id="{3203F89D-C5BA-4AE2-8CAA-B344B1DB4B97}" type="slidenum">
              <a:rPr lang="en-US" smtClean="0"/>
              <a:t>7</a:t>
            </a:fld>
            <a:endParaRPr lang="en-US"/>
          </a:p>
        </p:txBody>
      </p:sp>
    </p:spTree>
    <p:extLst>
      <p:ext uri="{BB962C8B-B14F-4D97-AF65-F5344CB8AC3E}">
        <p14:creationId xmlns:p14="http://schemas.microsoft.com/office/powerpoint/2010/main" val="90275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Injuries</a:t>
            </a:r>
            <a:r>
              <a:rPr lang="en-US" baseline="0" dirty="0" smtClean="0"/>
              <a:t> due to thermal pulse, many miles away from epicenter</a:t>
            </a:r>
            <a:endParaRPr lang="en-US" dirty="0"/>
          </a:p>
        </p:txBody>
      </p:sp>
      <p:sp>
        <p:nvSpPr>
          <p:cNvPr id="4" name="Slide Number Placeholder 3"/>
          <p:cNvSpPr>
            <a:spLocks noGrp="1"/>
          </p:cNvSpPr>
          <p:nvPr>
            <p:ph type="sldNum" sz="quarter" idx="10"/>
          </p:nvPr>
        </p:nvSpPr>
        <p:spPr/>
        <p:txBody>
          <a:bodyPr/>
          <a:lstStyle/>
          <a:p>
            <a:fld id="{3203F89D-C5BA-4AE2-8CAA-B344B1DB4B97}" type="slidenum">
              <a:rPr lang="en-US" smtClean="0"/>
              <a:t>8</a:t>
            </a:fld>
            <a:endParaRPr lang="en-US"/>
          </a:p>
        </p:txBody>
      </p:sp>
    </p:spTree>
    <p:extLst>
      <p:ext uri="{BB962C8B-B14F-4D97-AF65-F5344CB8AC3E}">
        <p14:creationId xmlns:p14="http://schemas.microsoft.com/office/powerpoint/2010/main" val="2611902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injuries</a:t>
            </a:r>
            <a:endParaRPr lang="en-US" dirty="0"/>
          </a:p>
        </p:txBody>
      </p:sp>
      <p:sp>
        <p:nvSpPr>
          <p:cNvPr id="4" name="Slide Number Placeholder 3"/>
          <p:cNvSpPr>
            <a:spLocks noGrp="1"/>
          </p:cNvSpPr>
          <p:nvPr>
            <p:ph type="sldNum" sz="quarter" idx="10"/>
          </p:nvPr>
        </p:nvSpPr>
        <p:spPr/>
        <p:txBody>
          <a:bodyPr/>
          <a:lstStyle/>
          <a:p>
            <a:fld id="{3203F89D-C5BA-4AE2-8CAA-B344B1DB4B97}" type="slidenum">
              <a:rPr lang="en-US" smtClean="0"/>
              <a:t>9</a:t>
            </a:fld>
            <a:endParaRPr lang="en-US"/>
          </a:p>
        </p:txBody>
      </p:sp>
    </p:spTree>
    <p:extLst>
      <p:ext uri="{BB962C8B-B14F-4D97-AF65-F5344CB8AC3E}">
        <p14:creationId xmlns:p14="http://schemas.microsoft.com/office/powerpoint/2010/main" val="834229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Picture 1" descr="COVERmaster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510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30275"/>
            <a:ext cx="8229600" cy="1143000"/>
          </a:xfrm>
          <a:prstGeom prst="rect">
            <a:avLst/>
          </a:prstGeom>
        </p:spPr>
        <p:txBody>
          <a:bodyPr anchor="b"/>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57200" y="2255837"/>
            <a:ext cx="4038600" cy="3840163"/>
          </a:xfrm>
          <a:prstGeom prst="rect">
            <a:avLst/>
          </a:prstGeom>
        </p:spPr>
        <p:txBody>
          <a:bodyPr/>
          <a:lstStyle>
            <a:lvl1pPr marL="114300" indent="0">
              <a:buNone/>
              <a:defRPr sz="2800">
                <a:solidFill>
                  <a:schemeClr val="accent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2255837"/>
            <a:ext cx="4038600" cy="3840163"/>
          </a:xfrm>
          <a:prstGeom prst="rect">
            <a:avLst/>
          </a:prstGeom>
        </p:spPr>
        <p:txBody>
          <a:bodyPr/>
          <a:lstStyle>
            <a:lvl1pPr marL="114300" indent="0">
              <a:buNone/>
              <a:defRPr sz="2800">
                <a:solidFill>
                  <a:srgbClr val="679BCD"/>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03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Subtitle 2"/>
          <p:cNvSpPr>
            <a:spLocks noGrp="1"/>
          </p:cNvSpPr>
          <p:nvPr>
            <p:ph type="subTitle" idx="10"/>
          </p:nvPr>
        </p:nvSpPr>
        <p:spPr>
          <a:xfrm>
            <a:off x="978976" y="4051621"/>
            <a:ext cx="6897029" cy="801503"/>
          </a:xfrm>
          <a:prstGeom prst="rect">
            <a:avLst/>
          </a:prstGeom>
        </p:spPr>
        <p:txBody>
          <a:bodyPr anchor="t">
            <a:normAutofit/>
          </a:bodyPr>
          <a:lstStyle>
            <a:lvl1pPr marL="0" indent="0" algn="r">
              <a:buNone/>
              <a:defRPr sz="20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Title 1"/>
          <p:cNvSpPr>
            <a:spLocks noGrp="1"/>
          </p:cNvSpPr>
          <p:nvPr>
            <p:ph type="title" hasCustomPrompt="1"/>
          </p:nvPr>
        </p:nvSpPr>
        <p:spPr>
          <a:xfrm>
            <a:off x="978976" y="2764104"/>
            <a:ext cx="6897029" cy="1285240"/>
          </a:xfrm>
          <a:prstGeom prst="rect">
            <a:avLst/>
          </a:prstGeom>
        </p:spPr>
        <p:txBody>
          <a:bodyPr anchor="b"/>
          <a:lstStyle>
            <a:lvl1pPr algn="r">
              <a:defRPr sz="8000" b="0" i="0" cap="none" spc="0">
                <a:ln w="18415" cmpd="sng">
                  <a:noFill/>
                  <a:prstDash val="solid"/>
                </a:ln>
                <a:solidFill>
                  <a:schemeClr val="accent4"/>
                </a:solidFill>
                <a:effectLst/>
                <a:latin typeface="+mj-lt"/>
              </a:defRPr>
            </a:lvl1pPr>
          </a:lstStyle>
          <a:p>
            <a:r>
              <a:rPr lang="en-US" dirty="0" smtClean="0"/>
              <a:t>CLICK TO EDIT MASTER TITLE </a:t>
            </a:r>
            <a:r>
              <a:rPr lang="en-US" dirty="0" err="1" smtClean="0"/>
              <a:t>STYLEz</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ue Section Header">
    <p:bg>
      <p:bgPr>
        <a:gradFill flip="none" rotWithShape="1">
          <a:gsLst>
            <a:gs pos="0">
              <a:schemeClr val="accent2"/>
            </a:gs>
            <a:gs pos="100000">
              <a:schemeClr val="accent2">
                <a:lumMod val="50000"/>
              </a:schemeClr>
            </a:gs>
          </a:gsLst>
          <a:lin ang="0" scaled="1"/>
          <a:tileRect/>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978976" y="1675742"/>
            <a:ext cx="6901708" cy="1285240"/>
          </a:xfrm>
          <a:prstGeom prst="rect">
            <a:avLst/>
          </a:prstGeom>
        </p:spPr>
        <p:txBody>
          <a:bodyPr anchor="b"/>
          <a:lstStyle>
            <a:lvl1pPr algn="l">
              <a:defRPr sz="8000" b="0" cap="all">
                <a:solidFill>
                  <a:srgbClr val="991B1E"/>
                </a:solidFill>
              </a:defRPr>
            </a:lvl1pPr>
          </a:lstStyle>
          <a:p>
            <a:r>
              <a:rPr lang="en-US" dirty="0" smtClean="0"/>
              <a:t>Click to edit Master title style</a:t>
            </a:r>
            <a:endParaRPr lang="en-US" dirty="0"/>
          </a:p>
        </p:txBody>
      </p:sp>
      <p:sp>
        <p:nvSpPr>
          <p:cNvPr id="7" name="Subtitle 2"/>
          <p:cNvSpPr>
            <a:spLocks noGrp="1"/>
          </p:cNvSpPr>
          <p:nvPr>
            <p:ph type="subTitle" idx="10"/>
          </p:nvPr>
        </p:nvSpPr>
        <p:spPr>
          <a:xfrm>
            <a:off x="639238" y="4034960"/>
            <a:ext cx="6901708" cy="1173480"/>
          </a:xfrm>
          <a:prstGeom prst="rect">
            <a:avLst/>
          </a:prstGeom>
        </p:spPr>
        <p:txBody>
          <a:bodyPr anchor="t">
            <a:normAutofit/>
          </a:bodyPr>
          <a:lstStyle>
            <a:lvl1pPr marL="342900" indent="-342900" algn="l">
              <a:buClr>
                <a:schemeClr val="accent2">
                  <a:lumMod val="50000"/>
                </a:schemeClr>
              </a:buClr>
              <a:buFont typeface="Arial"/>
              <a:buChar char="•"/>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2"/>
          <p:cNvSpPr>
            <a:spLocks noGrp="1"/>
          </p:cNvSpPr>
          <p:nvPr>
            <p:ph type="body" idx="11" hasCustomPrompt="1"/>
          </p:nvPr>
        </p:nvSpPr>
        <p:spPr>
          <a:xfrm>
            <a:off x="978976" y="2970928"/>
            <a:ext cx="6901708" cy="1055885"/>
          </a:xfrm>
          <a:prstGeom prst="rect">
            <a:avLst/>
          </a:prstGeom>
        </p:spPr>
        <p:txBody>
          <a:bodyPr anchor="b">
            <a:noAutofit/>
          </a:bodyPr>
          <a:lstStyle>
            <a:lvl1pPr marL="0" indent="0" algn="l">
              <a:buNone/>
              <a:defRPr sz="36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196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gradFill flip="none" rotWithShape="1">
          <a:gsLst>
            <a:gs pos="0">
              <a:schemeClr val="bg1"/>
            </a:gs>
            <a:gs pos="100000">
              <a:schemeClr val="bg1">
                <a:lumMod val="85000"/>
              </a:schemeClr>
            </a:gs>
          </a:gsLst>
          <a:lin ang="0" scaled="1"/>
          <a:tileRect/>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978976" y="2913512"/>
            <a:ext cx="6901708" cy="1285240"/>
          </a:xfrm>
          <a:prstGeom prst="rect">
            <a:avLst/>
          </a:prstGeom>
        </p:spPr>
        <p:txBody>
          <a:bodyPr anchor="b"/>
          <a:lstStyle>
            <a:lvl1pPr algn="r">
              <a:defRPr sz="3600" b="0" cap="all">
                <a:solidFill>
                  <a:schemeClr val="accent4"/>
                </a:solidFill>
              </a:defRPr>
            </a:lvl1pPr>
          </a:lstStyle>
          <a:p>
            <a:r>
              <a:rPr lang="en-US" dirty="0" smtClean="0"/>
              <a:t>Click to edit Master title style</a:t>
            </a:r>
            <a:endParaRPr lang="en-US" dirty="0"/>
          </a:p>
        </p:txBody>
      </p:sp>
      <p:sp>
        <p:nvSpPr>
          <p:cNvPr id="6" name="Subtitle 2"/>
          <p:cNvSpPr>
            <a:spLocks noGrp="1"/>
          </p:cNvSpPr>
          <p:nvPr>
            <p:ph type="subTitle" idx="10" hasCustomPrompt="1"/>
          </p:nvPr>
        </p:nvSpPr>
        <p:spPr>
          <a:xfrm>
            <a:off x="978976" y="4201560"/>
            <a:ext cx="6901708" cy="1066800"/>
          </a:xfrm>
          <a:prstGeom prst="rect">
            <a:avLst/>
          </a:prstGeom>
        </p:spPr>
        <p:txBody>
          <a:bodyPr anchor="t">
            <a:normAutofit/>
          </a:bodyPr>
          <a:lstStyle>
            <a:lvl1pPr marL="0" indent="0" algn="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8862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252" y="2133600"/>
            <a:ext cx="6866744" cy="3506530"/>
          </a:xfrm>
          <a:prstGeom prst="rect">
            <a:avLst/>
          </a:prstGeom>
        </p:spPr>
        <p:txBody>
          <a:bodyPr/>
          <a:lstStyle>
            <a:lvl1pPr>
              <a:buClr>
                <a:schemeClr val="accent4"/>
              </a:buClr>
              <a:defRPr sz="1800">
                <a:solidFill>
                  <a:srgbClr val="534949"/>
                </a:solidFill>
              </a:defRPr>
            </a:lvl1pPr>
            <a:lvl2pPr>
              <a:buClr>
                <a:schemeClr val="accent4"/>
              </a:buClr>
              <a:defRPr sz="1800">
                <a:solidFill>
                  <a:srgbClr val="534949"/>
                </a:solidFill>
              </a:defRPr>
            </a:lvl2pPr>
            <a:lvl3pPr marL="1005840" indent="-228600">
              <a:buClr>
                <a:schemeClr val="accent4"/>
              </a:buClr>
              <a:buFont typeface="Lucida Grande"/>
              <a:buChar char="»"/>
              <a:defRPr sz="1400">
                <a:solidFill>
                  <a:schemeClr val="accent4"/>
                </a:solidFill>
              </a:defRPr>
            </a:lvl3pPr>
            <a:lvl4pPr marL="1280160" indent="-228600">
              <a:buClr>
                <a:schemeClr val="accent4"/>
              </a:buClr>
              <a:buFont typeface="Lucida Grande"/>
              <a:buChar char="»"/>
              <a:defRPr sz="1400">
                <a:solidFill>
                  <a:schemeClr val="accent4"/>
                </a:solidFill>
              </a:defRPr>
            </a:lvl4pPr>
            <a:lvl5pPr marL="1554480" indent="-228600">
              <a:buClr>
                <a:schemeClr val="accent4"/>
              </a:buClr>
              <a:buFont typeface="Lucida Grande"/>
              <a:buChar char="»"/>
              <a:defRPr sz="1400">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323439" y="856275"/>
            <a:ext cx="6546557" cy="1285240"/>
          </a:xfrm>
          <a:prstGeom prst="rect">
            <a:avLst/>
          </a:prstGeom>
        </p:spPr>
        <p:txBody>
          <a:bodyPr anchor="b"/>
          <a:lstStyle>
            <a:lvl1pPr algn="l">
              <a:defRPr sz="3600" b="0" cap="all">
                <a:solidFill>
                  <a:schemeClr val="accent4"/>
                </a:solidFil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 and Content">
    <p:bg>
      <p:bgPr>
        <a:gradFill flip="none" rotWithShape="1">
          <a:gsLst>
            <a:gs pos="0">
              <a:schemeClr val="bg1"/>
            </a:gs>
            <a:gs pos="100000">
              <a:schemeClr val="bg1">
                <a:lumMod val="85000"/>
              </a:schemeClr>
            </a:gs>
          </a:gsLst>
          <a:lin ang="0" scaled="1"/>
          <a:tileRect/>
        </a:gra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1366130" y="2291934"/>
            <a:ext cx="6503866" cy="4032666"/>
          </a:xfrm>
          <a:prstGeom prst="rect">
            <a:avLst/>
          </a:prstGeom>
        </p:spPr>
        <p:txBody>
          <a:bodyPr/>
          <a:lstStyle>
            <a:lvl1pPr>
              <a:buClr>
                <a:schemeClr val="accent4"/>
              </a:buClr>
              <a:defRPr sz="1800">
                <a:solidFill>
                  <a:schemeClr val="tx2"/>
                </a:solidFill>
              </a:defRPr>
            </a:lvl1pPr>
            <a:lvl2pPr>
              <a:buClr>
                <a:schemeClr val="accent4"/>
              </a:buClr>
              <a:defRPr sz="1800">
                <a:solidFill>
                  <a:schemeClr val="tx2"/>
                </a:solidFill>
              </a:defRPr>
            </a:lvl2pPr>
            <a:lvl3pPr marL="1005840" indent="-228600">
              <a:buClr>
                <a:schemeClr val="accent4"/>
              </a:buClr>
              <a:buFont typeface="Lucida Grande"/>
              <a:buChar char="»"/>
              <a:defRPr sz="1400">
                <a:solidFill>
                  <a:srgbClr val="991B1E"/>
                </a:solidFill>
              </a:defRPr>
            </a:lvl3pPr>
            <a:lvl4pPr marL="1280160" indent="-228600">
              <a:buClr>
                <a:schemeClr val="accent4"/>
              </a:buClr>
              <a:buFont typeface="Lucida Grande"/>
              <a:buChar char="»"/>
              <a:defRPr sz="1400">
                <a:solidFill>
                  <a:srgbClr val="991B1E"/>
                </a:solidFill>
              </a:defRPr>
            </a:lvl4pPr>
            <a:lvl5pPr marL="1554480" indent="-228600">
              <a:buClr>
                <a:schemeClr val="accent4"/>
              </a:buClr>
              <a:buFont typeface="Lucida Grande"/>
              <a:buChar char="»"/>
              <a:defRPr sz="1400">
                <a:solidFill>
                  <a:srgbClr val="991B1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366130" y="585534"/>
            <a:ext cx="6503866" cy="1285240"/>
          </a:xfrm>
          <a:prstGeom prst="rect">
            <a:avLst/>
          </a:prstGeom>
        </p:spPr>
        <p:txBody>
          <a:bodyPr anchor="b"/>
          <a:lstStyle>
            <a:lvl1pPr algn="l">
              <a:defRPr sz="3600" b="0" cap="all">
                <a:solidFill>
                  <a:schemeClr val="tx2"/>
                </a:solidFill>
              </a:defRPr>
            </a:lvl1pPr>
          </a:lstStyle>
          <a:p>
            <a:r>
              <a:rPr lang="en-US" dirty="0" smtClean="0"/>
              <a:t>Click to edit Master title style</a:t>
            </a:r>
            <a:endParaRPr lang="en-US" dirty="0"/>
          </a:p>
        </p:txBody>
      </p:sp>
      <p:sp>
        <p:nvSpPr>
          <p:cNvPr id="12" name="Text Placeholder 2"/>
          <p:cNvSpPr>
            <a:spLocks noGrp="1"/>
          </p:cNvSpPr>
          <p:nvPr>
            <p:ph type="body" idx="10" hasCustomPrompt="1"/>
          </p:nvPr>
        </p:nvSpPr>
        <p:spPr>
          <a:xfrm>
            <a:off x="1366130" y="1881073"/>
            <a:ext cx="6503866" cy="352519"/>
          </a:xfrm>
          <a:prstGeom prst="rect">
            <a:avLst/>
          </a:prstGeom>
        </p:spPr>
        <p:txBody>
          <a:bodyPr anchor="b">
            <a:noAutofit/>
          </a:bodyPr>
          <a:lstStyle>
            <a:lvl1pPr marL="0" indent="0" algn="l">
              <a:buNone/>
              <a:defRPr sz="2000" b="0">
                <a:solidFill>
                  <a:schemeClr val="accent2"/>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84037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765155" y="2385412"/>
            <a:ext cx="3347042" cy="3632662"/>
          </a:xfrm>
          <a:prstGeom prst="rect">
            <a:avLst/>
          </a:prstGeom>
        </p:spPr>
        <p:txBody>
          <a:bodyPr/>
          <a:lstStyle>
            <a:lvl1pPr>
              <a:buClr>
                <a:schemeClr val="accent6"/>
              </a:buClr>
              <a:defRPr sz="1800">
                <a:solidFill>
                  <a:srgbClr val="534949"/>
                </a:solidFill>
              </a:defRPr>
            </a:lvl1pPr>
            <a:lvl2pPr>
              <a:buClr>
                <a:schemeClr val="accent6"/>
              </a:buClr>
              <a:defRPr sz="1800">
                <a:solidFill>
                  <a:srgbClr val="534949"/>
                </a:solidFill>
              </a:defRPr>
            </a:lvl2pPr>
            <a:lvl3pPr marL="1005840" indent="-228600">
              <a:buClr>
                <a:schemeClr val="accent6"/>
              </a:buClr>
              <a:buFont typeface="Lucida Grande"/>
              <a:buChar char="»"/>
              <a:defRPr sz="1400">
                <a:solidFill>
                  <a:srgbClr val="991B1E"/>
                </a:solidFill>
              </a:defRPr>
            </a:lvl3pPr>
            <a:lvl4pPr marL="1280160" indent="-228600">
              <a:buClr>
                <a:schemeClr val="accent6"/>
              </a:buClr>
              <a:buFont typeface="Lucida Grande"/>
              <a:buChar char="»"/>
              <a:defRPr sz="1400">
                <a:solidFill>
                  <a:srgbClr val="991B1E"/>
                </a:solidFill>
              </a:defRPr>
            </a:lvl4pPr>
            <a:lvl5pPr marL="1554480" indent="-228600">
              <a:buClr>
                <a:schemeClr val="accent6"/>
              </a:buClr>
              <a:buFont typeface="Lucida Grande"/>
              <a:buChar char="»"/>
              <a:defRPr sz="1400">
                <a:solidFill>
                  <a:srgbClr val="991B1E"/>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1"/>
          </p:nvPr>
        </p:nvSpPr>
        <p:spPr>
          <a:xfrm>
            <a:off x="765156" y="1686412"/>
            <a:ext cx="3347041" cy="624509"/>
          </a:xfrm>
          <a:prstGeom prst="rect">
            <a:avLst/>
          </a:prstGeom>
        </p:spPr>
        <p:txBody>
          <a:bodyPr anchor="b">
            <a:noAutofit/>
          </a:bodyPr>
          <a:lstStyle>
            <a:lvl1pPr marL="0" indent="0" algn="l">
              <a:buNone/>
              <a:defRPr sz="2000" b="0">
                <a:solidFill>
                  <a:schemeClr val="accent4"/>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2"/>
          <p:cNvSpPr>
            <a:spLocks noGrp="1"/>
          </p:cNvSpPr>
          <p:nvPr>
            <p:ph sz="half" idx="12"/>
          </p:nvPr>
        </p:nvSpPr>
        <p:spPr>
          <a:xfrm>
            <a:off x="4407904" y="2387138"/>
            <a:ext cx="3462091" cy="3632662"/>
          </a:xfrm>
          <a:prstGeom prst="rect">
            <a:avLst/>
          </a:prstGeom>
        </p:spPr>
        <p:txBody>
          <a:bodyPr/>
          <a:lstStyle>
            <a:lvl1pPr>
              <a:buClr>
                <a:schemeClr val="accent4"/>
              </a:buClr>
              <a:defRPr sz="1800">
                <a:solidFill>
                  <a:srgbClr val="534949"/>
                </a:solidFill>
              </a:defRPr>
            </a:lvl1pPr>
            <a:lvl2pPr>
              <a:buClr>
                <a:schemeClr val="accent4"/>
              </a:buClr>
              <a:defRPr sz="1800">
                <a:solidFill>
                  <a:srgbClr val="534949"/>
                </a:solidFill>
              </a:defRPr>
            </a:lvl2pPr>
            <a:lvl3pPr marL="1005840" indent="-228600">
              <a:buClr>
                <a:schemeClr val="accent4"/>
              </a:buClr>
              <a:buFont typeface="Lucida Grande"/>
              <a:buChar char="»"/>
              <a:defRPr sz="1400">
                <a:solidFill>
                  <a:srgbClr val="991B1E"/>
                </a:solidFill>
              </a:defRPr>
            </a:lvl3pPr>
            <a:lvl4pPr marL="1280160" indent="-228600">
              <a:buClr>
                <a:schemeClr val="accent4"/>
              </a:buClr>
              <a:buFont typeface="Lucida Grande"/>
              <a:buChar char="»"/>
              <a:defRPr sz="1400">
                <a:solidFill>
                  <a:srgbClr val="991B1E"/>
                </a:solidFill>
              </a:defRPr>
            </a:lvl4pPr>
            <a:lvl5pPr marL="1554480" indent="-228600">
              <a:buClr>
                <a:schemeClr val="accent4"/>
              </a:buClr>
              <a:buFont typeface="Lucida Grande"/>
              <a:buChar char="»"/>
              <a:defRPr sz="1400">
                <a:solidFill>
                  <a:srgbClr val="991B1E"/>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2"/>
          <p:cNvSpPr>
            <a:spLocks noGrp="1"/>
          </p:cNvSpPr>
          <p:nvPr>
            <p:ph type="body" idx="13"/>
          </p:nvPr>
        </p:nvSpPr>
        <p:spPr>
          <a:xfrm>
            <a:off x="4407904" y="1688138"/>
            <a:ext cx="3462091" cy="624509"/>
          </a:xfrm>
          <a:prstGeom prst="rect">
            <a:avLst/>
          </a:prstGeom>
        </p:spPr>
        <p:txBody>
          <a:bodyPr anchor="b">
            <a:noAutofit/>
          </a:bodyPr>
          <a:lstStyle>
            <a:lvl1pPr marL="0" indent="0" algn="l">
              <a:buNone/>
              <a:defRPr sz="2000" b="0">
                <a:solidFill>
                  <a:srgbClr val="991B1E"/>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itle 1"/>
          <p:cNvSpPr>
            <a:spLocks noGrp="1"/>
          </p:cNvSpPr>
          <p:nvPr>
            <p:ph type="title"/>
          </p:nvPr>
        </p:nvSpPr>
        <p:spPr>
          <a:xfrm>
            <a:off x="765156" y="404985"/>
            <a:ext cx="7104839" cy="1285240"/>
          </a:xfrm>
          <a:prstGeom prst="rect">
            <a:avLst/>
          </a:prstGeom>
        </p:spPr>
        <p:txBody>
          <a:bodyPr anchor="b"/>
          <a:lstStyle>
            <a:lvl1pPr algn="l">
              <a:defRPr sz="3600" b="0" cap="all">
                <a:solidFill>
                  <a:schemeClr val="tx2"/>
                </a:solidFill>
              </a:defRPr>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with headline">
    <p:spTree>
      <p:nvGrpSpPr>
        <p:cNvPr id="1" name=""/>
        <p:cNvGrpSpPr/>
        <p:nvPr/>
      </p:nvGrpSpPr>
      <p:grpSpPr>
        <a:xfrm>
          <a:off x="0" y="0"/>
          <a:ext cx="0" cy="0"/>
          <a:chOff x="0" y="0"/>
          <a:chExt cx="0" cy="0"/>
        </a:xfrm>
      </p:grpSpPr>
      <p:sp>
        <p:nvSpPr>
          <p:cNvPr id="7" name="Title 1"/>
          <p:cNvSpPr>
            <a:spLocks noGrp="1"/>
          </p:cNvSpPr>
          <p:nvPr>
            <p:ph type="title"/>
          </p:nvPr>
        </p:nvSpPr>
        <p:spPr>
          <a:xfrm>
            <a:off x="695684" y="532675"/>
            <a:ext cx="7701062" cy="1285240"/>
          </a:xfrm>
          <a:prstGeom prst="rect">
            <a:avLst/>
          </a:prstGeom>
        </p:spPr>
        <p:txBody>
          <a:bodyPr anchor="t"/>
          <a:lstStyle>
            <a:lvl1pPr algn="ctr">
              <a:defRPr sz="3600" b="0"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7588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7" name="Picture Placeholder 2"/>
          <p:cNvSpPr>
            <a:spLocks noGrp="1"/>
          </p:cNvSpPr>
          <p:nvPr>
            <p:ph type="pic" idx="1" hasCustomPrompt="1"/>
          </p:nvPr>
        </p:nvSpPr>
        <p:spPr>
          <a:xfrm>
            <a:off x="0" y="0"/>
            <a:ext cx="9144000" cy="6858000"/>
          </a:xfrm>
          <a:prstGeom prst="rect">
            <a:avLst/>
          </a:prstGeo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dirty="0" smtClean="0"/>
              <a:t>TO PLACE PHOTO, USE THE BUTTON IN THE CENTER OF FRAME</a:t>
            </a:r>
            <a:endParaRPr lang="en-US" dirty="0"/>
          </a:p>
        </p:txBody>
      </p:sp>
      <p:pic>
        <p:nvPicPr>
          <p:cNvPr id="6" name="Picture 5" descr="Background, Abstract FacetsLIGHTER.ai"/>
          <p:cNvPicPr>
            <a:picLocks noChangeAspect="1"/>
          </p:cNvPicPr>
          <p:nvPr userDrawn="1"/>
        </p:nvPicPr>
        <p:blipFill rotWithShape="1">
          <a:blip r:embed="rId2">
            <a:extLst>
              <a:ext uri="{28A0092B-C50C-407E-A947-70E740481C1C}">
                <a14:useLocalDpi xmlns:a14="http://schemas.microsoft.com/office/drawing/2010/main" val="0"/>
              </a:ext>
            </a:extLst>
          </a:blip>
          <a:srcRect l="-88" t="5550" r="88" b="19318"/>
          <a:stretch/>
        </p:blipFill>
        <p:spPr>
          <a:xfrm>
            <a:off x="8001" y="-1"/>
            <a:ext cx="9127998" cy="685800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85000"/>
              </a:schemeClr>
            </a:gs>
          </a:gsLst>
          <a:lin ang="10260000" scaled="0"/>
          <a:tileRect/>
        </a:gradFill>
        <a:effectLst/>
      </p:bgPr>
    </p:bg>
    <p:spTree>
      <p:nvGrpSpPr>
        <p:cNvPr id="1" name=""/>
        <p:cNvGrpSpPr/>
        <p:nvPr/>
      </p:nvGrpSpPr>
      <p:grpSpPr>
        <a:xfrm>
          <a:off x="0" y="0"/>
          <a:ext cx="0" cy="0"/>
          <a:chOff x="0" y="0"/>
          <a:chExt cx="0" cy="0"/>
        </a:xfrm>
      </p:grpSpPr>
      <p:pic>
        <p:nvPicPr>
          <p:cNvPr id="2" name="Picture 1" descr="Background, Abstract FacetsLIGHTER.ai"/>
          <p:cNvPicPr>
            <a:picLocks noChangeAspect="1"/>
          </p:cNvPicPr>
          <p:nvPr userDrawn="1"/>
        </p:nvPicPr>
        <p:blipFill rotWithShape="1">
          <a:blip r:embed="rId12">
            <a:extLst>
              <a:ext uri="{28A0092B-C50C-407E-A947-70E740481C1C}">
                <a14:useLocalDpi xmlns:a14="http://schemas.microsoft.com/office/drawing/2010/main" val="0"/>
              </a:ext>
            </a:extLst>
          </a:blip>
          <a:srcRect l="-88" t="5550" r="88" b="19318"/>
          <a:stretch/>
        </p:blipFill>
        <p:spPr>
          <a:xfrm>
            <a:off x="8001" y="-1"/>
            <a:ext cx="9127998" cy="6858001"/>
          </a:xfrm>
          <a:prstGeom prst="rect">
            <a:avLst/>
          </a:prstGeom>
        </p:spPr>
      </p:pic>
      <p:pic>
        <p:nvPicPr>
          <p:cNvPr id="4" name="Picture 3"/>
          <p:cNvPicPr>
            <a:picLocks noChangeAspect="1"/>
          </p:cNvPicPr>
          <p:nvPr userDrawn="1"/>
        </p:nvPicPr>
        <p:blipFill>
          <a:blip r:embed="rId13"/>
          <a:stretch>
            <a:fillRect/>
          </a:stretch>
        </p:blipFill>
        <p:spPr>
          <a:xfrm>
            <a:off x="2444750" y="6096000"/>
            <a:ext cx="4254500" cy="863600"/>
          </a:xfrm>
          <a:prstGeom prst="rect">
            <a:avLst/>
          </a:prstGeom>
        </p:spPr>
      </p:pic>
      <p:sp>
        <p:nvSpPr>
          <p:cNvPr id="5" name="Rectangle 4"/>
          <p:cNvSpPr/>
          <p:nvPr userDrawn="1"/>
        </p:nvSpPr>
        <p:spPr>
          <a:xfrm>
            <a:off x="0" y="381000"/>
            <a:ext cx="9144000" cy="5715000"/>
          </a:xfrm>
          <a:prstGeom prst="rect">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9" r:id="rId4"/>
    <p:sldLayoutId id="2147483670" r:id="rId5"/>
    <p:sldLayoutId id="2147483671" r:id="rId6"/>
    <p:sldLayoutId id="2147483672" r:id="rId7"/>
    <p:sldLayoutId id="2147483673" r:id="rId8"/>
    <p:sldLayoutId id="2147483674" r:id="rId9"/>
    <p:sldLayoutId id="2147483678" r:id="rId10"/>
  </p:sldLayoutIdLst>
  <p:txStyles>
    <p:titleStyle>
      <a:lvl1pPr algn="l" defTabSz="914400" rtl="0" eaLnBrk="1" latinLnBrk="0" hangingPunct="1">
        <a:spcBef>
          <a:spcPct val="0"/>
        </a:spcBef>
        <a:buNone/>
        <a:defRPr sz="4600" kern="1200" cap="none" spc="-100" baseline="0">
          <a:ln>
            <a:noFill/>
          </a:ln>
          <a:solidFill>
            <a:schemeClr val="bg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bg1"/>
          </a:solidFill>
          <a:latin typeface="Century Gothic"/>
          <a:ea typeface="+mn-ea"/>
          <a:cs typeface="Century Gothic"/>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bg1"/>
          </a:solidFill>
          <a:latin typeface="Century Gothic"/>
          <a:ea typeface="+mn-ea"/>
          <a:cs typeface="Century Gothic"/>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bg1"/>
          </a:solidFill>
          <a:latin typeface="Century Gothic"/>
          <a:ea typeface="+mn-ea"/>
          <a:cs typeface="Century Gothic"/>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bg1"/>
          </a:solidFill>
          <a:latin typeface="Century Gothic"/>
          <a:ea typeface="+mn-ea"/>
          <a:cs typeface="Century Gothic"/>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bg1"/>
          </a:solidFill>
          <a:latin typeface="Century Gothic"/>
          <a:ea typeface="+mn-ea"/>
          <a:cs typeface="Century Gothic"/>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www.atomicarchive.com/Effects/thermalpulse.shtml" TargetMode="External"/><Relationship Id="rId4" Type="http://schemas.openxmlformats.org/officeDocument/2006/relationships/hyperlink" Target="http://youtu.be/tr76hNngq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976" y="457200"/>
            <a:ext cx="7707824" cy="3666939"/>
          </a:xfrm>
        </p:spPr>
        <p:txBody>
          <a:bodyPr/>
          <a:lstStyle/>
          <a:p>
            <a:r>
              <a:rPr lang="en-US" sz="6000" dirty="0" smtClean="0"/>
              <a:t>Voices </a:t>
            </a:r>
            <a:br>
              <a:rPr lang="en-US" sz="6000" dirty="0" smtClean="0"/>
            </a:br>
            <a:r>
              <a:rPr lang="en-US" sz="6000" dirty="0" smtClean="0"/>
              <a:t>from the past </a:t>
            </a:r>
            <a:endParaRPr lang="en-US" sz="6000" dirty="0"/>
          </a:p>
        </p:txBody>
      </p:sp>
      <p:sp>
        <p:nvSpPr>
          <p:cNvPr id="3" name="Subtitle 2"/>
          <p:cNvSpPr>
            <a:spLocks noGrp="1"/>
          </p:cNvSpPr>
          <p:nvPr>
            <p:ph type="subTitle" idx="10"/>
          </p:nvPr>
        </p:nvSpPr>
        <p:spPr>
          <a:xfrm>
            <a:off x="946892" y="4114800"/>
            <a:ext cx="6901708" cy="547437"/>
          </a:xfrm>
        </p:spPr>
        <p:txBody>
          <a:bodyPr/>
          <a:lstStyle/>
          <a:p>
            <a:pPr marL="0" indent="0">
              <a:buNone/>
            </a:pPr>
            <a:r>
              <a:rPr lang="en-US" b="1" dirty="0" smtClean="0">
                <a:solidFill>
                  <a:srgbClr val="3975AE"/>
                </a:solidFill>
              </a:rPr>
              <a:t>HISTORY AND LITERATURE</a:t>
            </a:r>
            <a:endParaRPr lang="en-US" b="1" dirty="0">
              <a:solidFill>
                <a:srgbClr val="3975AE"/>
              </a:solidFill>
            </a:endParaRPr>
          </a:p>
        </p:txBody>
      </p:sp>
    </p:spTree>
    <p:extLst>
      <p:ext uri="{BB962C8B-B14F-4D97-AF65-F5344CB8AC3E}">
        <p14:creationId xmlns:p14="http://schemas.microsoft.com/office/powerpoint/2010/main" val="24649729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3400" y="685800"/>
            <a:ext cx="4572000" cy="5207000"/>
          </a:xfrm>
          <a:prstGeom prst="rect">
            <a:avLst/>
          </a:prstGeom>
        </p:spPr>
      </p:pic>
      <p:sp>
        <p:nvSpPr>
          <p:cNvPr id="6" name="TextBox 5"/>
          <p:cNvSpPr txBox="1"/>
          <p:nvPr/>
        </p:nvSpPr>
        <p:spPr>
          <a:xfrm>
            <a:off x="498764" y="228600"/>
            <a:ext cx="2125197" cy="369332"/>
          </a:xfrm>
          <a:prstGeom prst="rect">
            <a:avLst/>
          </a:prstGeom>
          <a:noFill/>
        </p:spPr>
        <p:txBody>
          <a:bodyPr wrap="none" rtlCol="0">
            <a:spAutoFit/>
          </a:bodyPr>
          <a:lstStyle/>
          <a:p>
            <a:r>
              <a:rPr lang="en-US" dirty="0" smtClean="0"/>
              <a:t>Blast Wave Testing</a:t>
            </a:r>
            <a:endParaRPr lang="en-US" dirty="0"/>
          </a:p>
        </p:txBody>
      </p:sp>
      <p:sp>
        <p:nvSpPr>
          <p:cNvPr id="2" name="Rectangle 1"/>
          <p:cNvSpPr/>
          <p:nvPr/>
        </p:nvSpPr>
        <p:spPr>
          <a:xfrm>
            <a:off x="5410200" y="685800"/>
            <a:ext cx="3200400" cy="646331"/>
          </a:xfrm>
          <a:prstGeom prst="rect">
            <a:avLst/>
          </a:prstGeom>
        </p:spPr>
        <p:txBody>
          <a:bodyPr wrap="square">
            <a:spAutoFit/>
          </a:bodyPr>
          <a:lstStyle/>
          <a:p>
            <a:r>
              <a:rPr lang="en-US" dirty="0">
                <a:solidFill>
                  <a:schemeClr val="accent4"/>
                </a:solidFill>
                <a:latin typeface="Calibri" panose="020F0502020204030204" pitchFamily="34" charset="0"/>
                <a:hlinkClick r:id="rId4"/>
              </a:rPr>
              <a:t>Link to Blast Wave </a:t>
            </a:r>
            <a:r>
              <a:rPr lang="en-US" dirty="0" smtClean="0">
                <a:solidFill>
                  <a:schemeClr val="accent4"/>
                </a:solidFill>
                <a:latin typeface="Calibri" panose="020F0502020204030204" pitchFamily="34" charset="0"/>
                <a:hlinkClick r:id="rId4"/>
              </a:rPr>
              <a:t>video:</a:t>
            </a:r>
            <a:endParaRPr lang="en-US" dirty="0">
              <a:solidFill>
                <a:schemeClr val="accent4"/>
              </a:solidFill>
              <a:latin typeface="Calibri" panose="020F0502020204030204" pitchFamily="34" charset="0"/>
              <a:hlinkClick r:id="rId4"/>
            </a:endParaRPr>
          </a:p>
          <a:p>
            <a:r>
              <a:rPr lang="en-US" dirty="0">
                <a:solidFill>
                  <a:schemeClr val="accent4"/>
                </a:solidFill>
                <a:latin typeface="Calibri" panose="020F0502020204030204" pitchFamily="34" charset="0"/>
                <a:hlinkClick r:id="rId4"/>
              </a:rPr>
              <a:t>http://youtu.be/tr76hNngqts</a:t>
            </a:r>
            <a:endParaRPr lang="en-US" dirty="0">
              <a:solidFill>
                <a:schemeClr val="accent4"/>
              </a:solidFill>
              <a:latin typeface="Calibri" panose="020F0502020204030204" pitchFamily="34" charset="0"/>
            </a:endParaRPr>
          </a:p>
        </p:txBody>
      </p:sp>
      <p:sp>
        <p:nvSpPr>
          <p:cNvPr id="7" name="Rectangle 6"/>
          <p:cNvSpPr/>
          <p:nvPr/>
        </p:nvSpPr>
        <p:spPr>
          <a:xfrm>
            <a:off x="5410200" y="3295369"/>
            <a:ext cx="3276600" cy="923330"/>
          </a:xfrm>
          <a:prstGeom prst="rect">
            <a:avLst/>
          </a:prstGeom>
        </p:spPr>
        <p:txBody>
          <a:bodyPr wrap="square">
            <a:spAutoFit/>
          </a:bodyPr>
          <a:lstStyle/>
          <a:p>
            <a:r>
              <a:rPr lang="en-US" dirty="0">
                <a:solidFill>
                  <a:schemeClr val="accent4"/>
                </a:solidFill>
                <a:latin typeface="Calibri" panose="020F0502020204030204" pitchFamily="34" charset="0"/>
                <a:hlinkClick r:id="rId5"/>
              </a:rPr>
              <a:t>Link to Thermal Pulse video:</a:t>
            </a:r>
          </a:p>
          <a:p>
            <a:r>
              <a:rPr lang="en-US" dirty="0">
                <a:solidFill>
                  <a:schemeClr val="accent4"/>
                </a:solidFill>
                <a:latin typeface="Calibri" panose="020F0502020204030204" pitchFamily="34" charset="0"/>
                <a:hlinkClick r:id="rId5"/>
              </a:rPr>
              <a:t>http://www.atomicarchive.com/Effects/thermalpulse.shtml</a:t>
            </a:r>
            <a:endParaRPr lang="en-US"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19965946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KWL CHART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779186"/>
              </p:ext>
            </p:extLst>
          </p:nvPr>
        </p:nvGraphicFramePr>
        <p:xfrm>
          <a:off x="2922787" y="2133600"/>
          <a:ext cx="3026963" cy="3506788"/>
        </p:xfrm>
        <a:graphic>
          <a:graphicData uri="http://schemas.openxmlformats.org/drawingml/2006/table">
            <a:tbl>
              <a:tblPr firstRow="1" firstCol="1" lastRow="1" lastCol="1" bandRow="1" bandCol="1"/>
              <a:tblGrid>
                <a:gridCol w="1005948"/>
                <a:gridCol w="1008403"/>
                <a:gridCol w="1012612"/>
              </a:tblGrid>
              <a:tr h="353555">
                <a:tc>
                  <a:txBody>
                    <a:bodyPr/>
                    <a:lstStyle/>
                    <a:p>
                      <a:pPr marL="0" marR="0" algn="ctr">
                        <a:spcBef>
                          <a:spcPts val="0"/>
                        </a:spcBef>
                        <a:spcAft>
                          <a:spcPts val="0"/>
                        </a:spcAft>
                      </a:pPr>
                      <a:r>
                        <a:rPr lang="en-US" sz="1300" b="1" u="sng">
                          <a:solidFill>
                            <a:srgbClr val="FFFFFF"/>
                          </a:solidFill>
                          <a:effectLst/>
                          <a:latin typeface="Calibri" charset="0"/>
                          <a:ea typeface="HGP明朝E" charset="-128"/>
                          <a:cs typeface="Times New Roman" charset="0"/>
                        </a:rPr>
                        <a:t>K</a:t>
                      </a:r>
                      <a:endParaRPr lang="en-US" sz="500">
                        <a:solidFill>
                          <a:srgbClr val="2E2E2E"/>
                        </a:solidFill>
                        <a:effectLst/>
                        <a:latin typeface="Calibri" charset="0"/>
                        <a:ea typeface="HGP明朝E" charset="-128"/>
                        <a:cs typeface="Times New Roman" charset="0"/>
                      </a:endParaRPr>
                    </a:p>
                    <a:p>
                      <a:pPr marL="0" marR="0" algn="ctr">
                        <a:spcBef>
                          <a:spcPts val="0"/>
                        </a:spcBef>
                        <a:spcAft>
                          <a:spcPts val="0"/>
                        </a:spcAft>
                      </a:pPr>
                      <a:r>
                        <a:rPr lang="en-US" sz="1000" b="1">
                          <a:solidFill>
                            <a:srgbClr val="FFFFFF"/>
                          </a:solidFill>
                          <a:effectLst/>
                          <a:latin typeface="Calibri" charset="0"/>
                          <a:ea typeface="HGP明朝E" charset="-128"/>
                          <a:cs typeface="Times New Roman" charset="0"/>
                        </a:rPr>
                        <a:t>What I KNOW</a:t>
                      </a:r>
                      <a:endParaRPr lang="en-US" sz="500">
                        <a:solidFill>
                          <a:srgbClr val="2E2E2E"/>
                        </a:solidFill>
                        <a:effectLst/>
                        <a:latin typeface="Calibri" charset="0"/>
                        <a:ea typeface="HGP明朝E" charset="-128"/>
                        <a:cs typeface="Times New Roman" charset="0"/>
                      </a:endParaRPr>
                    </a:p>
                  </a:txBody>
                  <a:tcPr marL="37881" marR="37881" marT="0" marB="0">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tc>
                  <a:txBody>
                    <a:bodyPr/>
                    <a:lstStyle/>
                    <a:p>
                      <a:pPr marL="0" marR="0" algn="ctr">
                        <a:spcBef>
                          <a:spcPts val="0"/>
                        </a:spcBef>
                        <a:spcAft>
                          <a:spcPts val="0"/>
                        </a:spcAft>
                        <a:tabLst>
                          <a:tab pos="733425" algn="l"/>
                          <a:tab pos="868680" algn="ctr"/>
                        </a:tabLst>
                      </a:pPr>
                      <a:r>
                        <a:rPr lang="en-US" sz="1300" b="1" u="sng" dirty="0" smtClean="0">
                          <a:solidFill>
                            <a:srgbClr val="FFFFFF"/>
                          </a:solidFill>
                          <a:effectLst/>
                          <a:latin typeface="Calibri" charset="0"/>
                          <a:ea typeface="HGP明朝E" charset="-128"/>
                          <a:cs typeface="Times New Roman" charset="0"/>
                        </a:rPr>
                        <a:t>W</a:t>
                      </a:r>
                      <a:endParaRPr lang="en-US" sz="500" dirty="0">
                        <a:solidFill>
                          <a:srgbClr val="2E2E2E"/>
                        </a:solidFill>
                        <a:effectLst/>
                        <a:latin typeface="Calibri" charset="0"/>
                        <a:ea typeface="HGP明朝E" charset="-128"/>
                        <a:cs typeface="Times New Roman" charset="0"/>
                      </a:endParaRPr>
                    </a:p>
                    <a:p>
                      <a:pPr marL="0" marR="0" algn="ctr">
                        <a:spcBef>
                          <a:spcPts val="0"/>
                        </a:spcBef>
                        <a:spcAft>
                          <a:spcPts val="0"/>
                        </a:spcAft>
                      </a:pPr>
                      <a:r>
                        <a:rPr lang="en-US" sz="1000" b="1" dirty="0">
                          <a:solidFill>
                            <a:srgbClr val="FFFFFF"/>
                          </a:solidFill>
                          <a:effectLst/>
                          <a:latin typeface="Calibri" charset="0"/>
                          <a:ea typeface="HGP明朝E" charset="-128"/>
                          <a:cs typeface="Times New Roman" charset="0"/>
                        </a:rPr>
                        <a:t>I WANT to know</a:t>
                      </a:r>
                      <a:endParaRPr lang="en-US" sz="500" dirty="0">
                        <a:solidFill>
                          <a:srgbClr val="2E2E2E"/>
                        </a:solidFill>
                        <a:effectLst/>
                        <a:latin typeface="Calibri" charset="0"/>
                        <a:ea typeface="HGP明朝E" charset="-128"/>
                        <a:cs typeface="Times New Roman" charset="0"/>
                      </a:endParaRPr>
                    </a:p>
                  </a:txBody>
                  <a:tcPr marL="37881" marR="37881" marT="0" marB="0">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tc>
                  <a:txBody>
                    <a:bodyPr/>
                    <a:lstStyle/>
                    <a:p>
                      <a:pPr marL="0" marR="0" algn="ctr">
                        <a:spcBef>
                          <a:spcPts val="0"/>
                        </a:spcBef>
                        <a:spcAft>
                          <a:spcPts val="0"/>
                        </a:spcAft>
                      </a:pPr>
                      <a:r>
                        <a:rPr lang="en-US" sz="1300" b="1" u="sng" dirty="0">
                          <a:solidFill>
                            <a:srgbClr val="FFFFFF"/>
                          </a:solidFill>
                          <a:effectLst/>
                          <a:latin typeface="Calibri" charset="0"/>
                          <a:ea typeface="HGP明朝E" charset="-128"/>
                          <a:cs typeface="Times New Roman" charset="0"/>
                        </a:rPr>
                        <a:t>L</a:t>
                      </a:r>
                      <a:endParaRPr lang="en-US" sz="500" dirty="0">
                        <a:solidFill>
                          <a:srgbClr val="2E2E2E"/>
                        </a:solidFill>
                        <a:effectLst/>
                        <a:latin typeface="Calibri" charset="0"/>
                        <a:ea typeface="HGP明朝E" charset="-128"/>
                        <a:cs typeface="Times New Roman" charset="0"/>
                      </a:endParaRPr>
                    </a:p>
                    <a:p>
                      <a:pPr marL="0" marR="0" algn="ctr">
                        <a:spcBef>
                          <a:spcPts val="0"/>
                        </a:spcBef>
                        <a:spcAft>
                          <a:spcPts val="0"/>
                        </a:spcAft>
                      </a:pPr>
                      <a:r>
                        <a:rPr lang="en-US" sz="1000" b="1" dirty="0">
                          <a:solidFill>
                            <a:srgbClr val="FFFFFF"/>
                          </a:solidFill>
                          <a:effectLst/>
                          <a:latin typeface="Calibri" charset="0"/>
                          <a:ea typeface="HGP明朝E" charset="-128"/>
                          <a:cs typeface="Times New Roman" charset="0"/>
                        </a:rPr>
                        <a:t>I LEARNED</a:t>
                      </a:r>
                      <a:endParaRPr lang="en-US" sz="500" dirty="0">
                        <a:solidFill>
                          <a:srgbClr val="2E2E2E"/>
                        </a:solidFill>
                        <a:effectLst/>
                        <a:latin typeface="Calibri" charset="0"/>
                        <a:ea typeface="HGP明朝E" charset="-128"/>
                        <a:cs typeface="Times New Roman" charset="0"/>
                      </a:endParaRPr>
                    </a:p>
                  </a:txBody>
                  <a:tcPr marL="37881" marR="37881" marT="0" marB="0">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tr>
              <a:tr h="3153233">
                <a:tc>
                  <a:txBody>
                    <a:bodyPr/>
                    <a:lstStyle/>
                    <a:p>
                      <a:pPr marL="0" marR="0">
                        <a:spcBef>
                          <a:spcPts val="0"/>
                        </a:spcBef>
                        <a:spcAft>
                          <a:spcPts val="0"/>
                        </a:spcAft>
                      </a:pPr>
                      <a:r>
                        <a:rPr lang="en-US" sz="500">
                          <a:solidFill>
                            <a:srgbClr val="2E2E2E"/>
                          </a:solidFill>
                          <a:effectLst/>
                          <a:latin typeface="Calibri" charset="0"/>
                          <a:ea typeface="HGP明朝E" charset="-128"/>
                          <a:cs typeface="Times New Roman" charset="0"/>
                        </a:rPr>
                        <a:t> </a:t>
                      </a:r>
                    </a:p>
                  </a:txBody>
                  <a:tcPr marL="37881" marR="37881" marT="0" marB="0">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500">
                          <a:solidFill>
                            <a:srgbClr val="2E2E2E"/>
                          </a:solidFill>
                          <a:effectLst/>
                          <a:latin typeface="Calibri" charset="0"/>
                          <a:ea typeface="HGP明朝E" charset="-128"/>
                          <a:cs typeface="Times New Roman" charset="0"/>
                        </a:rPr>
                        <a:t> </a:t>
                      </a:r>
                    </a:p>
                  </a:txBody>
                  <a:tcPr marL="37881" marR="37881" marT="0" marB="0">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500" dirty="0">
                          <a:solidFill>
                            <a:srgbClr val="2E2E2E"/>
                          </a:solidFill>
                          <a:effectLst/>
                          <a:latin typeface="Calibri" charset="0"/>
                          <a:ea typeface="HGP明朝E" charset="-128"/>
                          <a:cs typeface="Times New Roman" charset="0"/>
                        </a:rPr>
                        <a:t> </a:t>
                      </a:r>
                    </a:p>
                  </a:txBody>
                  <a:tcPr marL="37881" marR="37881" marT="0" marB="0">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5113331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656" y="3810000"/>
            <a:ext cx="6866744" cy="1905000"/>
          </a:xfrm>
        </p:spPr>
        <p:txBody>
          <a:bodyPr/>
          <a:lstStyle/>
          <a:p>
            <a:r>
              <a:rPr lang="en-US" sz="1600" b="1" dirty="0"/>
              <a:t>Photo by </a:t>
            </a:r>
            <a:r>
              <a:rPr lang="en-US" sz="1600" b="1" dirty="0" smtClean="0"/>
              <a:t>U.S. </a:t>
            </a:r>
            <a:r>
              <a:rPr lang="en-US" sz="1600" b="1" dirty="0"/>
              <a:t>Army</a:t>
            </a:r>
          </a:p>
          <a:p>
            <a:r>
              <a:rPr lang="en-US" sz="1600" b="1" dirty="0"/>
              <a:t>The huge atomic cloud </a:t>
            </a:r>
            <a:r>
              <a:rPr lang="en-US" sz="1600" b="1" dirty="0" smtClean="0"/>
              <a:t>August</a:t>
            </a:r>
            <a:r>
              <a:rPr lang="en-US" sz="1600" b="1" dirty="0"/>
              <a:t> </a:t>
            </a:r>
            <a:r>
              <a:rPr lang="en-US" sz="1600" b="1" dirty="0" smtClean="0"/>
              <a:t>6,</a:t>
            </a:r>
            <a:r>
              <a:rPr lang="en-US" sz="1600" b="1" dirty="0" smtClean="0"/>
              <a:t> 1945, after an Uranium </a:t>
            </a:r>
            <a:r>
              <a:rPr lang="en-US" sz="1600" b="1" dirty="0"/>
              <a:t>bomb, the first nuclear weapon in the world, </a:t>
            </a:r>
            <a:r>
              <a:rPr lang="en-US" sz="1600" b="1" dirty="0" smtClean="0"/>
              <a:t>was </a:t>
            </a:r>
            <a:r>
              <a:rPr lang="en-US" sz="1600" b="1" dirty="0"/>
              <a:t>dropped in Hiroshima City. It was estimated that its energy was equivalent to 15 kilotons of </a:t>
            </a:r>
            <a:r>
              <a:rPr lang="en-US" sz="1600" b="1" dirty="0" smtClean="0"/>
              <a:t>TNT</a:t>
            </a:r>
            <a:r>
              <a:rPr lang="en-US" sz="1600" b="1" dirty="0"/>
              <a:t>. </a:t>
            </a:r>
            <a:r>
              <a:rPr lang="en-US" sz="1600" b="1" dirty="0" smtClean="0"/>
              <a:t>This is an aerial </a:t>
            </a:r>
            <a:r>
              <a:rPr lang="en-US" sz="1600" b="1" dirty="0"/>
              <a:t>photograph from </a:t>
            </a:r>
            <a:r>
              <a:rPr lang="en-US" sz="1600" b="1" dirty="0" smtClean="0"/>
              <a:t>80 </a:t>
            </a:r>
            <a:r>
              <a:rPr lang="en-US" sz="1600" b="1" dirty="0"/>
              <a:t>kilometers away </a:t>
            </a:r>
            <a:r>
              <a:rPr lang="en-US" sz="1600" b="1" dirty="0" smtClean="0"/>
              <a:t>from </a:t>
            </a:r>
            <a:r>
              <a:rPr lang="en-US" sz="1600" b="1" dirty="0"/>
              <a:t>the Inland Sea, taken about </a:t>
            </a:r>
            <a:r>
              <a:rPr lang="en-US" sz="1600" b="1" dirty="0" smtClean="0"/>
              <a:t>one </a:t>
            </a:r>
            <a:r>
              <a:rPr lang="en-US" sz="1600" b="1" dirty="0"/>
              <a:t>hour after </a:t>
            </a:r>
            <a:r>
              <a:rPr lang="en-US" sz="1600" b="1" dirty="0" smtClean="0"/>
              <a:t>the </a:t>
            </a:r>
            <a:r>
              <a:rPr lang="en-US" sz="1600" b="1" dirty="0"/>
              <a:t>dropping</a:t>
            </a:r>
            <a:r>
              <a:rPr lang="en-US" sz="1600" b="1" dirty="0" smtClean="0"/>
              <a:t>.</a:t>
            </a:r>
            <a:endParaRPr lang="en-US" sz="1600" dirty="0"/>
          </a:p>
        </p:txBody>
      </p:sp>
      <p:pic>
        <p:nvPicPr>
          <p:cNvPr id="5" name="Picture 4"/>
          <p:cNvPicPr>
            <a:picLocks noChangeAspect="1"/>
          </p:cNvPicPr>
          <p:nvPr/>
        </p:nvPicPr>
        <p:blipFill>
          <a:blip r:embed="rId3"/>
          <a:stretch>
            <a:fillRect/>
          </a:stretch>
        </p:blipFill>
        <p:spPr>
          <a:xfrm>
            <a:off x="1740723" y="-60116"/>
            <a:ext cx="5196609" cy="3869072"/>
          </a:xfrm>
          <a:prstGeom prst="rect">
            <a:avLst/>
          </a:prstGeom>
        </p:spPr>
      </p:pic>
    </p:spTree>
    <p:extLst>
      <p:ext uri="{BB962C8B-B14F-4D97-AF65-F5344CB8AC3E}">
        <p14:creationId xmlns:p14="http://schemas.microsoft.com/office/powerpoint/2010/main" val="7993704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0" y="-76200"/>
            <a:ext cx="9144000" cy="6071810"/>
          </a:xfrm>
          <a:prstGeom prst="rect">
            <a:avLst/>
          </a:prstGeom>
        </p:spPr>
      </p:pic>
      <p:sp>
        <p:nvSpPr>
          <p:cNvPr id="2" name="TextBox 1"/>
          <p:cNvSpPr txBox="1"/>
          <p:nvPr/>
        </p:nvSpPr>
        <p:spPr>
          <a:xfrm>
            <a:off x="228600" y="5715000"/>
            <a:ext cx="8686800" cy="230832"/>
          </a:xfrm>
          <a:prstGeom prst="rect">
            <a:avLst/>
          </a:prstGeom>
          <a:noFill/>
        </p:spPr>
        <p:txBody>
          <a:bodyPr wrap="square" rtlCol="0">
            <a:spAutoFit/>
          </a:bodyPr>
          <a:lstStyle/>
          <a:p>
            <a:r>
              <a:rPr lang="en-US" sz="900" dirty="0" smtClean="0">
                <a:latin typeface="Calibri" panose="020F0502020204030204" pitchFamily="34" charset="0"/>
              </a:rPr>
              <a:t>Witness to Destruction [photograph]. (1945). </a:t>
            </a:r>
            <a:r>
              <a:rPr lang="en-US" sz="900" dirty="0">
                <a:latin typeface="Calibri" panose="020F0502020204030204" pitchFamily="34" charset="0"/>
              </a:rPr>
              <a:t>Retrieved from http://newsclick.in/content/remembering-hiroshima-nagasaki</a:t>
            </a:r>
          </a:p>
        </p:txBody>
      </p:sp>
    </p:spTree>
    <p:extLst>
      <p:ext uri="{BB962C8B-B14F-4D97-AF65-F5344CB8AC3E}">
        <p14:creationId xmlns:p14="http://schemas.microsoft.com/office/powerpoint/2010/main" val="2844819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200" y="-277689"/>
            <a:ext cx="8077200" cy="6395920"/>
          </a:xfrm>
          <a:prstGeom prst="rect">
            <a:avLst/>
          </a:prstGeom>
        </p:spPr>
      </p:pic>
      <p:sp>
        <p:nvSpPr>
          <p:cNvPr id="3" name="TextBox 2"/>
          <p:cNvSpPr txBox="1"/>
          <p:nvPr/>
        </p:nvSpPr>
        <p:spPr>
          <a:xfrm>
            <a:off x="685799" y="5865168"/>
            <a:ext cx="8357847" cy="230832"/>
          </a:xfrm>
          <a:prstGeom prst="rect">
            <a:avLst/>
          </a:prstGeom>
          <a:noFill/>
        </p:spPr>
        <p:txBody>
          <a:bodyPr wrap="square" rtlCol="0">
            <a:spAutoFit/>
          </a:bodyPr>
          <a:lstStyle/>
          <a:p>
            <a:r>
              <a:rPr lang="en-US" sz="900" dirty="0">
                <a:latin typeface="Calibri" panose="020F0502020204030204" pitchFamily="34" charset="0"/>
              </a:rPr>
              <a:t>Hiroshima Church. (1945). [photograph]. Retrieved from http://www.neatorama.com/2012/02/27/the-unluckiest-train-ride/</a:t>
            </a:r>
          </a:p>
        </p:txBody>
      </p:sp>
    </p:spTree>
    <p:extLst>
      <p:ext uri="{BB962C8B-B14F-4D97-AF65-F5344CB8AC3E}">
        <p14:creationId xmlns:p14="http://schemas.microsoft.com/office/powerpoint/2010/main" val="9930948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47126" y="-228599"/>
            <a:ext cx="8844474" cy="6277512"/>
          </a:xfrm>
          <a:prstGeom prst="rect">
            <a:avLst/>
          </a:prstGeom>
        </p:spPr>
      </p:pic>
      <p:sp>
        <p:nvSpPr>
          <p:cNvPr id="3" name="TextBox 2"/>
          <p:cNvSpPr txBox="1"/>
          <p:nvPr/>
        </p:nvSpPr>
        <p:spPr>
          <a:xfrm>
            <a:off x="381001" y="5791200"/>
            <a:ext cx="8382000" cy="230832"/>
          </a:xfrm>
          <a:prstGeom prst="rect">
            <a:avLst/>
          </a:prstGeom>
          <a:noFill/>
        </p:spPr>
        <p:txBody>
          <a:bodyPr wrap="square" rtlCol="0">
            <a:spAutoFit/>
          </a:bodyPr>
          <a:lstStyle/>
          <a:p>
            <a:r>
              <a:rPr lang="en-US" sz="900" dirty="0" smtClean="0">
                <a:latin typeface="Calibri" panose="020F0502020204030204" pitchFamily="34" charset="0"/>
              </a:rPr>
              <a:t>Tibbets, P. W. </a:t>
            </a:r>
            <a:r>
              <a:rPr lang="en-US" sz="900" dirty="0">
                <a:latin typeface="Calibri" panose="020F0502020204030204" pitchFamily="34" charset="0"/>
              </a:rPr>
              <a:t>(1945). </a:t>
            </a:r>
            <a:r>
              <a:rPr lang="en-US" sz="900" dirty="0" smtClean="0">
                <a:latin typeface="Calibri" panose="020F0502020204030204" pitchFamily="34" charset="0"/>
              </a:rPr>
              <a:t>Hiroshima [photograph].</a:t>
            </a:r>
            <a:endParaRPr lang="en-US" sz="900" dirty="0">
              <a:latin typeface="Calibri" panose="020F0502020204030204" pitchFamily="34" charset="0"/>
            </a:endParaRPr>
          </a:p>
        </p:txBody>
      </p:sp>
    </p:spTree>
    <p:extLst>
      <p:ext uri="{BB962C8B-B14F-4D97-AF65-F5344CB8AC3E}">
        <p14:creationId xmlns:p14="http://schemas.microsoft.com/office/powerpoint/2010/main" val="36976459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68300" y="0"/>
            <a:ext cx="3352800" cy="4013200"/>
          </a:xfrm>
          <a:prstGeom prst="rect">
            <a:avLst/>
          </a:prstGeom>
        </p:spPr>
      </p:pic>
      <p:pic>
        <p:nvPicPr>
          <p:cNvPr id="7" name="Picture 6"/>
          <p:cNvPicPr>
            <a:picLocks noChangeAspect="1"/>
          </p:cNvPicPr>
          <p:nvPr/>
        </p:nvPicPr>
        <p:blipFill>
          <a:blip r:embed="rId4"/>
          <a:stretch>
            <a:fillRect/>
          </a:stretch>
        </p:blipFill>
        <p:spPr>
          <a:xfrm>
            <a:off x="3276600" y="1873250"/>
            <a:ext cx="5435600" cy="4279900"/>
          </a:xfrm>
          <a:prstGeom prst="rect">
            <a:avLst/>
          </a:prstGeom>
        </p:spPr>
      </p:pic>
      <p:sp>
        <p:nvSpPr>
          <p:cNvPr id="2" name="TextBox 1"/>
          <p:cNvSpPr txBox="1"/>
          <p:nvPr/>
        </p:nvSpPr>
        <p:spPr>
          <a:xfrm>
            <a:off x="3505200" y="457200"/>
            <a:ext cx="5029200" cy="369332"/>
          </a:xfrm>
          <a:prstGeom prst="rect">
            <a:avLst/>
          </a:prstGeom>
          <a:noFill/>
        </p:spPr>
        <p:txBody>
          <a:bodyPr wrap="square" rtlCol="0">
            <a:spAutoFit/>
          </a:bodyPr>
          <a:lstStyle/>
          <a:p>
            <a:r>
              <a:rPr lang="en-US" sz="900" dirty="0" smtClean="0">
                <a:latin typeface="Calibri" panose="020F0502020204030204" pitchFamily="34" charset="0"/>
              </a:rPr>
              <a:t>Tsuchiya, H. (</a:t>
            </a:r>
            <a:r>
              <a:rPr lang="en-US" sz="900" dirty="0" err="1" smtClean="0">
                <a:latin typeface="Calibri" panose="020F0502020204030204" pitchFamily="34" charset="0"/>
              </a:rPr>
              <a:t>n.d.</a:t>
            </a:r>
            <a:r>
              <a:rPr lang="en-US" sz="900" dirty="0" smtClean="0">
                <a:latin typeface="Calibri" panose="020F0502020204030204" pitchFamily="34" charset="0"/>
              </a:rPr>
              <a:t>) </a:t>
            </a:r>
            <a:r>
              <a:rPr lang="en-US" sz="900" i="1" dirty="0" smtClean="0">
                <a:latin typeface="Calibri" panose="020F0502020204030204" pitchFamily="34" charset="0"/>
              </a:rPr>
              <a:t>Melted Sake Bottles</a:t>
            </a:r>
            <a:r>
              <a:rPr lang="en-US" sz="900" dirty="0" smtClean="0">
                <a:latin typeface="Calibri" panose="020F0502020204030204" pitchFamily="34" charset="0"/>
              </a:rPr>
              <a:t> [photograph]. </a:t>
            </a:r>
            <a:r>
              <a:rPr lang="en-US" sz="900" dirty="0">
                <a:latin typeface="Calibri" panose="020F0502020204030204" pitchFamily="34" charset="0"/>
              </a:rPr>
              <a:t>Retrieved from http://www.english.illinois.edu/maps/poets/g_l/levine/bombing.htm </a:t>
            </a:r>
          </a:p>
        </p:txBody>
      </p:sp>
      <p:sp>
        <p:nvSpPr>
          <p:cNvPr id="3" name="TextBox 2"/>
          <p:cNvSpPr txBox="1"/>
          <p:nvPr/>
        </p:nvSpPr>
        <p:spPr>
          <a:xfrm>
            <a:off x="609600" y="3886200"/>
            <a:ext cx="2819400" cy="1892826"/>
          </a:xfrm>
          <a:prstGeom prst="rect">
            <a:avLst/>
          </a:prstGeom>
          <a:noFill/>
        </p:spPr>
        <p:txBody>
          <a:bodyPr wrap="square" rtlCol="0">
            <a:spAutoFit/>
          </a:bodyPr>
          <a:lstStyle/>
          <a:p>
            <a:r>
              <a:rPr lang="en-US" sz="1200" dirty="0">
                <a:latin typeface="Calibri" panose="020F0502020204030204" pitchFamily="34" charset="0"/>
              </a:rPr>
              <a:t>The shadows of the parapets were imprinted on the road surface of the </a:t>
            </a:r>
            <a:r>
              <a:rPr lang="en-US" sz="1200" i="1" dirty="0" err="1">
                <a:latin typeface="Calibri" panose="020F0502020204030204" pitchFamily="34" charset="0"/>
              </a:rPr>
              <a:t>Yorozuyo</a:t>
            </a:r>
            <a:r>
              <a:rPr lang="en-US" sz="1200" dirty="0">
                <a:latin typeface="Calibri" panose="020F0502020204030204" pitchFamily="34" charset="0"/>
              </a:rPr>
              <a:t> Bridge, 1/2 of a mile south-southwest of the hypocenter. It is one of the important clues for establishing the location of the epicenter</a:t>
            </a:r>
            <a:r>
              <a:rPr lang="en-US" sz="1200" dirty="0" smtClean="0">
                <a:latin typeface="Calibri" panose="020F0502020204030204" pitchFamily="34" charset="0"/>
              </a:rPr>
              <a:t>.</a:t>
            </a:r>
          </a:p>
          <a:p>
            <a:r>
              <a:rPr lang="en-US" sz="900" dirty="0" smtClean="0">
                <a:latin typeface="Calibri" panose="020F0502020204030204" pitchFamily="34" charset="0"/>
              </a:rPr>
              <a:t>From Modern American Poetry. ( ). A Photo-Essay on the Bombing on Hiroshima and Nagasaki. </a:t>
            </a:r>
            <a:r>
              <a:rPr lang="en-US" sz="900" dirty="0">
                <a:latin typeface="Calibri" panose="020F0502020204030204" pitchFamily="34" charset="0"/>
              </a:rPr>
              <a:t>Retrieved from http://</a:t>
            </a:r>
            <a:r>
              <a:rPr lang="en-US" sz="900" dirty="0" smtClean="0">
                <a:latin typeface="Calibri" panose="020F0502020204030204" pitchFamily="34" charset="0"/>
              </a:rPr>
              <a:t>www.english.illinois.edu/maps/poets/g_l/levine/bombing.htm</a:t>
            </a:r>
          </a:p>
          <a:p>
            <a:r>
              <a:rPr lang="en-US" sz="900" dirty="0" smtClean="0">
                <a:latin typeface="Calibri" panose="020F0502020204030204" pitchFamily="34" charset="0"/>
              </a:rPr>
              <a:t>Photo by U.S. Army. (1945).</a:t>
            </a:r>
            <a:endParaRPr lang="en-US" sz="900" dirty="0">
              <a:latin typeface="Calibri" panose="020F0502020204030204" pitchFamily="34" charset="0"/>
            </a:endParaRPr>
          </a:p>
        </p:txBody>
      </p:sp>
    </p:spTree>
    <p:extLst>
      <p:ext uri="{BB962C8B-B14F-4D97-AF65-F5344CB8AC3E}">
        <p14:creationId xmlns:p14="http://schemas.microsoft.com/office/powerpoint/2010/main" val="35177620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200" y="-228600"/>
            <a:ext cx="6096000" cy="6464300"/>
          </a:xfrm>
          <a:prstGeom prst="rect">
            <a:avLst/>
          </a:prstGeom>
        </p:spPr>
      </p:pic>
      <p:sp>
        <p:nvSpPr>
          <p:cNvPr id="2" name="TextBox 1"/>
          <p:cNvSpPr txBox="1"/>
          <p:nvPr/>
        </p:nvSpPr>
        <p:spPr>
          <a:xfrm>
            <a:off x="6553200" y="228600"/>
            <a:ext cx="2362200" cy="1892826"/>
          </a:xfrm>
          <a:prstGeom prst="rect">
            <a:avLst/>
          </a:prstGeom>
          <a:noFill/>
        </p:spPr>
        <p:txBody>
          <a:bodyPr wrap="square" rtlCol="0">
            <a:spAutoFit/>
          </a:bodyPr>
          <a:lstStyle/>
          <a:p>
            <a:r>
              <a:rPr lang="en-US" sz="1200" dirty="0">
                <a:latin typeface="Calibri" panose="020F0502020204030204" pitchFamily="34" charset="0"/>
              </a:rPr>
              <a:t>The burns on this victim look like </a:t>
            </a:r>
            <a:r>
              <a:rPr lang="en-US" sz="1200" i="1" dirty="0" smtClean="0">
                <a:latin typeface="Calibri" panose="020F0502020204030204" pitchFamily="34" charset="0"/>
              </a:rPr>
              <a:t>kimono</a:t>
            </a:r>
            <a:r>
              <a:rPr lang="en-US" sz="1200" dirty="0">
                <a:latin typeface="Calibri" panose="020F0502020204030204" pitchFamily="34" charset="0"/>
              </a:rPr>
              <a:t> patterns; the lighter areas of the cloth reflected the intense light from the bomb, causing less </a:t>
            </a:r>
            <a:r>
              <a:rPr lang="en-US" sz="1200" dirty="0" smtClean="0">
                <a:latin typeface="Calibri" panose="020F0502020204030204" pitchFamily="34" charset="0"/>
              </a:rPr>
              <a:t>damage.</a:t>
            </a:r>
          </a:p>
          <a:p>
            <a:endParaRPr lang="en-US" sz="1200" dirty="0" smtClean="0">
              <a:latin typeface="Calibri" panose="020F0502020204030204" pitchFamily="34" charset="0"/>
            </a:endParaRPr>
          </a:p>
          <a:p>
            <a:r>
              <a:rPr lang="en-US" sz="900" dirty="0" smtClean="0">
                <a:latin typeface="Calibri" panose="020F0502020204030204" pitchFamily="34" charset="0"/>
              </a:rPr>
              <a:t>From New World Encyclopedia. (2015). </a:t>
            </a:r>
            <a:r>
              <a:rPr lang="en-US" sz="900" i="1" dirty="0">
                <a:latin typeface="Calibri" panose="020F0502020204030204" pitchFamily="34" charset="0"/>
              </a:rPr>
              <a:t>Bombing of Hiroshima and </a:t>
            </a:r>
            <a:r>
              <a:rPr lang="en-US" sz="900" i="1" dirty="0" smtClean="0">
                <a:latin typeface="Calibri" panose="020F0502020204030204" pitchFamily="34" charset="0"/>
              </a:rPr>
              <a:t>Nagasaki. </a:t>
            </a:r>
            <a:r>
              <a:rPr lang="en-US" sz="900" dirty="0">
                <a:latin typeface="Calibri" panose="020F0502020204030204" pitchFamily="34" charset="0"/>
              </a:rPr>
              <a:t>Retrieved from http://www.newworldencyclopedia.org/entry/Bombing_of_Hiroshima_and_Nagasaki</a:t>
            </a:r>
            <a:endParaRPr lang="en-US" sz="900" i="1" dirty="0">
              <a:latin typeface="Calibri" panose="020F0502020204030204" pitchFamily="34" charset="0"/>
            </a:endParaRPr>
          </a:p>
        </p:txBody>
      </p:sp>
    </p:spTree>
    <p:extLst>
      <p:ext uri="{BB962C8B-B14F-4D97-AF65-F5344CB8AC3E}">
        <p14:creationId xmlns:p14="http://schemas.microsoft.com/office/powerpoint/2010/main" val="18965412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1752600"/>
            <a:ext cx="3746500" cy="4432300"/>
          </a:xfrm>
          <a:prstGeom prst="rect">
            <a:avLst/>
          </a:prstGeom>
        </p:spPr>
      </p:pic>
      <p:pic>
        <p:nvPicPr>
          <p:cNvPr id="4" name="Picture 3"/>
          <p:cNvPicPr>
            <a:picLocks noChangeAspect="1"/>
          </p:cNvPicPr>
          <p:nvPr/>
        </p:nvPicPr>
        <p:blipFill>
          <a:blip r:embed="rId4"/>
          <a:stretch>
            <a:fillRect/>
          </a:stretch>
        </p:blipFill>
        <p:spPr>
          <a:xfrm>
            <a:off x="4191000" y="-152400"/>
            <a:ext cx="4114800" cy="6337300"/>
          </a:xfrm>
          <a:prstGeom prst="rect">
            <a:avLst/>
          </a:prstGeom>
        </p:spPr>
      </p:pic>
      <p:sp>
        <p:nvSpPr>
          <p:cNvPr id="2" name="TextBox 1"/>
          <p:cNvSpPr txBox="1"/>
          <p:nvPr/>
        </p:nvSpPr>
        <p:spPr>
          <a:xfrm>
            <a:off x="609600" y="228600"/>
            <a:ext cx="3657600" cy="507831"/>
          </a:xfrm>
          <a:prstGeom prst="rect">
            <a:avLst/>
          </a:prstGeom>
          <a:noFill/>
        </p:spPr>
        <p:txBody>
          <a:bodyPr wrap="square" rtlCol="0">
            <a:spAutoFit/>
          </a:bodyPr>
          <a:lstStyle/>
          <a:p>
            <a:r>
              <a:rPr lang="en-US" sz="900" b="1" dirty="0" smtClean="0">
                <a:latin typeface="Calibri" panose="020F0502020204030204" pitchFamily="34" charset="0"/>
              </a:rPr>
              <a:t>Right: </a:t>
            </a:r>
            <a:r>
              <a:rPr lang="en-US" sz="900" dirty="0" err="1" smtClean="0">
                <a:latin typeface="Calibri" panose="020F0502020204030204" pitchFamily="34" charset="0"/>
              </a:rPr>
              <a:t>Yamahata</a:t>
            </a:r>
            <a:r>
              <a:rPr lang="en-US" sz="900" dirty="0" smtClean="0">
                <a:latin typeface="Calibri" panose="020F0502020204030204" pitchFamily="34" charset="0"/>
              </a:rPr>
              <a:t>, Y. (1945). From Nagasaki </a:t>
            </a:r>
            <a:r>
              <a:rPr lang="en-US" sz="900" dirty="0">
                <a:latin typeface="Calibri" panose="020F0502020204030204" pitchFamily="34" charset="0"/>
              </a:rPr>
              <a:t>Journey: The Photographs of Yosuke </a:t>
            </a:r>
            <a:r>
              <a:rPr lang="en-US" sz="900" dirty="0" err="1" smtClean="0">
                <a:latin typeface="Calibri" panose="020F0502020204030204" pitchFamily="34" charset="0"/>
              </a:rPr>
              <a:t>Yamahata</a:t>
            </a:r>
            <a:r>
              <a:rPr lang="en-US" sz="900" dirty="0" smtClean="0">
                <a:latin typeface="Calibri" panose="020F0502020204030204" pitchFamily="34" charset="0"/>
              </a:rPr>
              <a:t>. </a:t>
            </a:r>
            <a:r>
              <a:rPr lang="en-US" sz="900" dirty="0">
                <a:latin typeface="Calibri" panose="020F0502020204030204" pitchFamily="34" charset="0"/>
              </a:rPr>
              <a:t>Retrieved from http://www.english.illinois.edu/maps/poets/g_l/levine/bombing.htm</a:t>
            </a:r>
          </a:p>
        </p:txBody>
      </p:sp>
      <p:sp>
        <p:nvSpPr>
          <p:cNvPr id="5" name="Rectangle 4"/>
          <p:cNvSpPr/>
          <p:nvPr/>
        </p:nvSpPr>
        <p:spPr>
          <a:xfrm>
            <a:off x="609600" y="914400"/>
            <a:ext cx="3581400" cy="369332"/>
          </a:xfrm>
          <a:prstGeom prst="rect">
            <a:avLst/>
          </a:prstGeom>
        </p:spPr>
        <p:txBody>
          <a:bodyPr wrap="square">
            <a:spAutoFit/>
          </a:bodyPr>
          <a:lstStyle/>
          <a:p>
            <a:r>
              <a:rPr lang="en-US" sz="900" b="1" dirty="0" smtClean="0">
                <a:latin typeface="Calibri" panose="020F0502020204030204" pitchFamily="34" charset="0"/>
              </a:rPr>
              <a:t>Below: </a:t>
            </a:r>
            <a:r>
              <a:rPr lang="en-US" sz="900" dirty="0" smtClean="0">
                <a:latin typeface="Calibri" panose="020F0502020204030204" pitchFamily="34" charset="0"/>
              </a:rPr>
              <a:t>Hiroshima </a:t>
            </a:r>
            <a:r>
              <a:rPr lang="en-US" sz="900" dirty="0">
                <a:latin typeface="Calibri" panose="020F0502020204030204" pitchFamily="34" charset="0"/>
              </a:rPr>
              <a:t>bombing </a:t>
            </a:r>
            <a:r>
              <a:rPr lang="en-US" sz="900" dirty="0" smtClean="0">
                <a:latin typeface="Calibri" panose="020F0502020204030204" pitchFamily="34" charset="0"/>
              </a:rPr>
              <a:t>victims. (1945). [photograph]. Retrieved </a:t>
            </a:r>
            <a:r>
              <a:rPr lang="en-US" sz="900" dirty="0">
                <a:latin typeface="Calibri" panose="020F0502020204030204" pitchFamily="34" charset="0"/>
              </a:rPr>
              <a:t>from http://www.vreme.com/cms/view.php?id=944058</a:t>
            </a:r>
          </a:p>
        </p:txBody>
      </p:sp>
    </p:spTree>
    <p:extLst>
      <p:ext uri="{BB962C8B-B14F-4D97-AF65-F5344CB8AC3E}">
        <p14:creationId xmlns:p14="http://schemas.microsoft.com/office/powerpoint/2010/main" val="3174381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20PPtemplate">
  <a:themeElements>
    <a:clrScheme name="K20">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CC9900"/>
      </a:hlink>
      <a:folHlink>
        <a:srgbClr val="7C7C55"/>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K20PPtemplate.thmx</Template>
  <TotalTime>4132</TotalTime>
  <Words>595</Words>
  <Application>Microsoft Office PowerPoint</Application>
  <PresentationFormat>On-screen Show (4:3)</PresentationFormat>
  <Paragraphs>52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K20PPtemplate</vt:lpstr>
      <vt:lpstr>Voices  from the past </vt:lpstr>
      <vt:lpstr>KWL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 Curricular Teaching</dc:title>
  <dc:creator>Williams, Lindsay A.</dc:creator>
  <cp:lastModifiedBy>Jacqueline Schlasner</cp:lastModifiedBy>
  <cp:revision>62</cp:revision>
  <cp:lastPrinted>2014-01-17T20:27:20Z</cp:lastPrinted>
  <dcterms:created xsi:type="dcterms:W3CDTF">2014-01-08T18:35:01Z</dcterms:created>
  <dcterms:modified xsi:type="dcterms:W3CDTF">2015-10-30T21:09:49Z</dcterms:modified>
</cp:coreProperties>
</file>