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9"/>
  </p:notesMasterIdLst>
  <p:sldIdLst>
    <p:sldId id="276" r:id="rId2"/>
    <p:sldId id="256" r:id="rId3"/>
    <p:sldId id="274" r:id="rId4"/>
    <p:sldId id="275" r:id="rId5"/>
    <p:sldId id="273" r:id="rId6"/>
    <p:sldId id="277" r:id="rId7"/>
    <p:sldId id="278" r:id="rId8"/>
    <p:sldId id="281" r:id="rId9"/>
    <p:sldId id="280" r:id="rId10"/>
    <p:sldId id="279" r:id="rId11"/>
    <p:sldId id="282" r:id="rId12"/>
    <p:sldId id="283" r:id="rId13"/>
    <p:sldId id="284" r:id="rId14"/>
    <p:sldId id="285" r:id="rId15"/>
    <p:sldId id="286" r:id="rId16"/>
    <p:sldId id="287" r:id="rId17"/>
    <p:sldId id="288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84" autoAdjust="0"/>
    <p:restoredTop sz="94607"/>
  </p:normalViewPr>
  <p:slideViewPr>
    <p:cSldViewPr snapToGrid="0" snapToObjects="1">
      <p:cViewPr varScale="1">
        <p:scale>
          <a:sx n="96" d="100"/>
          <a:sy n="96" d="100"/>
        </p:scale>
        <p:origin x="80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Lesson/Activity Title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 hasCustomPrompt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 dirty="0"/>
              <a:t>Topic/Subtitle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6ED6F8-B46B-4927-A352-AD87CF581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Tell me what you plan on doing when school gets out today. This can be as long or as short as you want.</a:t>
            </a:r>
          </a:p>
          <a:p>
            <a:pPr lvl="1"/>
            <a:r>
              <a:rPr lang="en-US" sz="2600" dirty="0"/>
              <a:t>Do </a:t>
            </a:r>
            <a:r>
              <a:rPr lang="en-US" sz="2600" b="1" dirty="0"/>
              <a:t>not</a:t>
            </a:r>
            <a:r>
              <a:rPr lang="en-US" sz="2600" dirty="0"/>
              <a:t> use any verbs.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8C6CC6-E43B-4B2E-8C73-265A8512A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Importance of Parts of Speech</a:t>
            </a:r>
          </a:p>
        </p:txBody>
      </p:sp>
    </p:spTree>
    <p:extLst>
      <p:ext uri="{BB962C8B-B14F-4D97-AF65-F5344CB8AC3E}">
        <p14:creationId xmlns:p14="http://schemas.microsoft.com/office/powerpoint/2010/main" val="2405652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6ED6F8-B46B-4927-A352-AD87CF581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Which of these was the easiest to write about, even when a tough rule was placed on writing your response?</a:t>
            </a:r>
          </a:p>
          <a:p>
            <a:r>
              <a:rPr lang="en-US" sz="2600" dirty="0"/>
              <a:t>Which rule was the hardest to follow?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8C6CC6-E43B-4B2E-8C73-265A8512A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Importance of Parts of Speech: Reflect</a:t>
            </a:r>
          </a:p>
        </p:txBody>
      </p:sp>
    </p:spTree>
    <p:extLst>
      <p:ext uri="{BB962C8B-B14F-4D97-AF65-F5344CB8AC3E}">
        <p14:creationId xmlns:p14="http://schemas.microsoft.com/office/powerpoint/2010/main" val="183308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ADDBBB2-FEA2-4E1F-A3D7-D0BF7FD06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2102"/>
            <a:ext cx="8229600" cy="857250"/>
          </a:xfrm>
        </p:spPr>
        <p:txBody>
          <a:bodyPr>
            <a:noAutofit/>
          </a:bodyPr>
          <a:lstStyle/>
          <a:p>
            <a:r>
              <a:rPr lang="en-US" dirty="0"/>
              <a:t>The Importance of Parts of Speech:</a:t>
            </a:r>
            <a:br>
              <a:rPr lang="en-US" dirty="0"/>
            </a:br>
            <a:r>
              <a:rPr lang="en-US" dirty="0"/>
              <a:t>Playing with Sentences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AB8587-FC88-407A-AEA8-E790496914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993" y="1459921"/>
            <a:ext cx="2816596" cy="59136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672C6CF-37AE-43F5-85AF-F0E87AF903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5349" y="1459921"/>
            <a:ext cx="2883658" cy="59136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CE67BC3-3924-4C79-A792-4BC82346FD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1757" y="1865999"/>
            <a:ext cx="3104394" cy="3104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432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62E816-E4AE-4D8A-9227-85251F430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400" b="0" dirty="0">
                <a:solidFill>
                  <a:schemeClr val="tx1"/>
                </a:solidFill>
              </a:rPr>
              <a:t>What differences do you notice between the two articles?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400" b="0" dirty="0">
                <a:solidFill>
                  <a:schemeClr val="tx1"/>
                </a:solidFill>
              </a:rPr>
              <a:t>Are these two articles recounting the same event?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400" b="0" dirty="0">
                <a:solidFill>
                  <a:schemeClr val="tx1"/>
                </a:solidFill>
              </a:rPr>
              <a:t>Does one version of the article force the reader to assume certain things?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400" b="0" dirty="0">
                <a:solidFill>
                  <a:schemeClr val="tx1"/>
                </a:solidFill>
              </a:rPr>
              <a:t>Do you, as readers, get a better sense of the author’s opinion in the second article?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400" b="0" dirty="0">
                <a:solidFill>
                  <a:schemeClr val="tx1"/>
                </a:solidFill>
              </a:rPr>
              <a:t>What are some words that helped you understand the author’s opinion?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400" b="0" dirty="0">
                <a:solidFill>
                  <a:schemeClr val="tx1"/>
                </a:solidFill>
              </a:rPr>
              <a:t>What article seemed to make the event out to be a much bigger deal?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400" b="0" dirty="0">
                <a:solidFill>
                  <a:schemeClr val="tx1"/>
                </a:solidFill>
              </a:rPr>
              <a:t>What details have been included to provide the reader with more important information?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400" b="0" dirty="0">
                <a:solidFill>
                  <a:schemeClr val="tx1"/>
                </a:solidFill>
              </a:rPr>
              <a:t>Did this article seem as big of a deal before the adjectives and adverbs were included?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FEF5FA8-5B64-412E-B0FC-4F39D2EDA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Importance of Parts of Speech: Articles</a:t>
            </a:r>
          </a:p>
        </p:txBody>
      </p:sp>
    </p:spTree>
    <p:extLst>
      <p:ext uri="{BB962C8B-B14F-4D97-AF65-F5344CB8AC3E}">
        <p14:creationId xmlns:p14="http://schemas.microsoft.com/office/powerpoint/2010/main" val="508296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B3B8317-8DD3-4E2A-93A1-4E8F330BF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b="0" dirty="0">
                <a:solidFill>
                  <a:schemeClr val="tx1"/>
                </a:solidFill>
              </a:rPr>
              <a:t>As a group, prepare an argument that shows how your part of speech is the most important part of speech in the English language.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6CFF2F-B71F-438C-A7F4-CE13CBDAD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Speech Word Battle</a:t>
            </a:r>
          </a:p>
        </p:txBody>
      </p:sp>
    </p:spTree>
    <p:extLst>
      <p:ext uri="{BB962C8B-B14F-4D97-AF65-F5344CB8AC3E}">
        <p14:creationId xmlns:p14="http://schemas.microsoft.com/office/powerpoint/2010/main" val="2810980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351346-BE74-4748-81FD-BC1B5C184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1"/>
            <a:ext cx="7834184" cy="3645707"/>
          </a:xfrm>
        </p:spPr>
        <p:txBody>
          <a:bodyPr>
            <a:normAutofit fontScale="25000" lnSpcReduction="20000"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9600" b="0" dirty="0">
                <a:solidFill>
                  <a:schemeClr val="tx1"/>
                </a:solidFill>
              </a:rPr>
              <a:t>Develop a presentation that communicates the points made in your argument. Include the following:</a:t>
            </a: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 sz="9600" b="0" dirty="0">
                <a:solidFill>
                  <a:schemeClr val="tx1"/>
                </a:solidFill>
              </a:rPr>
              <a:t>A brief definition of your part of speech: A formal definition from the dictionary as well as in your own words</a:t>
            </a: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 sz="9600" b="0" dirty="0">
                <a:solidFill>
                  <a:schemeClr val="tx1"/>
                </a:solidFill>
              </a:rPr>
              <a:t>Sample sentences using your part of speech: Highlight or underline your part of speech in the sentences</a:t>
            </a: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 sz="9600" b="0" dirty="0">
                <a:solidFill>
                  <a:schemeClr val="tx1"/>
                </a:solidFill>
              </a:rPr>
              <a:t>Two or three statements from your argument as to why your part of speech is the most important</a:t>
            </a: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 sz="9600" b="0" dirty="0">
                <a:solidFill>
                  <a:schemeClr val="tx1"/>
                </a:solidFill>
              </a:rPr>
              <a:t>Example sentences showing how communication can break down without your part of speech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59F318-E6C0-4AEF-8998-14E1B9CA2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Speech Presentation</a:t>
            </a:r>
          </a:p>
        </p:txBody>
      </p:sp>
    </p:spTree>
    <p:extLst>
      <p:ext uri="{BB962C8B-B14F-4D97-AF65-F5344CB8AC3E}">
        <p14:creationId xmlns:p14="http://schemas.microsoft.com/office/powerpoint/2010/main" val="3160364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B78C773-0CA0-4215-BAA7-A4F7276D0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3573" y="1309352"/>
            <a:ext cx="6956854" cy="1384421"/>
          </a:xfrm>
        </p:spPr>
        <p:txBody>
          <a:bodyPr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sz="3600" dirty="0"/>
              <a:t>How do parts of speech play a role in the music we listen to, or the TV shows we watch?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sz="3600" dirty="0">
                <a:solidFill>
                  <a:schemeClr val="accent6"/>
                </a:solidFill>
              </a:rPr>
              <a:t>Bring in examples to show the class.</a:t>
            </a:r>
          </a:p>
        </p:txBody>
      </p:sp>
    </p:spTree>
    <p:extLst>
      <p:ext uri="{BB962C8B-B14F-4D97-AF65-F5344CB8AC3E}">
        <p14:creationId xmlns:p14="http://schemas.microsoft.com/office/powerpoint/2010/main" val="341402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B78C773-0CA0-4215-BAA7-A4F7276D0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0" y="1308237"/>
            <a:ext cx="7200228" cy="138442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SzPts val="3600"/>
            </a:pPr>
            <a:r>
              <a:rPr lang="en-US" sz="3200" dirty="0"/>
              <a:t>What are three things you learned?</a:t>
            </a:r>
          </a:p>
          <a:p>
            <a:pPr>
              <a:lnSpc>
                <a:spcPct val="150000"/>
              </a:lnSpc>
              <a:spcBef>
                <a:spcPts val="0"/>
              </a:spcBef>
              <a:buSzPts val="3600"/>
            </a:pPr>
            <a:r>
              <a:rPr lang="en-US" sz="3200" dirty="0"/>
              <a:t>What are two questions you still have?</a:t>
            </a:r>
          </a:p>
          <a:p>
            <a:pPr>
              <a:lnSpc>
                <a:spcPct val="150000"/>
              </a:lnSpc>
              <a:spcBef>
                <a:spcPts val="0"/>
              </a:spcBef>
              <a:buSzPts val="3600"/>
            </a:pPr>
            <a:r>
              <a:rPr lang="en-US" sz="3200" dirty="0"/>
              <a:t>What is one thing you found interesting?</a:t>
            </a:r>
            <a:endParaRPr lang="en-US" sz="2400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581BC32A-4F60-4C75-A4B1-55ADDD02D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73297" y="1212574"/>
            <a:ext cx="2470703" cy="2470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260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War of the Words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Grammar and Parts of Speech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500" lvl="0" indent="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lang="en-US" i="1" dirty="0"/>
              <a:t>How can our word choice affect the message we want to convey as writers?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62265"/>
            <a:ext cx="7772400" cy="1021842"/>
          </a:xfrm>
        </p:spPr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1811527"/>
            <a:ext cx="7772400" cy="1132284"/>
          </a:xfrm>
        </p:spPr>
        <p:txBody>
          <a:bodyPr>
            <a:normAutofit fontScale="25000" lnSpcReduction="20000"/>
          </a:bodyPr>
          <a:lstStyle/>
          <a:p>
            <a:pPr marL="63500" lvl="0" indent="0" algn="l" rtl="0">
              <a:lnSpc>
                <a:spcPct val="12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10400" dirty="0"/>
              <a:t>Students will be able to:</a:t>
            </a:r>
          </a:p>
          <a:p>
            <a:pPr marL="457200" lvl="0" indent="-393700" algn="l" rtl="0">
              <a:lnSpc>
                <a:spcPct val="12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sz="10400" dirty="0"/>
              <a:t>identify and use the four main parts of speech</a:t>
            </a:r>
          </a:p>
          <a:p>
            <a:pPr marL="457200" lvl="0" indent="-3937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10400" dirty="0"/>
              <a:t>transform sentences through changes in word choices</a:t>
            </a:r>
          </a:p>
          <a:p>
            <a:pPr marL="457200" lvl="0" indent="-3937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10400" dirty="0"/>
              <a:t>collaboratively strategize to convince their classmates that one part of speech is superior to another by using debate techniques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71750"/>
            <a:ext cx="4609070" cy="2026972"/>
          </a:xfrm>
        </p:spPr>
        <p:txBody>
          <a:bodyPr>
            <a:normAutofit fontScale="77500" lnSpcReduction="20000"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b="1" dirty="0">
                <a:solidFill>
                  <a:schemeClr val="tx1"/>
                </a:solidFill>
              </a:rPr>
              <a:t>noun</a:t>
            </a:r>
            <a:r>
              <a:rPr lang="en-US" b="0" dirty="0">
                <a:solidFill>
                  <a:schemeClr val="tx1"/>
                </a:solidFill>
              </a:rPr>
              <a:t>: person, place thing</a:t>
            </a: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b="1" dirty="0">
                <a:solidFill>
                  <a:schemeClr val="tx1"/>
                </a:solidFill>
              </a:rPr>
              <a:t>adjective</a:t>
            </a:r>
            <a:r>
              <a:rPr lang="en-US" b="0" dirty="0">
                <a:solidFill>
                  <a:schemeClr val="tx1"/>
                </a:solidFill>
              </a:rPr>
              <a:t>: a word used to describe or modify a noun</a:t>
            </a: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b="1" dirty="0">
                <a:solidFill>
                  <a:schemeClr val="tx1"/>
                </a:solidFill>
              </a:rPr>
              <a:t>verb</a:t>
            </a:r>
            <a:r>
              <a:rPr lang="en-US" b="0" dirty="0">
                <a:solidFill>
                  <a:schemeClr val="tx1"/>
                </a:solidFill>
              </a:rPr>
              <a:t>: an action word</a:t>
            </a: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b="1" dirty="0">
                <a:solidFill>
                  <a:schemeClr val="tx1"/>
                </a:solidFill>
              </a:rPr>
              <a:t>adverb</a:t>
            </a:r>
            <a:r>
              <a:rPr lang="en-US" b="0" dirty="0">
                <a:solidFill>
                  <a:schemeClr val="tx1"/>
                </a:solidFill>
              </a:rPr>
              <a:t>: word used to modify a verb, adjective, or other adverb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18147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Which of the four main parts of speech (noun, adjective, verb, adverb) do you feel is the most important to the English language?</a:t>
            </a:r>
          </a:p>
        </p:txBody>
      </p:sp>
    </p:spTree>
    <p:extLst>
      <p:ext uri="{BB962C8B-B14F-4D97-AF65-F5344CB8AC3E}">
        <p14:creationId xmlns:p14="http://schemas.microsoft.com/office/powerpoint/2010/main" val="144374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6443" y="2571750"/>
            <a:ext cx="5511114" cy="579223"/>
          </a:xfrm>
        </p:spPr>
        <p:txBody>
          <a:bodyPr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dirty="0">
                <a:solidFill>
                  <a:schemeClr val="tx1"/>
                </a:solidFill>
              </a:rPr>
              <a:t>Respond to the prompt in writing.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18147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Which of the four main parts of speech (noun, adjective, verb, adverb) do you feel is the most important to the English language?</a:t>
            </a:r>
          </a:p>
        </p:txBody>
      </p:sp>
    </p:spTree>
    <p:extLst>
      <p:ext uri="{BB962C8B-B14F-4D97-AF65-F5344CB8AC3E}">
        <p14:creationId xmlns:p14="http://schemas.microsoft.com/office/powerpoint/2010/main" val="2569158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6ED6F8-B46B-4927-A352-AD87CF581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two sentences, tell me about your dream car.</a:t>
            </a:r>
          </a:p>
          <a:p>
            <a:pPr lvl="1"/>
            <a:r>
              <a:rPr lang="en-US" sz="2600" dirty="0"/>
              <a:t>Do </a:t>
            </a:r>
            <a:r>
              <a:rPr lang="en-US" sz="2600" b="1" dirty="0"/>
              <a:t>not</a:t>
            </a:r>
            <a:r>
              <a:rPr lang="en-US" sz="2600" dirty="0"/>
              <a:t> use any adjectives.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8C6CC6-E43B-4B2E-8C73-265A8512A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Importance of Parts of Speech</a:t>
            </a:r>
          </a:p>
        </p:txBody>
      </p:sp>
    </p:spTree>
    <p:extLst>
      <p:ext uri="{BB962C8B-B14F-4D97-AF65-F5344CB8AC3E}">
        <p14:creationId xmlns:p14="http://schemas.microsoft.com/office/powerpoint/2010/main" val="9312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6ED6F8-B46B-4927-A352-AD87CF581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one sentence, tell me what you want to be when you get older. What do you want to do with your life?</a:t>
            </a:r>
          </a:p>
          <a:p>
            <a:pPr lvl="1"/>
            <a:r>
              <a:rPr lang="en-US" sz="2600" dirty="0"/>
              <a:t>Do </a:t>
            </a:r>
            <a:r>
              <a:rPr lang="en-US" sz="2600" b="1" dirty="0"/>
              <a:t>not</a:t>
            </a:r>
            <a:r>
              <a:rPr lang="en-US" sz="2600" dirty="0"/>
              <a:t> use any nouns.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8C6CC6-E43B-4B2E-8C73-265A8512A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Importance of Parts of Speech</a:t>
            </a:r>
          </a:p>
        </p:txBody>
      </p:sp>
    </p:spTree>
    <p:extLst>
      <p:ext uri="{BB962C8B-B14F-4D97-AF65-F5344CB8AC3E}">
        <p14:creationId xmlns:p14="http://schemas.microsoft.com/office/powerpoint/2010/main" val="3784953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6ED6F8-B46B-4927-A352-AD87CF581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one sentence, tell me what you ate for lunch yesterday. Did you enjoy your lunch?</a:t>
            </a:r>
          </a:p>
          <a:p>
            <a:pPr lvl="1"/>
            <a:r>
              <a:rPr lang="en-US" sz="2600" dirty="0"/>
              <a:t>Do </a:t>
            </a:r>
            <a:r>
              <a:rPr lang="en-US" sz="2600" b="1" dirty="0"/>
              <a:t>not</a:t>
            </a:r>
            <a:r>
              <a:rPr lang="en-US" sz="2600" dirty="0"/>
              <a:t> use any adverbs.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8C6CC6-E43B-4B2E-8C73-265A8512A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Importance of Parts of Speech</a:t>
            </a:r>
          </a:p>
        </p:txBody>
      </p:sp>
    </p:spTree>
    <p:extLst>
      <p:ext uri="{BB962C8B-B14F-4D97-AF65-F5344CB8AC3E}">
        <p14:creationId xmlns:p14="http://schemas.microsoft.com/office/powerpoint/2010/main" val="3810132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lesson Slides New (JL)" id="{6E573448-FE54-49BF-8EB3-5BD456F9C44C}" vid="{CBD2CDAE-5636-48A2-8C01-E987440984BF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Slides.pptx</Template>
  <TotalTime>48</TotalTime>
  <Words>642</Words>
  <Application>Microsoft Office PowerPoint</Application>
  <PresentationFormat>On-screen Show (16:9)</PresentationFormat>
  <Paragraphs>54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 2</vt:lpstr>
      <vt:lpstr>LEARN theme</vt:lpstr>
      <vt:lpstr>PowerPoint Presentation</vt:lpstr>
      <vt:lpstr>The War of the Words</vt:lpstr>
      <vt:lpstr>Essential Question</vt:lpstr>
      <vt:lpstr>Lesson Objectives</vt:lpstr>
      <vt:lpstr>Which of the four main parts of speech (noun, adjective, verb, adverb) do you feel is the most important to the English language?</vt:lpstr>
      <vt:lpstr>Which of the four main parts of speech (noun, adjective, verb, adverb) do you feel is the most important to the English language?</vt:lpstr>
      <vt:lpstr>The Importance of Parts of Speech</vt:lpstr>
      <vt:lpstr>The Importance of Parts of Speech</vt:lpstr>
      <vt:lpstr>The Importance of Parts of Speech</vt:lpstr>
      <vt:lpstr>The Importance of Parts of Speech</vt:lpstr>
      <vt:lpstr>The Importance of Parts of Speech: Reflect</vt:lpstr>
      <vt:lpstr>The Importance of Parts of Speech: Playing with Sentences</vt:lpstr>
      <vt:lpstr>The Importance of Parts of Speech: Articles</vt:lpstr>
      <vt:lpstr>Parts of Speech Word Battle</vt:lpstr>
      <vt:lpstr>Parts of Speech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K20 Center</dc:creator>
  <cp:lastModifiedBy>Lee, Brooke L.</cp:lastModifiedBy>
  <cp:revision>9</cp:revision>
  <dcterms:created xsi:type="dcterms:W3CDTF">2021-06-11T16:17:57Z</dcterms:created>
  <dcterms:modified xsi:type="dcterms:W3CDTF">2021-07-13T19:38:43Z</dcterms:modified>
</cp:coreProperties>
</file>