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  <p:sldMasterId id="2147483690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rry Franklin" initials="" lastIdx="1" clrIdx="0"/>
  <p:cmAuthor id="1" name="Corrie Matchell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94"/>
  </p:normalViewPr>
  <p:slideViewPr>
    <p:cSldViewPr snapToGrid="0">
      <p:cViewPr varScale="1">
        <p:scale>
          <a:sx n="156" d="100"/>
          <a:sy n="156" d="100"/>
        </p:scale>
        <p:origin x="8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5-02T13:11:44.636" idx="1">
    <p:pos x="288" y="193"/>
    <p:text>@corrie.matchell@ou.edu  do you want 15 attempts and 16 shots made on this slide?
_Reassigned to corrie.matchell@ou.edu_</p:text>
  </p:cm>
  <p:cm authorId="1" dt="2025-05-02T13:11:44.636" idx="1">
    <p:pos x="288" y="193"/>
    <p:text>No. It's a good critical thinking exercise for them to realize it's not possible, but they don't need to calculate the percentage if it's impossible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29f17014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29f17014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29f17014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29f17014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29f17014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29f17014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29f17014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29f17014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29f17014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29f17014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29f17014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29f17014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29f17014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29f17014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29f17014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29f17014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29f17014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29f17014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29f17014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29f17014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7a1368b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177a1368b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29f17014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29f17014e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29f17014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29f17014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92929"/>
                </a:solidFill>
              </a:rPr>
              <a:t>K20 Center. (n.d.). I notice, I wonder. Strategies. </a:t>
            </a:r>
            <a:r>
              <a:rPr lang="en-US" sz="1200" dirty="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https://learn.k20center.ou.edu/strategy/180</a:t>
            </a: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29f17014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29f17014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29f17014e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29f17014e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34f6abe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34f6abe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34f6abe1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34f6abe1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34f6abe1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34f6abe1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34f6abe1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34f6abe1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34f6abe1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34f6abe1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34f6abe1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34f6abe1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534f6abe1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534f6abe1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34f6abe1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34f6abe1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34f6abe1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34f6abe1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29f1701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29f1701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29f17014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g3529f17014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29f17014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29f17014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42106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1D974E6-31C7-A4E6-7993-3E356FC847F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82346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EB053B76-9BED-043B-9912-64749979CD6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43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55B16746-2E8B-A554-6A0F-20F8A562B85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733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4D295EF1-B842-77D3-2A84-4782D4CDF65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46911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05A7A90-69B8-8E5F-E11F-8D4949D5703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261494-5A98-D4CE-F374-80B3B6C9CD4F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22163B1A-C0ED-7D35-9F90-1334AB88E1B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9031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54EA924-3CC2-0AFC-6932-96AFA28672C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053976-DC63-C136-D4C5-D3D9D4702095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C2ECD5D2-7263-E53B-12E0-3503DBD168C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5476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5B0B678-2C66-6A52-3913-9B80ECDD306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8489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48283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LEARN Logo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994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292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2F658874-C0B2-8920-2531-89B96B9F0C4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74210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165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8EF2C113-BC59-B39A-C27B-1DA7456FA1C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67792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831408D0-402F-804C-5B03-4248949A71B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899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BC690F0D-A81E-DB01-18A2-85C39541301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144485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94D5EF26-721D-FC33-D096-31DC873D5A4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9625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650F4AF-CFBA-D99C-E70C-AC3DD1ACA6B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8067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EA2DD8A2-46B5-BDFE-8A90-F0209FF6389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2729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9A74ED84-5FA4-9C5A-D097-F52360AB99E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4003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5BE62E3-F18B-B2C8-1165-9F3F76BB8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EFBDB68-3489-FC99-1055-89AAA81A77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 </a:t>
            </a:r>
          </a:p>
          <a:p>
            <a:pPr lvl="1"/>
            <a:r>
              <a:rPr lang="en-US" altLang="en-US"/>
              <a:t>Second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514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2113" algn="l" rtl="0" eaLnBrk="1" fontAlgn="base" hangingPunct="1">
        <a:spcBef>
          <a:spcPts val="525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56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138" algn="l" rtl="0" eaLnBrk="1" fontAlgn="base" hangingPunct="1">
        <a:spcBef>
          <a:spcPts val="338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09563" algn="l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B0F404A2-12E4-5BDD-657A-63C99CC9C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A19FCA0C-23FA-448C-9791-D76FAEFA5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D65BFB03-7072-929B-CAE9-7B875623FE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26013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2113" algn="l" rtl="0" eaLnBrk="1" fontAlgn="base" hangingPunct="1">
        <a:spcBef>
          <a:spcPts val="525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56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138" algn="l" rtl="0" eaLnBrk="1" fontAlgn="base" hangingPunct="1">
        <a:spcBef>
          <a:spcPts val="338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eaLnBrk="1" fontAlgn="base" hangingPunct="1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09563" algn="l" rtl="0" eaLnBrk="1" fontAlgn="base" hangingPunct="1">
        <a:spcBef>
          <a:spcPts val="275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does it mean mathematically?</a:t>
            </a:r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 dirty="0"/>
              <a:t>Work with your partner and determine a formula for the term: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800" b="1" dirty="0"/>
              <a:t>Shooting Percentage</a:t>
            </a:r>
            <a:endParaRPr sz="3800" b="1" dirty="0"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endParaRPr sz="3800" b="1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 dirty="0"/>
              <a:t>Write your formula on the provided paper. Make it large enough for others to see from the other side of the classroom.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or Low Shooting Percentage?</a:t>
            </a:r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Hold up a </a:t>
            </a:r>
            <a:r>
              <a:rPr lang="en-US" dirty="0">
                <a:solidFill>
                  <a:srgbClr val="6AA84F"/>
                </a:solidFill>
              </a:rPr>
              <a:t>green</a:t>
            </a:r>
            <a:r>
              <a:rPr lang="en-US" dirty="0"/>
              <a:t> sticky note if you think the shooting percentage is high.</a:t>
            </a: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Font typeface="System Font Regular"/>
              <a:buChar char="●"/>
            </a:pP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Font typeface="System Font Regular"/>
              <a:buChar char="●"/>
            </a:pPr>
            <a:r>
              <a:rPr lang="en-US" dirty="0"/>
              <a:t>Hold up a </a:t>
            </a:r>
            <a:r>
              <a:rPr lang="en-US" dirty="0">
                <a:solidFill>
                  <a:srgbClr val="CC0000"/>
                </a:solidFill>
              </a:rPr>
              <a:t>red</a:t>
            </a:r>
            <a:r>
              <a:rPr lang="en-US" dirty="0"/>
              <a:t> sticky note if you think the shooting percentage is low.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or Low Shooting Percentage?</a:t>
            </a:r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600" dirty="0"/>
              <a:t>7 attempts, 3 shots made</a:t>
            </a:r>
            <a:endParaRPr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or Low Shooting Percentage?</a:t>
            </a:r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600" dirty="0"/>
              <a:t>9 attempts, 8 shots made</a:t>
            </a:r>
            <a:endParaRPr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or Low Shooting Percentage?</a:t>
            </a:r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600" dirty="0"/>
              <a:t>5 attempts, 0 shots made</a:t>
            </a:r>
            <a:endParaRPr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or Low Shooting Percentage?</a:t>
            </a:r>
            <a:endParaRPr/>
          </a:p>
        </p:txBody>
      </p:sp>
      <p:sp>
        <p:nvSpPr>
          <p:cNvPr id="169" name="Google Shape;169;p3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600" dirty="0"/>
              <a:t>12 attempts, 12 shots made</a:t>
            </a:r>
            <a:endParaRPr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or Low Shooting Percentage?</a:t>
            </a:r>
            <a:endParaRPr/>
          </a:p>
        </p:txBody>
      </p:sp>
      <p:sp>
        <p:nvSpPr>
          <p:cNvPr id="175" name="Google Shape;175;p3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600" dirty="0"/>
              <a:t>15 attempts, 16 shots made</a:t>
            </a:r>
            <a:endParaRPr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Shooting Percentages</a:t>
            </a:r>
            <a:endParaRPr/>
          </a:p>
        </p:txBody>
      </p:sp>
      <p:sp>
        <p:nvSpPr>
          <p:cNvPr id="181" name="Google Shape;181;p38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Now use your formula to calculate the shooting percentage for the following data: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7 attempts, 3 shots made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9 attempts, 8 shots made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5 attempts, 0 shots made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12 attempts, 12 shots made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Trashketball</a:t>
            </a:r>
            <a:endParaRPr/>
          </a:p>
        </p:txBody>
      </p:sp>
      <p:sp>
        <p:nvSpPr>
          <p:cNvPr id="187" name="Google Shape;187;p39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If you moved away from the basket, how will that affect your shooting percentage?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Record your hypothesis on your </a:t>
            </a:r>
            <a:r>
              <a:rPr lang="en-US" dirty="0" err="1"/>
              <a:t>Trashketball</a:t>
            </a:r>
            <a:r>
              <a:rPr lang="en-US" dirty="0"/>
              <a:t> handout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Include the words increase, decrease, or constant.</a:t>
            </a:r>
            <a:endParaRPr sz="24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Write a complete sentence</a:t>
            </a:r>
            <a:endParaRPr sz="2400" dirty="0"/>
          </a:p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Identify the independent, dependent, and control variables for your hypothesis on question 2.</a:t>
            </a:r>
            <a:endParaRPr sz="24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Trashketball</a:t>
            </a:r>
            <a:endParaRPr/>
          </a:p>
        </p:txBody>
      </p:sp>
      <p:sp>
        <p:nvSpPr>
          <p:cNvPr id="193" name="Google Shape;193;p40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You will now take turns shooting at the wastebasket.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Tear your formula paper in half, you and your partner will each get one half of the paper.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Crumple up your half of the sheet, this is your ball for the game.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Bring the following materials with you: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 err="1"/>
              <a:t>Trashketball</a:t>
            </a:r>
            <a:r>
              <a:rPr lang="en-US" sz="2400" dirty="0"/>
              <a:t> handout, pencil, clipboard, and crumpled paper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3634978" y="559689"/>
            <a:ext cx="49409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 err="1"/>
              <a:t>Trashketball</a:t>
            </a:r>
            <a:r>
              <a:rPr lang="en-US" dirty="0"/>
              <a:t>: Part 1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sz="quarter" idx="10"/>
          </p:nvPr>
        </p:nvSpPr>
        <p:spPr>
          <a:xfrm>
            <a:off x="3634385" y="2807732"/>
            <a:ext cx="4939927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Scatter Plots and Lines of Best Fit</a:t>
            </a:r>
            <a:endParaRPr dirty="0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5C3BE0E2-4670-B550-A9B1-74FEFA9893EE}"/>
              </a:ext>
            </a:extLst>
          </p:cNvPr>
          <p:cNvSpPr/>
          <p:nvPr/>
        </p:nvSpPr>
        <p:spPr>
          <a:xfrm>
            <a:off x="647355" y="1312133"/>
            <a:ext cx="2922311" cy="2519234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Trashketball</a:t>
            </a:r>
            <a:endParaRPr/>
          </a:p>
        </p:txBody>
      </p:sp>
      <p:sp>
        <p:nvSpPr>
          <p:cNvPr id="199" name="Google Shape;199;p41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In your group find the shooting percentages for question three on your handout.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Use your calculator to double check your work before recording the answer.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Notice, I Wonder</a:t>
            </a:r>
            <a:endParaRPr/>
          </a:p>
        </p:txBody>
      </p:sp>
      <p:sp>
        <p:nvSpPr>
          <p:cNvPr id="205" name="Google Shape;205;p42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What do you notice about the connections between the two variables in your graph?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What do you wonder about the two connections between the two variable in your graph?</a:t>
            </a:r>
            <a:endParaRPr/>
          </a:p>
        </p:txBody>
      </p:sp>
      <p:pic>
        <p:nvPicPr>
          <p:cNvPr id="207" name="Google Shape;207;p42" title="I Notice I Wond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4315" y="1447337"/>
            <a:ext cx="2434028" cy="2529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Definition</a:t>
            </a:r>
            <a:endParaRPr/>
          </a:p>
        </p:txBody>
      </p:sp>
      <p:sp>
        <p:nvSpPr>
          <p:cNvPr id="212" name="Google Shape;212;p4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Discuss with your group a definition for the term: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200" b="1" dirty="0"/>
              <a:t>Correlation</a:t>
            </a:r>
            <a:endParaRPr sz="3200" b="1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Choose a volunteer to share your definition with the class.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Correlation</a:t>
            </a:r>
            <a:endParaRPr/>
          </a:p>
        </p:txBody>
      </p:sp>
      <p:sp>
        <p:nvSpPr>
          <p:cNvPr id="218" name="Google Shape;218;p4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u="sng" dirty="0"/>
              <a:t>Definition:</a:t>
            </a:r>
            <a:r>
              <a:rPr lang="en-US" dirty="0"/>
              <a:t> a relationship between two or more measures (or variables)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What is similar and different about the formal definition and the definition we created as a class?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What changes do we need to make?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Definitions</a:t>
            </a:r>
            <a:endParaRPr dirty="0"/>
          </a:p>
        </p:txBody>
      </p:sp>
      <p:sp>
        <p:nvSpPr>
          <p:cNvPr id="224" name="Google Shape;224;p4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Discuss with your group a definition for the terms: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200" b="1" dirty="0"/>
              <a:t>Positive correlation</a:t>
            </a:r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200" b="1" dirty="0"/>
              <a:t>Negative correlation</a:t>
            </a:r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200" b="1" dirty="0"/>
              <a:t>Relativity no correlation</a:t>
            </a:r>
            <a:endParaRPr sz="3200" b="1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Choose a volunteer to share your definition with the class.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Positive Correlation</a:t>
            </a:r>
            <a:endParaRPr/>
          </a:p>
        </p:txBody>
      </p:sp>
      <p:sp>
        <p:nvSpPr>
          <p:cNvPr id="230" name="Google Shape;230;p4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u="sng" dirty="0"/>
              <a:t>Definition:</a:t>
            </a:r>
            <a:r>
              <a:rPr lang="en-US" dirty="0"/>
              <a:t> a type of correlation in which the approximation of the correlation (line of best fit) has a positive slope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What is similar and different about the formal definition and the definition we created as a class?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What changes do we need to make?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Negative Correlation</a:t>
            </a:r>
            <a:endParaRPr/>
          </a:p>
        </p:txBody>
      </p:sp>
      <p:sp>
        <p:nvSpPr>
          <p:cNvPr id="236" name="Google Shape;236;p4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u="sng" dirty="0"/>
              <a:t>Definition:</a:t>
            </a:r>
            <a:r>
              <a:rPr lang="en-US" dirty="0"/>
              <a:t> a type of correlation in which the approximation of the correlation (line of best fit) has a negative slope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What is similar and different about the formal definition and the definition we created as a class?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What changes do we need to make?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Relativity No Correlation</a:t>
            </a:r>
            <a:endParaRPr/>
          </a:p>
        </p:txBody>
      </p:sp>
      <p:sp>
        <p:nvSpPr>
          <p:cNvPr id="242" name="Google Shape;242;p48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u="sng" dirty="0"/>
              <a:t>Definition:</a:t>
            </a:r>
            <a:r>
              <a:rPr lang="en-US" dirty="0"/>
              <a:t> a type of correlation in which there is no reasonable approximation for the data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What is similar and different about the formal definition and the definition we created as a class?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What changes do we need to make?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Back to Your Handout</a:t>
            </a:r>
            <a:endParaRPr dirty="0"/>
          </a:p>
        </p:txBody>
      </p:sp>
      <p:sp>
        <p:nvSpPr>
          <p:cNvPr id="248" name="Google Shape;248;p49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Answer questions 5 and 6.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5. What type of correlation does the data have? How do you know?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6. What does your answer from question 5 tell you about the hypothesis you made in question 1? Explain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Line of Best Fit</a:t>
            </a:r>
            <a:endParaRPr/>
          </a:p>
        </p:txBody>
      </p:sp>
      <p:sp>
        <p:nvSpPr>
          <p:cNvPr id="254" name="Google Shape;254;p50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What could the definition be? </a:t>
            </a: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Why would a line of best fit be useful? </a:t>
            </a:r>
            <a:endParaRPr dirty="0"/>
          </a:p>
          <a:p>
            <a:pPr marL="457200" lvl="0" indent="-393192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What would some of the characteristics of a line of best fit be?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can linear relations and data analysis help us to understand the abilities of people?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Line of Best Fit</a:t>
            </a:r>
            <a:endParaRPr/>
          </a:p>
        </p:txBody>
      </p:sp>
      <p:sp>
        <p:nvSpPr>
          <p:cNvPr id="260" name="Google Shape;260;p51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What similarities and differences did you notice between your line of best fit and others’ line of best fit in the group?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Trashketball</a:t>
            </a:r>
            <a:endParaRPr/>
          </a:p>
        </p:txBody>
      </p:sp>
      <p:sp>
        <p:nvSpPr>
          <p:cNvPr id="266" name="Google Shape;266;p5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Using what you have learned about line of best fit, use the data collected from the game Trashketball and determine the line of best fit.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Line of Best Fit</a:t>
            </a:r>
            <a:endParaRPr/>
          </a:p>
        </p:txBody>
      </p:sp>
      <p:sp>
        <p:nvSpPr>
          <p:cNvPr id="272" name="Google Shape;272;p5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Use a red pen or marker to graph the new line of best fit found using technology on their scatter plots.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How do your two graphs compare?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Which one do they think is a better line of best fit and why?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21208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</a:pPr>
            <a:r>
              <a:rPr lang="en-US" dirty="0"/>
              <a:t>Use data to determine a relationship between the independent and dependent variables.</a:t>
            </a:r>
            <a:endParaRPr dirty="0"/>
          </a:p>
          <a:p>
            <a:pPr marL="521208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</a:pPr>
            <a:r>
              <a:rPr lang="en-US" dirty="0"/>
              <a:t>Use technology to perform linear regression.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Bowling with Jacob</a:t>
            </a:r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</a:pPr>
            <a:r>
              <a:rPr lang="en-US" dirty="0"/>
              <a:t>Work in your group to complete the Bowling with Jacob handout.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System Font Regular"/>
              <a:buChar char="●"/>
            </a:pPr>
            <a:r>
              <a:rPr lang="en-US" dirty="0"/>
              <a:t>Be sure to record all your answers.</a:t>
            </a:r>
            <a:endParaRPr dirty="0"/>
          </a:p>
          <a:p>
            <a:pPr marL="1870635" lvl="7" indent="-393192">
              <a:lnSpc>
                <a:spcPct val="100000"/>
              </a:lnSpc>
              <a:spcBef>
                <a:spcPts val="520"/>
              </a:spcBef>
              <a:buClr>
                <a:schemeClr val="accent3"/>
              </a:buClr>
              <a:buSzPts val="1200"/>
              <a:buFont typeface="System Font Regular"/>
              <a:buChar char="●"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body" sz="quarter" idx="10"/>
          </p:nvPr>
        </p:nvSpPr>
        <p:spPr>
          <a:xfrm>
            <a:off x="629444" y="1873250"/>
            <a:ext cx="7885113" cy="13970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700" dirty="0"/>
              <a:t>Which weight of bowling ball do you think Jacob should use?</a:t>
            </a:r>
            <a:endParaRPr sz="3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>
            <a:spLocks noGrp="1"/>
          </p:cNvSpPr>
          <p:nvPr>
            <p:ph type="body" sz="quarter" idx="10"/>
          </p:nvPr>
        </p:nvSpPr>
        <p:spPr>
          <a:xfrm>
            <a:off x="629444" y="1873250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3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700" dirty="0"/>
              <a:t>How did the data that Jacob collected help you make your decision?</a:t>
            </a:r>
            <a:endParaRPr sz="3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>
            <a:spLocks noGrp="1"/>
          </p:cNvSpPr>
          <p:nvPr>
            <p:ph type="body" sz="quarter" idx="10"/>
          </p:nvPr>
        </p:nvSpPr>
        <p:spPr>
          <a:xfrm>
            <a:off x="629444" y="1873250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2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700" dirty="0"/>
              <a:t>Could data help people make decisions in other sports as well?</a:t>
            </a:r>
            <a:endParaRPr sz="3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 you think it means?</a:t>
            </a:r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Work with your partner and determine a definition for the term: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3800" b="1"/>
              <a:t>Shooting Percentage</a:t>
            </a:r>
            <a:endParaRPr sz="38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7E451F75-425E-9141-B4A5-D4034FFDABB2}" vid="{39744956-D7AF-C24A-B772-F3A0F6641B2C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7E451F75-425E-9141-B4A5-D4034FFDABB2}" vid="{0D51015A-79D5-5846-ADD5-18481CB10A0B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947</Words>
  <Application>Microsoft Macintosh PowerPoint</Application>
  <PresentationFormat>On-screen Show (16:9)</PresentationFormat>
  <Paragraphs>115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Trashketball: Part 1</vt:lpstr>
      <vt:lpstr>Essential Question</vt:lpstr>
      <vt:lpstr>Lesson Objectives</vt:lpstr>
      <vt:lpstr>Bowling with Jacob</vt:lpstr>
      <vt:lpstr>PowerPoint Presentation</vt:lpstr>
      <vt:lpstr>PowerPoint Presentation</vt:lpstr>
      <vt:lpstr>PowerPoint Presentation</vt:lpstr>
      <vt:lpstr>What do you think it means?</vt:lpstr>
      <vt:lpstr>What does it mean mathematically?</vt:lpstr>
      <vt:lpstr>High or Low Shooting Percentage?</vt:lpstr>
      <vt:lpstr>High or Low Shooting Percentage?</vt:lpstr>
      <vt:lpstr>High or Low Shooting Percentage?</vt:lpstr>
      <vt:lpstr>High or Low Shooting Percentage?</vt:lpstr>
      <vt:lpstr>High or Low Shooting Percentage?</vt:lpstr>
      <vt:lpstr>High or Low Shooting Percentage?</vt:lpstr>
      <vt:lpstr>Shooting Percentages</vt:lpstr>
      <vt:lpstr>Trashketball</vt:lpstr>
      <vt:lpstr>Trashketball</vt:lpstr>
      <vt:lpstr>Trashketball</vt:lpstr>
      <vt:lpstr>I Notice, I Wonder</vt:lpstr>
      <vt:lpstr>Definition</vt:lpstr>
      <vt:lpstr>Correlation</vt:lpstr>
      <vt:lpstr>Definitions</vt:lpstr>
      <vt:lpstr>Positive Correlation</vt:lpstr>
      <vt:lpstr>Negative Correlation</vt:lpstr>
      <vt:lpstr>Relativity No Correlation</vt:lpstr>
      <vt:lpstr>Back to Your Handout</vt:lpstr>
      <vt:lpstr>Line of Best Fit</vt:lpstr>
      <vt:lpstr>Line of Best Fit</vt:lpstr>
      <vt:lpstr>Trashketball</vt:lpstr>
      <vt:lpstr>Line of Best Fit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Trashketball: Part 1</dc:title>
  <dc:subject/>
  <dc:creator>K20 Center</dc:creator>
  <cp:keywords/>
  <dc:description/>
  <cp:lastModifiedBy>Gracia, Ann M.</cp:lastModifiedBy>
  <cp:revision>5</cp:revision>
  <dcterms:modified xsi:type="dcterms:W3CDTF">2025-08-18T17:22:06Z</dcterms:modified>
  <cp:category/>
</cp:coreProperties>
</file>