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iEjb4Zm+qD4JPG1pqY3A0zzGth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88" y="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79cbd093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379cbd093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ential Question(s)">
  <p:cSld name="Essential Question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2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6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7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2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2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29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3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3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30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0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 txBox="1"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body" idx="1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7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7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8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7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19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19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2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2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23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3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79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Compare and Discuss</a:t>
            </a:r>
            <a:endParaRPr/>
          </a:p>
        </p:txBody>
      </p:sp>
      <p:sp>
        <p:nvSpPr>
          <p:cNvPr id="131" name="Google Shape;131;p11"/>
          <p:cNvSpPr txBox="1">
            <a:spLocks noGrp="1"/>
          </p:cNvSpPr>
          <p:nvPr>
            <p:ph type="body" idx="2"/>
          </p:nvPr>
        </p:nvSpPr>
        <p:spPr>
          <a:xfrm>
            <a:off x="630250" y="1426025"/>
            <a:ext cx="8174100" cy="3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Discuss the following prompts with your groups: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Share your responses and findings with each other.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How were you able to determine if the source was credible?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What was difficult about determining the source’s credibility?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79cbd0939f_0_0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Claim, Evidence, Reasoning (CER)</a:t>
            </a:r>
            <a:endParaRPr/>
          </a:p>
        </p:txBody>
      </p:sp>
      <p:sp>
        <p:nvSpPr>
          <p:cNvPr id="137" name="Google Shape;137;g379cbd0939f_0_0"/>
          <p:cNvSpPr txBox="1">
            <a:spLocks noGrp="1"/>
          </p:cNvSpPr>
          <p:nvPr>
            <p:ph type="body" idx="2"/>
          </p:nvPr>
        </p:nvSpPr>
        <p:spPr>
          <a:xfrm>
            <a:off x="630250" y="1426025"/>
            <a:ext cx="7886700" cy="3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/>
              <a:t>What makes a source ‘credible’ and trustworthy? </a:t>
            </a:r>
            <a:endParaRPr b="1" i="1" dirty="0"/>
          </a:p>
          <a:p>
            <a:pPr marL="457200" lvl="0" indent="-342900" algn="l" rtl="0">
              <a:lnSpc>
                <a:spcPct val="115833"/>
              </a:lnSpc>
              <a:spcBef>
                <a:spcPts val="8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dirty="0"/>
              <a:t>Make a claim in response to the prompt.</a:t>
            </a:r>
          </a:p>
          <a:p>
            <a:pPr marL="457200" lvl="0" indent="-342900" algn="l" rtl="0">
              <a:lnSpc>
                <a:spcPct val="115833"/>
              </a:lnSpc>
              <a:spcBef>
                <a:spcPts val="8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dirty="0"/>
              <a:t>Identify and provide evidence to support your claim.</a:t>
            </a:r>
          </a:p>
          <a:p>
            <a:pPr marL="457200" lvl="0" indent="-342900" algn="l" rtl="0">
              <a:lnSpc>
                <a:spcPct val="115833"/>
              </a:lnSpc>
              <a:spcBef>
                <a:spcPts val="80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dirty="0"/>
              <a:t>Write a conclusion explaining how your evidence supports your claim. </a:t>
            </a:r>
            <a:endParaRPr dirty="0"/>
          </a:p>
        </p:txBody>
      </p:sp>
      <p:pic>
        <p:nvPicPr>
          <p:cNvPr id="138" name="Google Shape;138;g379cbd0939f_0_0" title="Claim Evidence Reasoning (CER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56925" y="274650"/>
            <a:ext cx="993900" cy="99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rtoon of a person looking at a computer&#10;&#10;AI-generated content may be incorrect.">
            <a:extLst>
              <a:ext uri="{FF2B5EF4-FFF2-40B4-BE49-F238E27FC236}">
                <a16:creationId xmlns:a16="http://schemas.microsoft.com/office/drawing/2014/main" id="{1E40502D-08C7-8D9B-0BE5-76705A2450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9" t="5019" r="1497" b="11434"/>
          <a:stretch>
            <a:fillRect/>
          </a:stretch>
        </p:blipFill>
        <p:spPr>
          <a:xfrm>
            <a:off x="555915" y="1387809"/>
            <a:ext cx="2922311" cy="2519232"/>
          </a:xfrm>
          <a:custGeom>
            <a:avLst/>
            <a:gdLst>
              <a:gd name="connsiteX0" fmla="*/ 629809 w 2922311"/>
              <a:gd name="connsiteY0" fmla="*/ 0 h 2519232"/>
              <a:gd name="connsiteX1" fmla="*/ 2292503 w 2922311"/>
              <a:gd name="connsiteY1" fmla="*/ 0 h 2519232"/>
              <a:gd name="connsiteX2" fmla="*/ 2922311 w 2922311"/>
              <a:gd name="connsiteY2" fmla="*/ 1259616 h 2519232"/>
              <a:gd name="connsiteX3" fmla="*/ 2292503 w 2922311"/>
              <a:gd name="connsiteY3" fmla="*/ 2519232 h 2519232"/>
              <a:gd name="connsiteX4" fmla="*/ 629809 w 2922311"/>
              <a:gd name="connsiteY4" fmla="*/ 2519232 h 2519232"/>
              <a:gd name="connsiteX5" fmla="*/ 0 w 2922311"/>
              <a:gd name="connsiteY5" fmla="*/ 1259616 h 251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22311" h="2519232">
                <a:moveTo>
                  <a:pt x="629809" y="0"/>
                </a:moveTo>
                <a:lnTo>
                  <a:pt x="2292503" y="0"/>
                </a:lnTo>
                <a:lnTo>
                  <a:pt x="2922311" y="1259616"/>
                </a:lnTo>
                <a:lnTo>
                  <a:pt x="2292503" y="2519232"/>
                </a:lnTo>
                <a:lnTo>
                  <a:pt x="629809" y="2519232"/>
                </a:lnTo>
                <a:lnTo>
                  <a:pt x="0" y="1259616"/>
                </a:lnTo>
                <a:close/>
              </a:path>
            </a:pathLst>
          </a:custGeom>
        </p:spPr>
      </p:pic>
      <p:sp>
        <p:nvSpPr>
          <p:cNvPr id="80" name="Google Shape;80;p2"/>
          <p:cNvSpPr txBox="1"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Street Cred</a:t>
            </a:r>
            <a:endParaRPr/>
          </a:p>
        </p:txBody>
      </p:sp>
      <p:sp>
        <p:nvSpPr>
          <p:cNvPr id="81" name="Google Shape;81;p2"/>
          <p:cNvSpPr txBox="1">
            <a:spLocks noGrp="1"/>
          </p:cNvSpPr>
          <p:nvPr>
            <p:ph type="body" idx="1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/>
              <a:t>Evaluating Sources</a:t>
            </a:r>
            <a:endParaRPr/>
          </a:p>
        </p:txBody>
      </p:sp>
      <p:sp>
        <p:nvSpPr>
          <p:cNvPr id="6" name="Google Shape;82;p2">
            <a:extLst>
              <a:ext uri="{FF2B5EF4-FFF2-40B4-BE49-F238E27FC236}">
                <a16:creationId xmlns:a16="http://schemas.microsoft.com/office/drawing/2014/main" id="{EBA5F1F2-3D2D-8A89-11D9-79FB3B39863B}"/>
              </a:ext>
            </a:extLst>
          </p:cNvPr>
          <p:cNvSpPr/>
          <p:nvPr/>
        </p:nvSpPr>
        <p:spPr>
          <a:xfrm>
            <a:off x="555915" y="1387808"/>
            <a:ext cx="2922311" cy="2519234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What makes a person trustworthy? 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Card Sort</a:t>
            </a:r>
            <a:endParaRPr/>
          </a:p>
        </p:txBody>
      </p:sp>
      <p:sp>
        <p:nvSpPr>
          <p:cNvPr id="93" name="Google Shape;93;p7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4961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Lay out the category cards in front of you.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Then, as a group, look through the sorting cards and place each of them under the professional you believe is best suited to address them. </a:t>
            </a:r>
            <a:endParaRPr dirty="0"/>
          </a:p>
        </p:txBody>
      </p:sp>
      <p:pic>
        <p:nvPicPr>
          <p:cNvPr id="94" name="Google Shape;94;p7" title="Card Sor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5425" y="1567838"/>
            <a:ext cx="2866576" cy="286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/>
              <a:t>How can we determine validity and credibility in sources?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573439" y="169403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Learning Objective</a:t>
            </a:r>
            <a:endParaRPr dirty="0"/>
          </a:p>
        </p:txBody>
      </p:sp>
      <p:sp>
        <p:nvSpPr>
          <p:cNvPr id="106" name="Google Shape;106;p5"/>
          <p:cNvSpPr txBox="1">
            <a:spLocks noGrp="1"/>
          </p:cNvSpPr>
          <p:nvPr>
            <p:ph type="body" idx="1"/>
          </p:nvPr>
        </p:nvSpPr>
        <p:spPr>
          <a:xfrm>
            <a:off x="575027" y="2571750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356044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Students will understand how to analyze and evaluate a variety of sources to determine their credibility. </a:t>
            </a:r>
            <a:endParaRPr dirty="0"/>
          </a:p>
          <a:p>
            <a:pPr marL="457200" lvl="0" indent="-356044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Students will argue a claim supported by evidence and reasoning about the credibility of a source. </a:t>
            </a:r>
            <a:endParaRPr dirty="0"/>
          </a:p>
          <a:p>
            <a:pPr marL="457200" lvl="0" indent="-292100" algn="l" rtl="0">
              <a:spcBef>
                <a:spcPts val="52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Walking Vote </a:t>
            </a:r>
            <a:endParaRPr/>
          </a:p>
        </p:txBody>
      </p:sp>
      <p:sp>
        <p:nvSpPr>
          <p:cNvPr id="112" name="Google Shape;112;p8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7982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Review the source and respond to the question presented on each slide by walking to one side of the room for “credible” and the other side for “not credible.”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Discuss choices with your group.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Share discussion points.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Discuss and vote again.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Review the answer. </a:t>
            </a:r>
            <a:endParaRPr dirty="0"/>
          </a:p>
        </p:txBody>
      </p:sp>
      <p:pic>
        <p:nvPicPr>
          <p:cNvPr id="113" name="Google Shape;113;p8" title="Walking Vo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4975" y="164375"/>
            <a:ext cx="2159027" cy="12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SIFT</a:t>
            </a:r>
            <a:endParaRPr/>
          </a:p>
        </p:txBody>
      </p:sp>
      <p:sp>
        <p:nvSpPr>
          <p:cNvPr id="119" name="Google Shape;119;p9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S</a:t>
            </a:r>
            <a:r>
              <a:rPr lang="en-US"/>
              <a:t>top and reflect, </a:t>
            </a:r>
            <a:r>
              <a:rPr lang="en-US" b="1"/>
              <a:t>I</a:t>
            </a:r>
            <a:r>
              <a:rPr lang="en-US"/>
              <a:t>nvestigate the source, </a:t>
            </a:r>
            <a:r>
              <a:rPr lang="en-US" b="1"/>
              <a:t>F</a:t>
            </a:r>
            <a:r>
              <a:rPr lang="en-US"/>
              <a:t>ind reliable coverage, and</a:t>
            </a:r>
            <a:r>
              <a:rPr lang="en-US" b="1"/>
              <a:t> T</a:t>
            </a:r>
            <a:r>
              <a:rPr lang="en-US"/>
              <a:t>race claims.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Annotate your article with the indicated annotations provided on your handout.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"/>
          <p:cNvSpPr txBox="1">
            <a:spLocks noGrp="1"/>
          </p:cNvSpPr>
          <p:nvPr>
            <p:ph type="title"/>
          </p:nvPr>
        </p:nvSpPr>
        <p:spPr>
          <a:xfrm>
            <a:off x="417575" y="274650"/>
            <a:ext cx="80979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Analyzing with SIFT</a:t>
            </a:r>
            <a:endParaRPr/>
          </a:p>
        </p:txBody>
      </p:sp>
      <p:sp>
        <p:nvSpPr>
          <p:cNvPr id="125" name="Google Shape;125;p10"/>
          <p:cNvSpPr txBox="1">
            <a:spLocks noGrp="1"/>
          </p:cNvSpPr>
          <p:nvPr>
            <p:ph type="body" idx="2"/>
          </p:nvPr>
        </p:nvSpPr>
        <p:spPr>
          <a:xfrm>
            <a:off x="351675" y="1370025"/>
            <a:ext cx="81636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After practicing using the SIFT strategy, apply it in a more reflective way.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With a partner, use your SIFT handout to analyze the assigned article.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301</Words>
  <Application>Microsoft Office PowerPoint</Application>
  <PresentationFormat>On-screen Show (16:9)</PresentationFormat>
  <Paragraphs>38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NTR</vt:lpstr>
      <vt:lpstr>Arial</vt:lpstr>
      <vt:lpstr>Calibri</vt:lpstr>
      <vt:lpstr>Courier New</vt:lpstr>
      <vt:lpstr>Custom Design</vt:lpstr>
      <vt:lpstr>PowerPoint Presentation</vt:lpstr>
      <vt:lpstr>Street Cred</vt:lpstr>
      <vt:lpstr>PowerPoint Presentation</vt:lpstr>
      <vt:lpstr>Card Sort</vt:lpstr>
      <vt:lpstr>Essential Question</vt:lpstr>
      <vt:lpstr>Learning Objective</vt:lpstr>
      <vt:lpstr>Walking Vote </vt:lpstr>
      <vt:lpstr>SIFT</vt:lpstr>
      <vt:lpstr>Analyzing with SIFT</vt:lpstr>
      <vt:lpstr>Compare and Discuss</vt:lpstr>
      <vt:lpstr>Claim, Evidence, Reasoning (CER)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Gracia, Ann M.</dc:creator>
  <cp:lastModifiedBy>Kim, Charlie H.</cp:lastModifiedBy>
  <cp:revision>2</cp:revision>
  <dcterms:created xsi:type="dcterms:W3CDTF">2025-08-05T20:58:42Z</dcterms:created>
  <dcterms:modified xsi:type="dcterms:W3CDTF">2025-10-07T18:13:11Z</dcterms:modified>
</cp:coreProperties>
</file>