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MQ4mRBfme5tUMU3zjLLSA+KOW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1"/>
    <p:restoredTop sz="94643"/>
  </p:normalViewPr>
  <p:slideViewPr>
    <p:cSldViewPr snapToGrid="0">
      <p:cViewPr varScale="1">
        <p:scale>
          <a:sx n="153" d="100"/>
          <a:sy n="153" d="100"/>
        </p:scale>
        <p:origin x="344" y="176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5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KWHL graphic organizer. Strategies. https://learn.k20center.ou.edu/strategy/127</a:t>
            </a:r>
            <a:endParaRPr dirty="0"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Sony Pictures Entertainment. (2016, December 9). </a:t>
            </a:r>
            <a:r>
              <a:rPr lang="en-US" i="1" dirty="0"/>
              <a:t>Spider-Man: Homecoming - Official trailer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=rk-dF1lIbIg</a:t>
            </a:r>
            <a:endParaRPr dirty="0"/>
          </a:p>
        </p:txBody>
      </p:sp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KWHL graphic organizer. Strategies. https://learn.k20center.ou.edu/strategy/127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Wakelet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Tech Tools. https://learn.k20center.ou.edu/tech-tool/2180</a:t>
            </a:r>
            <a:endParaRPr dirty="0"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Triangle-square-circle. Strategies. https://learn.k20center.ou.edu/strategy/65</a:t>
            </a:r>
            <a:endParaRPr dirty="0"/>
          </a:p>
        </p:txBody>
      </p:sp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Lane, S. (2020). </a:t>
            </a:r>
            <a:r>
              <a:rPr lang="en-US" i="1" dirty="0"/>
              <a:t>Theseus and the minotaur.</a:t>
            </a:r>
            <a:r>
              <a:rPr lang="en-US" i="0" dirty="0"/>
              <a:t> </a:t>
            </a:r>
            <a:r>
              <a:rPr lang="en-US" i="0" dirty="0" err="1"/>
              <a:t>CommonLit</a:t>
            </a:r>
            <a:r>
              <a:rPr lang="en-US" i="0" dirty="0"/>
              <a:t>. https://</a:t>
            </a:r>
            <a:r>
              <a:rPr lang="en-US" i="0" dirty="0" err="1"/>
              <a:t>www.commonlit.org</a:t>
            </a:r>
            <a:r>
              <a:rPr lang="en-US" i="0" dirty="0"/>
              <a:t>/</a:t>
            </a:r>
            <a:r>
              <a:rPr lang="en-US" i="0" dirty="0" err="1"/>
              <a:t>en</a:t>
            </a:r>
            <a:r>
              <a:rPr lang="en-US" i="0" dirty="0"/>
              <a:t>/texts/theseus-and-the-minotaur-1 </a:t>
            </a:r>
            <a:endParaRPr dirty="0"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Mind maps. Strategies. https://learn.k20center.ou.edu/strategy/1277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10 minute timer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=9gy-1Z2Sa-c&amp;t=3s</a:t>
            </a:r>
            <a:endParaRPr dirty="0"/>
          </a:p>
        </p:txBody>
      </p:sp>
      <p:sp>
        <p:nvSpPr>
          <p:cNvPr id="178" name="Google Shape;1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(2022, April 6). </a:t>
            </a:r>
            <a:r>
              <a:rPr lang="en-US" i="1" dirty="0"/>
              <a:t>K20 Center 20 minute timer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</a:t>
            </a:r>
            <a:r>
              <a:rPr lang="en-US" i="0" dirty="0" err="1"/>
              <a:t>bjcwzinQlEE</a:t>
            </a:r>
            <a:endParaRPr lang="en-US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Pixton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Tech Tools. https://learn.k20center.ou.edu/tech-tool/1307</a:t>
            </a:r>
            <a:endParaRPr dirty="0"/>
          </a:p>
        </p:txBody>
      </p:sp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15 minute timer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=m3zT2IxZQaw </a:t>
            </a:r>
            <a:endParaRPr dirty="0"/>
          </a:p>
        </p:txBody>
      </p:sp>
      <p:sp>
        <p:nvSpPr>
          <p:cNvPr id="195" name="Google Shape;1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02" name="Google Shape;2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Quick write. Strategies. https://learn.k20center.ou.edu/strategy/1127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</a:t>
            </a:r>
            <a:r>
              <a:rPr lang="en-US" b="0" i="1" dirty="0">
                <a:latin typeface="Roboto"/>
                <a:ea typeface="Roboto"/>
                <a:cs typeface="Roboto"/>
                <a:sym typeface="Roboto"/>
              </a:rPr>
              <a:t>K20 5 minute timer</a:t>
            </a:r>
            <a:r>
              <a:rPr lang="en-US" b="0" i="0" dirty="0">
                <a:latin typeface="Roboto"/>
                <a:ea typeface="Roboto"/>
                <a:cs typeface="Roboto"/>
                <a:sym typeface="Roboto"/>
              </a:rPr>
              <a:t> [Video]. YouTube. https://</a:t>
            </a:r>
            <a:r>
              <a:rPr lang="en-US" b="0" i="0" dirty="0" err="1">
                <a:latin typeface="Roboto"/>
                <a:ea typeface="Roboto"/>
                <a:cs typeface="Roboto"/>
                <a:sym typeface="Roboto"/>
              </a:rPr>
              <a:t>www.youtube.com</a:t>
            </a:r>
            <a:r>
              <a:rPr lang="en-US" b="0" i="0" dirty="0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b="0" i="0" dirty="0" err="1">
                <a:latin typeface="Roboto"/>
                <a:ea typeface="Roboto"/>
                <a:cs typeface="Roboto"/>
                <a:sym typeface="Roboto"/>
              </a:rPr>
              <a:t>watch?v</a:t>
            </a:r>
            <a:r>
              <a:rPr lang="en-US" b="0" i="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b="0" i="0" dirty="0" err="1">
                <a:latin typeface="Roboto"/>
                <a:ea typeface="Roboto"/>
                <a:cs typeface="Roboto"/>
                <a:sym typeface="Roboto"/>
              </a:rPr>
              <a:t>EVS_yYQoLJg</a:t>
            </a:r>
            <a:endParaRPr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</a:t>
            </a:r>
            <a:r>
              <a:rPr lang="en-US" i="0" dirty="0"/>
              <a:t>Elbow partners. </a:t>
            </a:r>
            <a:r>
              <a:rPr lang="en-US" dirty="0"/>
              <a:t>Strategies. https://learn.k20center.ou.edu/strategy/116</a:t>
            </a: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Khan Academy Labs. (2017, April 26). </a:t>
            </a:r>
            <a:r>
              <a:rPr lang="en-US" i="1" dirty="0"/>
              <a:t>Story spine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</a:t>
            </a:r>
            <a:r>
              <a:rPr lang="en-US" i="0" dirty="0" err="1"/>
              <a:t>ilDsFrcHsuI&amp;t</a:t>
            </a:r>
            <a:r>
              <a:rPr lang="en-US" i="0" dirty="0"/>
              <a:t>=16s</a:t>
            </a:r>
            <a:endParaRPr dirty="0"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Quick write. Strategies. https://learn.k20center.ou.edu/strategy/1127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Quick write. Strategies. https://learn.k20center.ou.edu/strategy/1127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</a:t>
            </a:r>
            <a:r>
              <a:rPr lang="en-US" i="0" dirty="0"/>
              <a:t>Elbow partners. </a:t>
            </a:r>
            <a:r>
              <a:rPr lang="en-US" dirty="0"/>
              <a:t>Strategies. https://learn.k20center.ou.edu/strategy/116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OpenAI. (2023). ChatGPT [Large language model]. https://</a:t>
            </a:r>
            <a:r>
              <a:rPr lang="en-US" dirty="0" err="1"/>
              <a:t>chat.openai.com</a:t>
            </a:r>
            <a:r>
              <a:rPr lang="en-US" dirty="0"/>
              <a:t>/chat</a:t>
            </a:r>
            <a:endParaRPr dirty="0"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k-dF1lIbIg?feature=oembed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let.com/wake/wI4n0jIVj1bXoTVyuHVt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gy-1Z2Sa-c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jcwzinQlEE?list=PL-aUhEQeaZXLMF3fItNDxiuSkEr0pq0c2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3zT2IxZQaw?list=PL-aUhEQeaZXLMF3fItNDxiuSkEr0pq0c2" TargetMode="Externa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ilDsFrcHsuI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12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778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Explore different character traits and develop a complex character. </a:t>
            </a:r>
            <a:endParaRPr dirty="0"/>
          </a:p>
          <a:p>
            <a:pPr marL="677863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Write narrative stories including plot, setting, characters, conflict, and theme.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457200" y="1645919"/>
            <a:ext cx="7417398" cy="312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sz="2400" b="1" dirty="0"/>
              <a:t>K</a:t>
            </a:r>
            <a:r>
              <a:rPr lang="en-US" sz="2400" dirty="0"/>
              <a:t>: Write everything you know about superheroes.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sz="2400" b="1" dirty="0"/>
              <a:t>W</a:t>
            </a:r>
            <a:r>
              <a:rPr lang="en-US" sz="2400" dirty="0"/>
              <a:t>: Write what you want to learn about superheroes.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 dirty="0"/>
              <a:t>H</a:t>
            </a:r>
            <a:r>
              <a:rPr lang="en-US" dirty="0"/>
              <a:t>: Explain how you will find the information you want to know.</a:t>
            </a:r>
            <a:endParaRPr dirty="0"/>
          </a:p>
        </p:txBody>
      </p:sp>
      <p:sp>
        <p:nvSpPr>
          <p:cNvPr id="135" name="Google Shape;135;p11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KWHL: Superheroes</a:t>
            </a:r>
            <a:endParaRPr/>
          </a:p>
        </p:txBody>
      </p:sp>
      <p:pic>
        <p:nvPicPr>
          <p:cNvPr id="137" name="Google Shape;137;p11" title="K-W-H-L Graphic Organiz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950" y="0"/>
            <a:ext cx="1613074" cy="12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>
            <a:spLocks noGrp="1"/>
          </p:cNvSpPr>
          <p:nvPr>
            <p:ph type="body" idx="1"/>
          </p:nvPr>
        </p:nvSpPr>
        <p:spPr>
          <a:xfrm>
            <a:off x="377425" y="1164647"/>
            <a:ext cx="4014000" cy="38281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Watch the video then respond to the following prompt in the “L” column of your KWHL handout.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L: </a:t>
            </a:r>
            <a:r>
              <a:rPr lang="en-US" dirty="0"/>
              <a:t>Write what you have learned about superheroes from the video.</a:t>
            </a:r>
            <a:endParaRPr lang="en-US" b="1" dirty="0"/>
          </a:p>
        </p:txBody>
      </p:sp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have you learned? </a:t>
            </a:r>
            <a:endParaRPr/>
          </a:p>
        </p:txBody>
      </p:sp>
      <p:pic>
        <p:nvPicPr>
          <p:cNvPr id="2" name="Online Media 1" descr="SPIDER-MAN: HOMECOMING - Official Trailer (HD)">
            <a:hlinkClick r:id="" action="ppaction://media"/>
            <a:extLst>
              <a:ext uri="{FF2B5EF4-FFF2-40B4-BE49-F238E27FC236}">
                <a16:creationId xmlns:a16="http://schemas.microsoft.com/office/drawing/2014/main" id="{46AF7091-DF99-A2EB-53C1-4332ADD37A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52577" y="1627697"/>
            <a:ext cx="3830313" cy="2164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Class Observations of Superheroes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>
            <a:spLocks noGrp="1"/>
          </p:cNvSpPr>
          <p:nvPr>
            <p:ph type="body" idx="1"/>
          </p:nvPr>
        </p:nvSpPr>
        <p:spPr>
          <a:xfrm>
            <a:off x="457200" y="905375"/>
            <a:ext cx="8229600" cy="3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examples of sources?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Where do you find sources and information?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consider to be credible sources?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aspects of a source do you think make it invalid or not credible?</a:t>
            </a: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Find </a:t>
            </a:r>
            <a:r>
              <a:rPr lang="en-US" b="1" dirty="0"/>
              <a:t>three sources</a:t>
            </a:r>
            <a:r>
              <a:rPr lang="en-US" dirty="0"/>
              <a:t> about superheroes and writing superhero stories. </a:t>
            </a: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Add each resource to the “H” column of your handout. </a:t>
            </a:r>
            <a:endParaRPr dirty="0"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457200" y="4797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Gathering Credible Sources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457200" y="1429027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Navigate to </a:t>
            </a:r>
            <a:r>
              <a:rPr lang="en-US" dirty="0">
                <a:hlinkClick r:id="rId3"/>
              </a:rPr>
              <a:t>https://wakelet.com/wake</a:t>
            </a:r>
            <a:r>
              <a:rPr lang="en-US">
                <a:hlinkClick r:id="rId3"/>
              </a:rPr>
              <a:t>/wI4n0jIVj1bXoTVyuHVtK</a:t>
            </a:r>
            <a:r>
              <a:rPr lang="en-US"/>
              <a:t>  </a:t>
            </a:r>
            <a:endParaRPr lang="en-US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Explore the sources in the </a:t>
            </a:r>
            <a:r>
              <a:rPr lang="en-US" dirty="0" err="1"/>
              <a:t>Wakelet</a:t>
            </a:r>
            <a:r>
              <a:rPr lang="en-US" dirty="0"/>
              <a:t>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In the “L” section of your handout, add at least </a:t>
            </a:r>
            <a:r>
              <a:rPr lang="en-US" b="1" dirty="0"/>
              <a:t>three</a:t>
            </a:r>
            <a:r>
              <a:rPr lang="en-US" dirty="0"/>
              <a:t> ideas about how to write a superhero story.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dirty="0"/>
              <a:t>Add any additional resources that you found helpful to the “H” column. </a:t>
            </a:r>
            <a:endParaRPr dirty="0"/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Explore Superhero Resources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body" idx="1"/>
          </p:nvPr>
        </p:nvSpPr>
        <p:spPr>
          <a:xfrm>
            <a:off x="457200" y="1483475"/>
            <a:ext cx="7464000" cy="3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Triangle:</a:t>
            </a:r>
            <a:r>
              <a:rPr lang="en-US" dirty="0"/>
              <a:t> Write one idea for the plot of your story.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Square:</a:t>
            </a:r>
            <a:r>
              <a:rPr lang="en-US" dirty="0"/>
              <a:t> Write one idea for the central conflict of your story.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Circle:</a:t>
            </a:r>
            <a:r>
              <a:rPr lang="en-US" dirty="0"/>
              <a:t> Using what you learned about superheroes, write down your favorite idea for your story.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Triangle-Square-Circle</a:t>
            </a:r>
            <a:endParaRPr/>
          </a:p>
        </p:txBody>
      </p:sp>
      <p:pic>
        <p:nvPicPr>
          <p:cNvPr id="169" name="Google Shape;169;p16" title="Triangle-Square-Circ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725" y="150225"/>
            <a:ext cx="1191224" cy="119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“Theseus and the Minotaur”</a:t>
            </a:r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Read the short story silently.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As you read, pause after each paragraph and write the following in the margins: </a:t>
            </a:r>
          </a:p>
          <a:p>
            <a:pPr lvl="1" indent="-393700">
              <a:spcBef>
                <a:spcPts val="520"/>
              </a:spcBef>
              <a:buSzPct val="100000"/>
              <a:buChar char="●"/>
            </a:pPr>
            <a:r>
              <a:rPr lang="en-US" dirty="0"/>
              <a:t>Your reaction to the text</a:t>
            </a:r>
          </a:p>
          <a:p>
            <a:pPr lvl="1" indent="-393700">
              <a:spcBef>
                <a:spcPts val="520"/>
              </a:spcBef>
              <a:buSzPct val="100000"/>
              <a:buChar char="●"/>
            </a:pPr>
            <a:r>
              <a:rPr lang="en-US" dirty="0"/>
              <a:t>Literary elements in the section (plot, setting, characters, conflict, theme)</a:t>
            </a:r>
          </a:p>
          <a:p>
            <a:pPr lvl="1" indent="-393700">
              <a:spcBef>
                <a:spcPts val="520"/>
              </a:spcBef>
              <a:buSzPct val="100000"/>
              <a:buChar char="●"/>
            </a:pPr>
            <a:r>
              <a:rPr lang="en-US" dirty="0"/>
              <a:t>Superhero characteristics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73625" y="725825"/>
            <a:ext cx="5923200" cy="4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your groups, use the Mind Map handout to brainstorm examples of the following elements for your narrative: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Story title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Plot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Setting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Characters (a superhero and an archenemy)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Conflict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Theme</a:t>
            </a:r>
            <a:endParaRPr dirty="0"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457200" y="167224"/>
            <a:ext cx="82296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Mind Maps</a:t>
            </a:r>
            <a:endParaRPr/>
          </a:p>
        </p:txBody>
      </p:sp>
      <p:pic>
        <p:nvPicPr>
          <p:cNvPr id="183" name="Google Shape;183;p19" title="mindma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2075" y="69800"/>
            <a:ext cx="1356150" cy="13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CF6AEC8F-589B-C8CF-170A-BA79F076BB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57290" y="1972874"/>
            <a:ext cx="3087924" cy="1744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115025" y="674750"/>
            <a:ext cx="6258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As a group, use </a:t>
            </a:r>
            <a:r>
              <a:rPr lang="en-US" sz="2400" dirty="0" err="1"/>
              <a:t>Pixton</a:t>
            </a:r>
            <a:r>
              <a:rPr lang="en-US" sz="2400" dirty="0"/>
              <a:t> to create a comic strip that includes the following: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 minimum of 3 different settings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 minimum of 2 characters (superhero, archenemy) with unique characteristics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the name of the superhero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 representation of how the superhero gained their powers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 representation of the superhero’s powers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 representation of the superhero’s weakness</a:t>
            </a:r>
            <a:endParaRPr sz="2400" dirty="0"/>
          </a:p>
        </p:txBody>
      </p:sp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371225" y="49549"/>
            <a:ext cx="82296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Pixton Comic Strips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3892050" y="1101425"/>
            <a:ext cx="327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9156" y="-3"/>
            <a:ext cx="1217144" cy="121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20 minute timer">
            <a:hlinkClick r:id="" action="ppaction://media"/>
            <a:extLst>
              <a:ext uri="{FF2B5EF4-FFF2-40B4-BE49-F238E27FC236}">
                <a16:creationId xmlns:a16="http://schemas.microsoft.com/office/drawing/2014/main" id="{CE071FC3-18DF-0F07-5503-6703162008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37413" y="1416810"/>
            <a:ext cx="2764495" cy="1561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I Need a (Super)hero</a:t>
            </a:r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Literary Elements and Narrative Writing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156050" y="706600"/>
            <a:ext cx="6196500" cy="4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Work together to write a narrative that describes the story of your comic strip. Your narrative must include:</a:t>
            </a:r>
          </a:p>
          <a:p>
            <a:pPr indent="-457200">
              <a:spcBef>
                <a:spcPts val="0"/>
              </a:spcBef>
            </a:pPr>
            <a:r>
              <a:rPr lang="en-US" sz="2400" dirty="0"/>
              <a:t>a minimum of 2 paragraphs</a:t>
            </a:r>
          </a:p>
          <a:p>
            <a:pPr indent="-457200">
              <a:spcBef>
                <a:spcPts val="0"/>
              </a:spcBef>
            </a:pPr>
            <a:r>
              <a:rPr lang="en-US" sz="2400" dirty="0"/>
              <a:t>third-person point of view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plot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settings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characters (superhero, archenemy)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conflict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theme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Follow the sequence you created in your comic strip.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457200" y="-1508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Narrative Criteria </a:t>
            </a:r>
            <a:endParaRPr dirty="0"/>
          </a:p>
        </p:txBody>
      </p:sp>
      <p:pic>
        <p:nvPicPr>
          <p:cNvPr id="2" name="Online Media 1" descr="K20 Center 15 minute timer">
            <a:hlinkClick r:id="" action="ppaction://media"/>
            <a:extLst>
              <a:ext uri="{FF2B5EF4-FFF2-40B4-BE49-F238E27FC236}">
                <a16:creationId xmlns:a16="http://schemas.microsoft.com/office/drawing/2014/main" id="{39801E97-89A4-C3DB-EC88-FBEAD2D528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8267" y="1716189"/>
            <a:ext cx="3028533" cy="1711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Share Your Superhero! </a:t>
            </a: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457200" y="1436275"/>
            <a:ext cx="8229600" cy="287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Prepare to share your narrative.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listen to other groups’ narratives, take notes over the following: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Literary elements (plot, setting, character, conflict, theme)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Superhero traits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02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27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/>
              <a:t>What are the elements of a story? </a:t>
            </a:r>
            <a:endParaRPr/>
          </a:p>
          <a:p>
            <a:pPr marL="512763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/>
              <a:t>What makes someone (or something) a hero? </a:t>
            </a:r>
            <a:endParaRPr/>
          </a:p>
          <a:p>
            <a:pPr marL="512763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/>
              <a:t>What role do heroes play in stories?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457200" y="1249093"/>
            <a:ext cx="4718807" cy="338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What prior experiences have you had with reading and writing stories?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What elements make up a story?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What components must be present for something to be considered a story? </a:t>
            </a:r>
            <a:endParaRPr dirty="0"/>
          </a:p>
        </p:txBody>
      </p:sp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Quick Write</a:t>
            </a:r>
            <a:endParaRPr/>
          </a:p>
        </p:txBody>
      </p:sp>
      <p:pic>
        <p:nvPicPr>
          <p:cNvPr id="91" name="Google Shape;91;p4" title="QuickWr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525" y="130250"/>
            <a:ext cx="885901" cy="14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70CE8155-2FB7-CCE3-87E1-7106221069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78011" y="2056418"/>
            <a:ext cx="3133288" cy="1770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body" idx="1"/>
          </p:nvPr>
        </p:nvSpPr>
        <p:spPr>
          <a:xfrm>
            <a:off x="457200" y="1258050"/>
            <a:ext cx="8142300" cy="3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Share your responses to the prompt with your Elbow Partner.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Prepare to share out your responses.</a:t>
            </a:r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Elbow Partners</a:t>
            </a:r>
            <a:endParaRPr/>
          </a:p>
        </p:txBody>
      </p:sp>
      <p:pic>
        <p:nvPicPr>
          <p:cNvPr id="99" name="Google Shape;99;p5" title="elbow partn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525" y="144725"/>
            <a:ext cx="1219850" cy="74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Spine</a:t>
            </a:r>
            <a:endParaRPr/>
          </a:p>
        </p:txBody>
      </p:sp>
      <p:pic>
        <p:nvPicPr>
          <p:cNvPr id="2" name="Online Media 1" descr="Story spine">
            <a:hlinkClick r:id="" action="ppaction://media"/>
            <a:extLst>
              <a:ext uri="{FF2B5EF4-FFF2-40B4-BE49-F238E27FC236}">
                <a16:creationId xmlns:a16="http://schemas.microsoft.com/office/drawing/2014/main" id="{333F51C6-7FB5-DB9F-E7CD-C1B8D2C65B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9237" y="1551963"/>
            <a:ext cx="4825526" cy="2726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457200" y="1422575"/>
            <a:ext cx="82296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Compare and contrast your Quick Write with the structure from the video.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are the similarities?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are the differences?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did you learn? </a:t>
            </a:r>
            <a:endParaRPr dirty="0"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Story Spine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457200" y="1389127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Revise your Quick Write based on what you learned from the video.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Discuss the changes you made with your Elbow Partner.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Char char="●"/>
            </a:pPr>
            <a:r>
              <a:rPr lang="en-US" dirty="0"/>
              <a:t>Consider </a:t>
            </a:r>
            <a:r>
              <a:rPr lang="en-US" b="1" dirty="0"/>
              <a:t>one</a:t>
            </a:r>
            <a:r>
              <a:rPr lang="en-US" dirty="0"/>
              <a:t> change you made that you would like to share with the whole class. </a:t>
            </a:r>
            <a:endParaRPr dirty="0"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497100" y="3172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Revise and Discuss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76500" y="895850"/>
            <a:ext cx="9067500" cy="4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dirty="0"/>
              <a:t>The five primary elements of a story are: </a:t>
            </a:r>
            <a:endParaRPr sz="2400" dirty="0"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US" dirty="0"/>
              <a:t>Plot: A series of events and actions that make up a story. 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US" dirty="0"/>
              <a:t>Setting: The environment (social, cultural, physical) and the time and place in which a story occurs. 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US" dirty="0"/>
              <a:t>Characters: The individuals or beings who carry out the actions in a story. Often referred to as protagonists, antagonists, and supporting characters. 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US" dirty="0"/>
              <a:t>Conflict: The struggle that creates tension and drives the plot in a story. 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US" dirty="0"/>
              <a:t>Theme: The overarching message or idea that a story conveys. </a:t>
            </a:r>
            <a:endParaRPr dirty="0"/>
          </a:p>
          <a:p>
            <a:pPr marL="457200" lvl="0" indent="-4445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What are some other important elements of a story?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457200" y="57149"/>
            <a:ext cx="82296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Five Primary Elements of a Story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1332</Words>
  <Application>Microsoft Macintosh PowerPoint</Application>
  <PresentationFormat>On-screen Show (16:9)</PresentationFormat>
  <Paragraphs>117</Paragraphs>
  <Slides>21</Slides>
  <Notes>21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Noto Sans Symbols</vt:lpstr>
      <vt:lpstr>Roboto</vt:lpstr>
      <vt:lpstr>Arial</vt:lpstr>
      <vt:lpstr>LEARN theme</vt:lpstr>
      <vt:lpstr>LEARN theme</vt:lpstr>
      <vt:lpstr>PowerPoint Presentation</vt:lpstr>
      <vt:lpstr>I Need a (Super)hero</vt:lpstr>
      <vt:lpstr>Essential Questions</vt:lpstr>
      <vt:lpstr>Quick Write</vt:lpstr>
      <vt:lpstr>Elbow Partners</vt:lpstr>
      <vt:lpstr>Story Spine</vt:lpstr>
      <vt:lpstr>Story Spine</vt:lpstr>
      <vt:lpstr>Revise and Discuss</vt:lpstr>
      <vt:lpstr>Five Primary Elements of a Story</vt:lpstr>
      <vt:lpstr>Lesson Objectives</vt:lpstr>
      <vt:lpstr>KWHL: Superheroes</vt:lpstr>
      <vt:lpstr>What have you learned? </vt:lpstr>
      <vt:lpstr>Class Observations of Superheroes</vt:lpstr>
      <vt:lpstr>Gathering Credible Sources</vt:lpstr>
      <vt:lpstr>Explore Superhero Resources</vt:lpstr>
      <vt:lpstr>Triangle-Square-Circle</vt:lpstr>
      <vt:lpstr>“Theseus and the Minotaur”</vt:lpstr>
      <vt:lpstr>Mind Maps</vt:lpstr>
      <vt:lpstr>Pixton Comic Strips</vt:lpstr>
      <vt:lpstr>Narrative Criteria </vt:lpstr>
      <vt:lpstr>Share Your Superhero!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Finley-Combs, Elsa C.</cp:lastModifiedBy>
  <cp:revision>5</cp:revision>
  <dcterms:created xsi:type="dcterms:W3CDTF">2021-02-26T22:40:16Z</dcterms:created>
  <dcterms:modified xsi:type="dcterms:W3CDTF">2025-03-05T21:46:24Z</dcterms:modified>
</cp:coreProperties>
</file>