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  <p:sldMasterId id="2147483681" r:id="rId2"/>
  </p:sldMasterIdLst>
  <p:notesMasterIdLst>
    <p:notesMasterId r:id="rId31"/>
  </p:notesMasterIdLst>
  <p:sldIdLst>
    <p:sldId id="256" r:id="rId3"/>
    <p:sldId id="270" r:id="rId4"/>
    <p:sldId id="262" r:id="rId5"/>
    <p:sldId id="263" r:id="rId6"/>
    <p:sldId id="272" r:id="rId7"/>
    <p:sldId id="273" r:id="rId8"/>
    <p:sldId id="283" r:id="rId9"/>
    <p:sldId id="274" r:id="rId10"/>
    <p:sldId id="275" r:id="rId11"/>
    <p:sldId id="284" r:id="rId12"/>
    <p:sldId id="277" r:id="rId13"/>
    <p:sldId id="278" r:id="rId14"/>
    <p:sldId id="279" r:id="rId15"/>
    <p:sldId id="280" r:id="rId16"/>
    <p:sldId id="286" r:id="rId17"/>
    <p:sldId id="288" r:id="rId18"/>
    <p:sldId id="291" r:id="rId19"/>
    <p:sldId id="285" r:id="rId20"/>
    <p:sldId id="281" r:id="rId21"/>
    <p:sldId id="289" r:id="rId22"/>
    <p:sldId id="290" r:id="rId23"/>
    <p:sldId id="294" r:id="rId24"/>
    <p:sldId id="282" r:id="rId25"/>
    <p:sldId id="301" r:id="rId26"/>
    <p:sldId id="298" r:id="rId27"/>
    <p:sldId id="299" r:id="rId28"/>
    <p:sldId id="292" r:id="rId29"/>
    <p:sldId id="297" r:id="rId30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3" pos="288" userDrawn="1">
          <p15:clr>
            <a:srgbClr val="A4A3A4"/>
          </p15:clr>
        </p15:guide>
        <p15:guide id="4" pos="5472" userDrawn="1">
          <p15:clr>
            <a:srgbClr val="A4A3A4"/>
          </p15:clr>
        </p15:guide>
        <p15:guide id="5" orient="horz" pos="276" userDrawn="1">
          <p15:clr>
            <a:srgbClr val="A4A3A4"/>
          </p15:clr>
        </p15:guide>
        <p15:guide id="6" orient="horz" pos="2964" userDrawn="1">
          <p15:clr>
            <a:srgbClr val="A4A3A4"/>
          </p15:clr>
        </p15:guide>
        <p15:guide id="7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DF182F-1DE7-4F13-8AA3-002D9E3B458A}">
  <a:tblStyle styleId="{BEDF182F-1DE7-4F13-8AA3-002D9E3B45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178" autoAdjust="0"/>
    <p:restoredTop sz="84443" autoAdjust="0"/>
  </p:normalViewPr>
  <p:slideViewPr>
    <p:cSldViewPr>
      <p:cViewPr varScale="1">
        <p:scale>
          <a:sx n="124" d="100"/>
          <a:sy n="124" d="100"/>
        </p:scale>
        <p:origin x="464" y="176"/>
      </p:cViewPr>
      <p:guideLst>
        <p:guide orient="horz" pos="1620"/>
        <p:guide pos="288"/>
        <p:guide pos="5472"/>
        <p:guide orient="horz" pos="276"/>
        <p:guide orient="horz" pos="296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3;n">
            <a:extLst>
              <a:ext uri="{FF2B5EF4-FFF2-40B4-BE49-F238E27FC236}">
                <a16:creationId xmlns:a16="http://schemas.microsoft.com/office/drawing/2014/main" id="{8624FC82-B5A2-5FA3-CBF3-BCBFA34F9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Google Shape;4;n">
            <a:extLst>
              <a:ext uri="{FF2B5EF4-FFF2-40B4-BE49-F238E27FC236}">
                <a16:creationId xmlns:a16="http://schemas.microsoft.com/office/drawing/2014/main" id="{8976970C-9707-70A8-F003-735290520F1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elegant-crystal-bear-in-luxurious-yellow-gift-box-30324301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pexels.com/photo/photo-of-log-cabin-surrounded-by-plants-2510067/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-21YM7Ey7k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pexels.com/photo/colorful-vintage-frames-on-wall-in-jodhpur-37192120/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colorful-vintage-frames-on-wall-in-jodhpur-37192120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p521LvQchs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photo-of-person-peeking-through-the-hole-3820281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5629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5h7N_bcNeu0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kgtYM1iliQ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5629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photo-of-person-peeking-through-the-hole-3820281/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photo-of-person-peeking-through-the-hole-3820281/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38;p:notes">
            <a:extLst>
              <a:ext uri="{FF2B5EF4-FFF2-40B4-BE49-F238E27FC236}">
                <a16:creationId xmlns:a16="http://schemas.microsoft.com/office/drawing/2014/main" id="{9366B4A2-DBA3-CFE8-53CE-BFEE9562E40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1506" name="Google Shape;39;p:notes">
            <a:extLst>
              <a:ext uri="{FF2B5EF4-FFF2-40B4-BE49-F238E27FC236}">
                <a16:creationId xmlns:a16="http://schemas.microsoft.com/office/drawing/2014/main" id="{3F2534ED-FEAD-412D-0543-27B7B303B0D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Chouette, L. (2025, January 20). 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Elegant crystal bear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[Photograph].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Pexels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https://www.pexels.com/photo/elegant-crystal-bear-in-luxurious-yellow-gift-box-30324301/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 panose="020B0604020202020204" pitchFamily="34" charset="0"/>
            </a:endParaRP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K. (2019, June 17). 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Log cabin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[Photograph].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Pexels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.</a:t>
            </a: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4"/>
              </a:rPr>
              <a:t>https://www.pexels.com/photo/photo-of-log-cabin-surrounded-by-plants-2510067/</a:t>
            </a:r>
            <a:endParaRPr lang="en-US" sz="1400" b="1" i="0" u="none" strike="noStrik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197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(2021, September 21). 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 8 minute timer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[Video]. YouTube.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https://www.youtube.com/watch?v=R-21YM7Ey7k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Sajhad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. (2026, April 21). 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Collection of antique frames on a rustic wall in Jodhpur, India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[Photograph].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Pexels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.</a:t>
            </a: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4"/>
              </a:rPr>
              <a:t>https://www.pexels.com/photo/colorful-vintage-frames-on-wall-in-jodhpur-37192120/</a:t>
            </a:r>
            <a:endParaRPr lang="en-US" sz="1400" b="0" i="0" u="sng" strike="noStrik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950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E77B1-7A2C-8F34-09FB-D3272D448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2A60DB-D6AA-92CC-57D5-46D1D9F0CA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6CEE22-019C-A89C-0327-17829F89C6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Font typeface="Arial" panose="020B0604020202020204" pitchFamily="34" charset="0"/>
              <a:buNone/>
            </a:pP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Sajhad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. (2026, April 21). 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Collection of antique frames on a rustic wall in Jodhpur, India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[Photograph].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Pexels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.</a:t>
            </a: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https://www.pexels.com/photo/colorful-vintage-frames-on-wall-in-jodhpur-37192120/</a:t>
            </a:r>
            <a:endParaRPr lang="en-US" sz="1400" b="0" i="0" u="sng" strike="noStrik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921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(2026, August 4). 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Cultural perspectives through apparel design 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[Video]. YouTube.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https://www.youtube.com/watch?v=np521LvQchs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0076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71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Rahman, F. (2020, February, 27). 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A mysterious eye peeks through a small gap in a brick wall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[Photograph].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Pexels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.</a:t>
            </a: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https://www.pexels.com/photo/photo-of-person-peeking-through-the-hole-3820281/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72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Creative annotations. Strategies.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https://learn.k20center.ou.edu/strategy/5629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7365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American Masters PBS. (2019, November 4). 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The first Native American to win the Pulitzer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[Video]. YouTube.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https://www.youtube.com/watch?v=5h7N_bcNeu0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7266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American Masters PBS. (2019, November 27). 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How N. Scott Momaday connected with his Kiowa ancestry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[Video]. YouTube.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https://www.youtube.com/watch?v=8kgtYM1iliQ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6428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Momaday, N. S. (1969). 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The way to rainy mountain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. The University of New Mexico Press.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7522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Creative annotations. Strategies.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https://learn.k20center.ou.edu/strategy/5629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2982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Rahman, F. (2020, February 27). 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A mysterious eye peeks through a small gap in a brick wall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[Photograph].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Pexels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.</a:t>
            </a: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https://www.pexels.com/photo/photo-of-person-peeking-through-the-hole-3820281/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6298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Rahman, F. (2020, February 27). 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A mysterious eye peeks through a small gap in a brick wall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[Photograph]. 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Pexels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.</a:t>
            </a: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https://www.pexels.com/photo/photo-of-person-peeking-through-the-hole-3820281/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0820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5414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017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459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ith Cover Ima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666" y="559689"/>
            <a:ext cx="4940921" cy="213995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569073" y="2807732"/>
            <a:ext cx="4939927" cy="1397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44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sential Question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5D844917-401A-C607-900F-8340B4453A3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75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31420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4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30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850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904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93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2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2958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11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06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586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37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15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fontAlgn="base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fontAlgn="base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fontAlgn="base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fontAlgn="base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fontAlgn="base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R-21YM7Ey7k?feature=oembed" TargetMode="External"/><Relationship Id="rId6" Type="http://schemas.openxmlformats.org/officeDocument/2006/relationships/image" Target="../media/image12.jpeg"/><Relationship Id="rId5" Type="http://schemas.openxmlformats.org/officeDocument/2006/relationships/hyperlink" Target="https://www.youtube.com/watch?v=R-21YM7Ey7k" TargetMode="Externa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np521LvQchs?feature=oembed" TargetMode="External"/><Relationship Id="rId5" Type="http://schemas.openxmlformats.org/officeDocument/2006/relationships/image" Target="../media/image13.png"/><Relationship Id="rId4" Type="http://schemas.openxmlformats.org/officeDocument/2006/relationships/hyperlink" Target="https://www.youtube.com/watch?v=np521LvQchs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5h7N_bcNeu0?feature=oembed" TargetMode="External"/><Relationship Id="rId5" Type="http://schemas.openxmlformats.org/officeDocument/2006/relationships/hyperlink" Target="https://www.youtube.com/watch?v=5h7N_bcNeu0" TargetMode="External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8kgtYM1iliQ?feature=oembed" TargetMode="External"/><Relationship Id="rId5" Type="http://schemas.openxmlformats.org/officeDocument/2006/relationships/image" Target="../media/image18.jpeg"/><Relationship Id="rId4" Type="http://schemas.openxmlformats.org/officeDocument/2006/relationships/hyperlink" Target="https://www.youtube.com/watch?v=8kgtYM1iliQ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497E2-88CE-452F-3FF8-96EE085AE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Weaving the Way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F57AB-21DC-21E2-F0B4-543CF54F3E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Cultural Perspectives and</a:t>
            </a:r>
            <a:br>
              <a:rPr lang="en-US" dirty="0"/>
            </a:br>
            <a:r>
              <a:rPr lang="en-US" dirty="0"/>
              <a:t>Author’s Style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A9CE501F-ECB1-9E90-9382-8F0363093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7355" y="1312133"/>
            <a:ext cx="2922311" cy="25192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61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3">
            <a:extLst>
              <a:ext uri="{FF2B5EF4-FFF2-40B4-BE49-F238E27FC236}">
                <a16:creationId xmlns:a16="http://schemas.microsoft.com/office/drawing/2014/main" id="{1C1DB67A-4418-8D73-6089-D989CE677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Essential Question</a:t>
            </a:r>
          </a:p>
        </p:txBody>
      </p:sp>
      <p:sp>
        <p:nvSpPr>
          <p:cNvPr id="23554" name="Text Placeholder 4">
            <a:extLst>
              <a:ext uri="{FF2B5EF4-FFF2-40B4-BE49-F238E27FC236}">
                <a16:creationId xmlns:a16="http://schemas.microsoft.com/office/drawing/2014/main" id="{F01DC99E-0FC2-0634-50E3-612982742493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623888" y="2808288"/>
            <a:ext cx="7885112" cy="1397000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How do people use their personal and cultural backgrounds to create art?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>
            <a:extLst>
              <a:ext uri="{FF2B5EF4-FFF2-40B4-BE49-F238E27FC236}">
                <a16:creationId xmlns:a16="http://schemas.microsoft.com/office/drawing/2014/main" id="{7A133F9F-8BD4-BFCE-947E-74745460EF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Learning Objectives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28C0DD-EBA7-945F-414B-0577DA3BB3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808288"/>
            <a:ext cx="7885112" cy="1774824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Understand how cultural perspectives shape an artist’s work.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Analyze how an author’s perspective influences their style.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98D39-F528-7F2A-16EE-6D462BF5F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55A7D-0531-6BAF-FEE7-22321CCDD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What Is Important to You?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9901F464-16A1-2A7B-AC29-946914787FAF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dirty="0"/>
              <a:t>Think of a </a:t>
            </a:r>
            <a:r>
              <a:rPr lang="en-US" b="1" dirty="0"/>
              <a:t>place </a:t>
            </a:r>
            <a:r>
              <a:rPr lang="en-US" dirty="0"/>
              <a:t>or</a:t>
            </a:r>
            <a:r>
              <a:rPr lang="en-US" b="1" dirty="0"/>
              <a:t> object</a:t>
            </a:r>
            <a:r>
              <a:rPr lang="en-US" dirty="0"/>
              <a:t> that holds</a:t>
            </a:r>
            <a:br>
              <a:rPr lang="en-US" dirty="0"/>
            </a:br>
            <a:r>
              <a:rPr lang="en-US" dirty="0"/>
              <a:t>special meaning for you. It could be:</a:t>
            </a:r>
          </a:p>
          <a:p>
            <a:r>
              <a:rPr lang="en-US" sz="2400" dirty="0"/>
              <a:t>A gift that someone special gave to you</a:t>
            </a:r>
          </a:p>
          <a:p>
            <a:r>
              <a:rPr lang="en-US" sz="2400" dirty="0"/>
              <a:t>The setting of an important event in your life</a:t>
            </a:r>
          </a:p>
          <a:p>
            <a:r>
              <a:rPr lang="en-US" sz="2400" dirty="0"/>
              <a:t>A family heirloom</a:t>
            </a:r>
          </a:p>
          <a:p>
            <a:r>
              <a:rPr lang="en-US" sz="2400" dirty="0"/>
              <a:t>A place connected to your family or ancestors</a:t>
            </a:r>
          </a:p>
          <a:p>
            <a:r>
              <a:rPr lang="en-US" sz="2400" dirty="0"/>
              <a:t>Something else that is meaningful to you</a:t>
            </a:r>
            <a:endParaRPr lang="en-US" alt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092C4A-AADB-BD55-FB96-E8B06AFBF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209" r="9476"/>
          <a:stretch>
            <a:fillRect/>
          </a:stretch>
        </p:blipFill>
        <p:spPr>
          <a:xfrm flipH="1">
            <a:off x="6435963" y="511176"/>
            <a:ext cx="2174631" cy="18996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EE6F09-64A2-8B43-A05C-6AF1217A3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6674"/>
          <a:stretch>
            <a:fillRect/>
          </a:stretch>
        </p:blipFill>
        <p:spPr>
          <a:xfrm>
            <a:off x="7360897" y="2256692"/>
            <a:ext cx="1486860" cy="163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654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8F944-897B-9616-8AF4-CC0CB8F51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6AF32-C569-3F4B-A564-33F40417B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Making Meaning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065851AC-3EF0-329B-5E88-2CFDC1570941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4382965" cy="3262312"/>
          </a:xfrm>
        </p:spPr>
        <p:txBody>
          <a:bodyPr/>
          <a:lstStyle/>
          <a:p>
            <a:r>
              <a:rPr lang="en-US" altLang="en-US" dirty="0"/>
              <a:t>Draw the place or object you chose.</a:t>
            </a:r>
          </a:p>
          <a:p>
            <a:r>
              <a:rPr lang="en-US" altLang="en-US" dirty="0"/>
              <a:t>Then, answer the questions about your drawing.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606176-B45A-CE27-3C53-25F82D30DF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8293" y="505190"/>
            <a:ext cx="3099840" cy="413312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B353C49-BD43-EC8E-9325-F6BD205EB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9265" y="4769097"/>
            <a:ext cx="2866862" cy="370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Char char="§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 algn="ctr">
              <a:buNone/>
            </a:pPr>
            <a:r>
              <a:rPr lang="en-US" altLang="en-US" sz="1800" dirty="0">
                <a:hlinkClick r:id="rId5"/>
              </a:rPr>
              <a:t>8-Minute Timer</a:t>
            </a:r>
            <a:endParaRPr lang="en-US" altLang="en-US" sz="1800" dirty="0"/>
          </a:p>
        </p:txBody>
      </p:sp>
      <p:pic>
        <p:nvPicPr>
          <p:cNvPr id="3" name="Online Media 2" descr="K20 Center 8 minute timer">
            <a:hlinkClick r:id="" action="ppaction://media"/>
            <a:extLst>
              <a:ext uri="{FF2B5EF4-FFF2-40B4-BE49-F238E27FC236}">
                <a16:creationId xmlns:a16="http://schemas.microsoft.com/office/drawing/2014/main" id="{B7DE8DCA-42B3-6ECE-1422-31ACB198E5A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1550132" y="3330575"/>
            <a:ext cx="254000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7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81C37-2CA0-75EA-5623-328E326F4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8CD8D-F858-D33E-8B43-6519D8945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Making Meaning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41D88063-CEDF-337D-94A9-D632D35DE16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4382965" cy="3262312"/>
          </a:xfrm>
        </p:spPr>
        <p:txBody>
          <a:bodyPr/>
          <a:lstStyle/>
          <a:p>
            <a:r>
              <a:rPr lang="en-US" altLang="en-US" dirty="0"/>
              <a:t>What place or object did you choose?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B2D4E2-8983-4AC0-5024-CC05B3F8A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293" y="505190"/>
            <a:ext cx="3099840" cy="413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598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5291B-B992-5A0F-6F16-87F0101FA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A76A5-92C2-DD35-B6A3-78705A5B1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Apparel Designing and Culture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AEC1CB46-2FD4-0905-A217-CA4AA3042B81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dirty="0"/>
              <a:t>In the video on the following slide, apparel designer Leslie Deer talks about how she uses something important to her to create art.</a:t>
            </a:r>
          </a:p>
          <a:p>
            <a:r>
              <a:rPr lang="en-US" dirty="0"/>
              <a:t>Watch the video and think about:</a:t>
            </a:r>
          </a:p>
          <a:p>
            <a:pPr lvl="1"/>
            <a:r>
              <a:rPr lang="en-US" sz="2400" dirty="0"/>
              <a:t>Does apparel design or a similar career interest you?</a:t>
            </a:r>
          </a:p>
          <a:p>
            <a:pPr lvl="1"/>
            <a:r>
              <a:rPr lang="en-US" sz="2400" dirty="0"/>
              <a:t>What classes could someone take in high school or college to prepare for this type of career?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135145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7DAC4-FA90-9471-504F-B3A95AB2B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B993E787-D7C8-DFA7-8A36-6ECD9DDD16B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22325" y="4687888"/>
            <a:ext cx="7499350" cy="455612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64008" marR="0" lvl="0" indent="0" algn="ctr" defTabSz="914400" rtl="0" eaLnBrk="1" fontAlgn="base" latinLnBrk="0" hangingPunct="1">
              <a:lnSpc>
                <a:spcPct val="100000"/>
              </a:lnSpc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4"/>
              </a:rPr>
              <a:t>Cultural Perspectives through Apparel Design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Online Media 1" descr="Video of an interview with Leslie Deer, who is a fashion designer">
            <a:hlinkClick r:id="" action="ppaction://media"/>
            <a:extLst>
              <a:ext uri="{FF2B5EF4-FFF2-40B4-BE49-F238E27FC236}">
                <a16:creationId xmlns:a16="http://schemas.microsoft.com/office/drawing/2014/main" id="{D2C4D6B6-2100-4E33-61BF-33C6F972CF0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rcRect/>
          <a:stretch/>
        </p:blipFill>
        <p:spPr>
          <a:xfrm>
            <a:off x="822456" y="462631"/>
            <a:ext cx="7499088" cy="421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03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E5B72-3165-6939-0638-88AB7ADC3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8FFFA-C9F6-EB45-FE65-4D2B176C4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Apparel Designing and Culture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2B1B242A-EA61-976F-D228-C754A8AE2882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5670550" cy="3262312"/>
          </a:xfrm>
        </p:spPr>
        <p:txBody>
          <a:bodyPr/>
          <a:lstStyle/>
          <a:p>
            <a:pPr indent="-457200"/>
            <a:r>
              <a:rPr lang="en-US" dirty="0"/>
              <a:t>Does apparel design or a similar career interest you?</a:t>
            </a:r>
          </a:p>
          <a:p>
            <a:pPr indent="-457200"/>
            <a:r>
              <a:rPr lang="en-US" dirty="0"/>
              <a:t>What classes could someone take in high school or college to prepare for this type of career?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461D5FA-8234-940D-06F5-3B416ABE8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493933" y="0"/>
            <a:ext cx="2650067" cy="5143500"/>
            <a:chOff x="6493933" y="0"/>
            <a:chExt cx="2650067" cy="51435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426773E-2F86-5483-3D2B-626B970B73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493933" y="0"/>
              <a:ext cx="2650067" cy="514350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0A8459D-A634-FB46-94E0-4C28C2C28E8C}"/>
                </a:ext>
              </a:extLst>
            </p:cNvPr>
            <p:cNvGrpSpPr/>
            <p:nvPr/>
          </p:nvGrpSpPr>
          <p:grpSpPr>
            <a:xfrm>
              <a:off x="7024761" y="1387164"/>
              <a:ext cx="1476077" cy="2371305"/>
              <a:chOff x="7024761" y="1387164"/>
              <a:chExt cx="1476077" cy="2371305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9FB46EA1-6DB2-189A-1791-37E2F9D0FFFB}"/>
                  </a:ext>
                </a:extLst>
              </p:cNvPr>
              <p:cNvSpPr/>
              <p:nvPr/>
            </p:nvSpPr>
            <p:spPr>
              <a:xfrm>
                <a:off x="7024761" y="1387164"/>
                <a:ext cx="1476077" cy="1741416"/>
              </a:xfrm>
              <a:custGeom>
                <a:avLst/>
                <a:gdLst>
                  <a:gd name="csX0" fmla="*/ 1471152 w 1476077"/>
                  <a:gd name="csY0" fmla="*/ 652358 h 1741416"/>
                  <a:gd name="csX1" fmla="*/ 652283 w 1476077"/>
                  <a:gd name="csY1" fmla="*/ 5073 h 1741416"/>
                  <a:gd name="csX2" fmla="*/ 0 w 1476077"/>
                  <a:gd name="csY2" fmla="*/ 735631 h 1741416"/>
                  <a:gd name="csX3" fmla="*/ 347332 w 1476077"/>
                  <a:gd name="csY3" fmla="*/ 735631 h 1741416"/>
                  <a:gd name="csX4" fmla="*/ 737918 w 1476077"/>
                  <a:gd name="csY4" fmla="*/ 345010 h 1741416"/>
                  <a:gd name="csX5" fmla="*/ 1128538 w 1476077"/>
                  <a:gd name="csY5" fmla="*/ 735599 h 1741416"/>
                  <a:gd name="csX6" fmla="*/ 945379 w 1476077"/>
                  <a:gd name="csY6" fmla="*/ 1066580 h 1741416"/>
                  <a:gd name="csX7" fmla="*/ 564182 w 1476077"/>
                  <a:gd name="csY7" fmla="*/ 1741416 h 1741416"/>
                  <a:gd name="csX8" fmla="*/ 911514 w 1476077"/>
                  <a:gd name="csY8" fmla="*/ 1741416 h 1741416"/>
                  <a:gd name="csX9" fmla="*/ 1130275 w 1476077"/>
                  <a:gd name="csY9" fmla="*/ 1360596 h 1741416"/>
                  <a:gd name="csX10" fmla="*/ 1471152 w 1476077"/>
                  <a:gd name="csY10" fmla="*/ 652358 h 17414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476077" h="1741416">
                    <a:moveTo>
                      <a:pt x="1471152" y="652358"/>
                    </a:moveTo>
                    <a:cubicBezTo>
                      <a:pt x="1423770" y="247491"/>
                      <a:pt x="1057150" y="-42308"/>
                      <a:pt x="652283" y="5073"/>
                    </a:cubicBezTo>
                    <a:cubicBezTo>
                      <a:pt x="281336" y="48486"/>
                      <a:pt x="1274" y="362154"/>
                      <a:pt x="0" y="735631"/>
                    </a:cubicBezTo>
                    <a:lnTo>
                      <a:pt x="347332" y="735631"/>
                    </a:lnTo>
                    <a:cubicBezTo>
                      <a:pt x="347323" y="519906"/>
                      <a:pt x="522196" y="345019"/>
                      <a:pt x="737918" y="345010"/>
                    </a:cubicBezTo>
                    <a:cubicBezTo>
                      <a:pt x="953642" y="345001"/>
                      <a:pt x="1128530" y="519874"/>
                      <a:pt x="1128538" y="735599"/>
                    </a:cubicBezTo>
                    <a:cubicBezTo>
                      <a:pt x="1128544" y="870103"/>
                      <a:pt x="1059347" y="995148"/>
                      <a:pt x="945379" y="1066580"/>
                    </a:cubicBezTo>
                    <a:cubicBezTo>
                      <a:pt x="710180" y="1210485"/>
                      <a:pt x="566020" y="1465693"/>
                      <a:pt x="564182" y="1741416"/>
                    </a:cubicBezTo>
                    <a:lnTo>
                      <a:pt x="911514" y="1741416"/>
                    </a:lnTo>
                    <a:cubicBezTo>
                      <a:pt x="913728" y="1585204"/>
                      <a:pt x="996448" y="1441206"/>
                      <a:pt x="1130275" y="1360596"/>
                    </a:cubicBezTo>
                    <a:cubicBezTo>
                      <a:pt x="1371210" y="1210219"/>
                      <a:pt x="1503926" y="934472"/>
                      <a:pt x="1471152" y="652358"/>
                    </a:cubicBezTo>
                    <a:close/>
                  </a:path>
                </a:pathLst>
              </a:custGeom>
              <a:solidFill>
                <a:schemeClr val="bg1"/>
              </a:solidFill>
              <a:ln w="288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339BB9AE-308C-B27A-C8EB-77CE441D5189}"/>
                  </a:ext>
                </a:extLst>
              </p:cNvPr>
              <p:cNvSpPr/>
              <p:nvPr/>
            </p:nvSpPr>
            <p:spPr>
              <a:xfrm>
                <a:off x="7555857" y="3333613"/>
                <a:ext cx="424531" cy="424856"/>
              </a:xfrm>
              <a:custGeom>
                <a:avLst/>
                <a:gdLst>
                  <a:gd name="csX0" fmla="*/ 362444 w 424531"/>
                  <a:gd name="csY0" fmla="*/ 62297 h 424856"/>
                  <a:gd name="csX1" fmla="*/ 362444 w 424531"/>
                  <a:gd name="csY1" fmla="*/ 62297 h 424856"/>
                  <a:gd name="csX2" fmla="*/ 62401 w 424531"/>
                  <a:gd name="csY2" fmla="*/ 61985 h 424856"/>
                  <a:gd name="csX3" fmla="*/ 62089 w 424531"/>
                  <a:gd name="csY3" fmla="*/ 62297 h 424856"/>
                  <a:gd name="csX4" fmla="*/ 16588 w 424531"/>
                  <a:gd name="csY4" fmla="*/ 130201 h 424856"/>
                  <a:gd name="csX5" fmla="*/ 3 w 424531"/>
                  <a:gd name="csY5" fmla="*/ 213010 h 424856"/>
                  <a:gd name="csX6" fmla="*/ 16646 w 424531"/>
                  <a:gd name="csY6" fmla="*/ 295444 h 424856"/>
                  <a:gd name="csX7" fmla="*/ 129992 w 424531"/>
                  <a:gd name="csY7" fmla="*/ 408182 h 424856"/>
                  <a:gd name="csX8" fmla="*/ 212773 w 424531"/>
                  <a:gd name="csY8" fmla="*/ 424854 h 424856"/>
                  <a:gd name="csX9" fmla="*/ 295206 w 424531"/>
                  <a:gd name="csY9" fmla="*/ 408211 h 424856"/>
                  <a:gd name="csX10" fmla="*/ 407858 w 424531"/>
                  <a:gd name="csY10" fmla="*/ 295530 h 424856"/>
                  <a:gd name="csX11" fmla="*/ 424529 w 424531"/>
                  <a:gd name="csY11" fmla="*/ 213097 h 424856"/>
                  <a:gd name="csX12" fmla="*/ 407915 w 424531"/>
                  <a:gd name="csY12" fmla="*/ 130287 h 424856"/>
                  <a:gd name="csX13" fmla="*/ 362444 w 424531"/>
                  <a:gd name="csY13" fmla="*/ 62297 h 4248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424531" h="424856">
                    <a:moveTo>
                      <a:pt x="362444" y="62297"/>
                    </a:moveTo>
                    <a:lnTo>
                      <a:pt x="362444" y="62297"/>
                    </a:lnTo>
                    <a:cubicBezTo>
                      <a:pt x="279675" y="-20643"/>
                      <a:pt x="145344" y="-20784"/>
                      <a:pt x="62401" y="61985"/>
                    </a:cubicBezTo>
                    <a:cubicBezTo>
                      <a:pt x="62297" y="62089"/>
                      <a:pt x="62193" y="62193"/>
                      <a:pt x="62089" y="62297"/>
                    </a:cubicBezTo>
                    <a:cubicBezTo>
                      <a:pt x="42679" y="81780"/>
                      <a:pt x="27225" y="104840"/>
                      <a:pt x="16588" y="130201"/>
                    </a:cubicBezTo>
                    <a:cubicBezTo>
                      <a:pt x="5514" y="156398"/>
                      <a:pt x="-127" y="184570"/>
                      <a:pt x="3" y="213010"/>
                    </a:cubicBezTo>
                    <a:cubicBezTo>
                      <a:pt x="-156" y="241338"/>
                      <a:pt x="5508" y="269397"/>
                      <a:pt x="16646" y="295444"/>
                    </a:cubicBezTo>
                    <a:cubicBezTo>
                      <a:pt x="38291" y="346360"/>
                      <a:pt x="78960" y="386812"/>
                      <a:pt x="129992" y="408182"/>
                    </a:cubicBezTo>
                    <a:cubicBezTo>
                      <a:pt x="156184" y="419253"/>
                      <a:pt x="184338" y="424923"/>
                      <a:pt x="212773" y="424854"/>
                    </a:cubicBezTo>
                    <a:cubicBezTo>
                      <a:pt x="241098" y="424993"/>
                      <a:pt x="269153" y="419331"/>
                      <a:pt x="295206" y="408211"/>
                    </a:cubicBezTo>
                    <a:cubicBezTo>
                      <a:pt x="345876" y="386572"/>
                      <a:pt x="386233" y="346206"/>
                      <a:pt x="407858" y="295530"/>
                    </a:cubicBezTo>
                    <a:cubicBezTo>
                      <a:pt x="418989" y="269481"/>
                      <a:pt x="424663" y="241425"/>
                      <a:pt x="424529" y="213097"/>
                    </a:cubicBezTo>
                    <a:cubicBezTo>
                      <a:pt x="424636" y="184656"/>
                      <a:pt x="418984" y="156488"/>
                      <a:pt x="407915" y="130287"/>
                    </a:cubicBezTo>
                    <a:cubicBezTo>
                      <a:pt x="397287" y="104903"/>
                      <a:pt x="381845" y="81814"/>
                      <a:pt x="362444" y="62297"/>
                    </a:cubicBezTo>
                    <a:close/>
                  </a:path>
                </a:pathLst>
              </a:custGeom>
              <a:solidFill>
                <a:schemeClr val="bg1"/>
              </a:solidFill>
              <a:ln w="288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73822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DBA21-A418-24E1-5831-CD17D1BAB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58F4B-8D5E-1A73-815A-5B4751529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Art, Literature, and Perspective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D3C23C35-0622-AAE8-C8CE-43B80B1B3D5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5865283" cy="3262312"/>
          </a:xfrm>
        </p:spPr>
        <p:txBody>
          <a:bodyPr/>
          <a:lstStyle/>
          <a:p>
            <a:r>
              <a:rPr lang="en-US" dirty="0"/>
              <a:t>Just like an artist uses paint or an apparel designer uses fabric, writers use words to convey their perspective.</a:t>
            </a:r>
          </a:p>
          <a:p>
            <a:r>
              <a:rPr lang="en-US" dirty="0"/>
              <a:t>What an author writes about can tell you a great deal, but </a:t>
            </a:r>
            <a:r>
              <a:rPr lang="en-US" b="1" dirty="0"/>
              <a:t>how</a:t>
            </a:r>
            <a:r>
              <a:rPr lang="en-US" dirty="0"/>
              <a:t> they write about it may tell you even more.</a:t>
            </a:r>
            <a:endParaRPr lang="en-US" alt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0AF56B0-DB26-E9C3-23BC-6276E30F6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663266" y="0"/>
            <a:ext cx="2480733" cy="5143500"/>
            <a:chOff x="6663266" y="0"/>
            <a:chExt cx="2480733" cy="51435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82296B3-644C-4F3A-0A49-09A749227B27}"/>
                </a:ext>
              </a:extLst>
            </p:cNvPr>
            <p:cNvSpPr/>
            <p:nvPr/>
          </p:nvSpPr>
          <p:spPr>
            <a:xfrm>
              <a:off x="6663266" y="0"/>
              <a:ext cx="2480733" cy="514350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4087BA2-4DBD-E6F0-50C8-9CAECA977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62232" y="1009650"/>
              <a:ext cx="2082800" cy="3124200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7873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BF4FF-27CB-B528-1047-CBFBD33C4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5288E-62A5-E683-ECCD-50BABAA3C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Author’s Perspective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408C01B9-FB23-DCB5-6723-06C769C08CF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3048000" y="1370013"/>
            <a:ext cx="5467349" cy="3262312"/>
          </a:xfrm>
        </p:spPr>
        <p:txBody>
          <a:bodyPr/>
          <a:lstStyle/>
          <a:p>
            <a:r>
              <a:rPr lang="en-US" dirty="0"/>
              <a:t>An </a:t>
            </a:r>
            <a:r>
              <a:rPr lang="en-US" i="1" dirty="0">
                <a:solidFill>
                  <a:schemeClr val="accent3"/>
                </a:solidFill>
              </a:rPr>
              <a:t>author's perspective</a:t>
            </a:r>
            <a:r>
              <a:rPr lang="en-US" dirty="0"/>
              <a:t>, or how they view the world, is shaped by their experiences, culture, and time in history.</a:t>
            </a:r>
          </a:p>
          <a:p>
            <a:r>
              <a:rPr lang="en-US" dirty="0"/>
              <a:t>Their perspective directly influences the stylistic choices they make when writing about a topic.</a:t>
            </a:r>
            <a:endParaRPr lang="en-US" alt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15BEBF-BC71-8CF0-BBEF-76B7E250B4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709" y="1268413"/>
            <a:ext cx="2291291" cy="343693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09598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776BD-46D8-94FE-050A-034231A20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925D772-4727-CF5C-FE27-8DE1402D9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43000" y="2190750"/>
            <a:ext cx="3048000" cy="152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1CE7BEB-0C96-B3D1-C88C-A8E8F461A2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829174" y="2163320"/>
            <a:ext cx="3248025" cy="152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88379E-4B81-B306-D4CC-318B4E470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Author’s Perspective and Style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79DEB710-C1E7-3794-D021-1C2BC26243A7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i="1" dirty="0">
                <a:solidFill>
                  <a:schemeClr val="accent3"/>
                </a:solidFill>
              </a:rPr>
              <a:t>author’s perspective</a:t>
            </a:r>
            <a:r>
              <a:rPr lang="en-US" i="1" dirty="0"/>
              <a:t> </a:t>
            </a:r>
            <a:r>
              <a:rPr lang="en-US" dirty="0"/>
              <a:t>is conveyed through both what they write about and how they write about it.</a:t>
            </a:r>
          </a:p>
          <a:p>
            <a:pPr marL="64008" indent="0">
              <a:buNone/>
            </a:pPr>
            <a:endParaRPr lang="en-US" sz="1400" dirty="0"/>
          </a:p>
          <a:p>
            <a:r>
              <a:rPr lang="en-US" dirty="0"/>
              <a:t>An</a:t>
            </a:r>
            <a:r>
              <a:rPr lang="en-US" b="1" dirty="0"/>
              <a:t> </a:t>
            </a:r>
            <a:r>
              <a:rPr lang="en-US" i="1" dirty="0">
                <a:solidFill>
                  <a:schemeClr val="accent3"/>
                </a:solidFill>
              </a:rPr>
              <a:t>author’s style</a:t>
            </a:r>
            <a:r>
              <a:rPr lang="en-US" i="1" dirty="0"/>
              <a:t> </a:t>
            </a:r>
            <a:r>
              <a:rPr lang="en-US" dirty="0"/>
              <a:t>refers to the elements that make an author’s writing unique. These elements include:</a:t>
            </a:r>
          </a:p>
          <a:p>
            <a:pPr lvl="1"/>
            <a:r>
              <a:rPr lang="en-US" sz="2400" dirty="0"/>
              <a:t>Diction</a:t>
            </a:r>
          </a:p>
          <a:p>
            <a:pPr lvl="1"/>
            <a:r>
              <a:rPr lang="en-US" sz="2400" dirty="0"/>
              <a:t>Imagery</a:t>
            </a:r>
          </a:p>
          <a:p>
            <a:pPr lvl="1"/>
            <a:r>
              <a:rPr lang="en-US" sz="2400" dirty="0"/>
              <a:t>Figurative language</a:t>
            </a:r>
            <a:endParaRPr lang="en-US" alt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6D8FE-4B55-BC95-1994-B4CC198BC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333751"/>
            <a:ext cx="4114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Char char="§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400" dirty="0"/>
              <a:t>Mood</a:t>
            </a:r>
          </a:p>
          <a:p>
            <a:pPr lvl="1"/>
            <a:r>
              <a:rPr lang="en-US" sz="2400" dirty="0"/>
              <a:t>Tone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780355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F56D0-560D-E1D3-7CF7-D15EDEE86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4F571-90CE-840B-5DC4-51B184EED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Elements of Author’s Style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49A00461-77F8-9537-B000-0FB06A74E28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altLang="en-US" b="1" dirty="0">
                <a:solidFill>
                  <a:schemeClr val="accent3"/>
                </a:solidFill>
              </a:rPr>
              <a:t>Diction:</a:t>
            </a:r>
            <a:endParaRPr lang="en-US" altLang="en-US" dirty="0"/>
          </a:p>
          <a:p>
            <a:r>
              <a:rPr lang="en-US" altLang="en-US" sz="2400" dirty="0"/>
              <a:t>the specific words that an author chooses to use</a:t>
            </a:r>
          </a:p>
          <a:p>
            <a:pPr lvl="1"/>
            <a:r>
              <a:rPr lang="en-US" altLang="en-US" sz="2200" dirty="0"/>
              <a:t>simple, poetic, formal, dramatic, funny, etc.</a:t>
            </a:r>
          </a:p>
          <a:p>
            <a:pPr marL="64008" indent="0">
              <a:buNone/>
            </a:pPr>
            <a:r>
              <a:rPr lang="en-US" altLang="en-US" b="1" dirty="0">
                <a:solidFill>
                  <a:schemeClr val="accent3"/>
                </a:solidFill>
              </a:rPr>
              <a:t>Imagery:</a:t>
            </a:r>
            <a:endParaRPr lang="en-US" altLang="en-US" dirty="0"/>
          </a:p>
          <a:p>
            <a:r>
              <a:rPr lang="en-US" altLang="en-US" sz="2400" dirty="0"/>
              <a:t>language that appeals to the senses (touch, taste, sound, sight, and smell)</a:t>
            </a:r>
          </a:p>
          <a:p>
            <a:pPr lvl="1"/>
            <a:r>
              <a:rPr lang="en-US" altLang="en-US" sz="2200" dirty="0"/>
              <a:t>vivid and bright, dark and gritty, etc.</a:t>
            </a:r>
          </a:p>
        </p:txBody>
      </p:sp>
    </p:spTree>
    <p:extLst>
      <p:ext uri="{BB962C8B-B14F-4D97-AF65-F5344CB8AC3E}">
        <p14:creationId xmlns:p14="http://schemas.microsoft.com/office/powerpoint/2010/main" val="4078598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EF6D7-0B2F-E894-637B-B8C6C03B4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1EE37-59ED-B2FF-3E7D-B8602C8F2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Elements of Author’s Style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1C0556A5-4213-0819-6759-F29CECBCF45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altLang="en-US" b="1" dirty="0">
                <a:solidFill>
                  <a:schemeClr val="accent3"/>
                </a:solidFill>
              </a:rPr>
              <a:t>Figurative Language:</a:t>
            </a:r>
            <a:endParaRPr lang="en-US" altLang="en-US" dirty="0"/>
          </a:p>
          <a:p>
            <a:r>
              <a:rPr lang="en-US" altLang="en-US" sz="2400" dirty="0"/>
              <a:t>language that makes creative comparisons that are not meant to be literal</a:t>
            </a:r>
          </a:p>
          <a:p>
            <a:r>
              <a:rPr lang="en-US" altLang="en-US" sz="2400" dirty="0"/>
              <a:t>includes similes, metaphors, personification, and hyperbole</a:t>
            </a:r>
          </a:p>
          <a:p>
            <a:pPr lvl="1"/>
            <a:r>
              <a:rPr lang="en-US" sz="2200" dirty="0"/>
              <a:t>Some authors use lots of figurative language that creates a more imaginative, poetic style.</a:t>
            </a:r>
          </a:p>
          <a:p>
            <a:pPr lvl="1"/>
            <a:r>
              <a:rPr lang="en-US" sz="2200" dirty="0"/>
              <a:t>Other authors use very literal language without much figurative language.</a:t>
            </a:r>
            <a:endParaRPr lang="en-US" altLang="en-US" sz="2200" dirty="0"/>
          </a:p>
        </p:txBody>
      </p:sp>
    </p:spTree>
    <p:extLst>
      <p:ext uri="{BB962C8B-B14F-4D97-AF65-F5344CB8AC3E}">
        <p14:creationId xmlns:p14="http://schemas.microsoft.com/office/powerpoint/2010/main" val="3133400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DB14A-E706-7571-A289-A88483229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7973AB8-C035-988E-2725-CB901E4D0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0" y="0"/>
            <a:ext cx="3048000" cy="51435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FF5E22-A6A9-5923-BC77-5E72247DC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Elements of Author’s Style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B794D8AC-D6B7-B056-0F0F-1E8307A2916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altLang="en-US" b="1" dirty="0">
                <a:solidFill>
                  <a:schemeClr val="accent3"/>
                </a:solidFill>
              </a:rPr>
              <a:t>Mood:</a:t>
            </a:r>
            <a:endParaRPr lang="en-US" altLang="en-US" dirty="0"/>
          </a:p>
          <a:p>
            <a:r>
              <a:rPr lang="en-US" sz="2400" dirty="0"/>
              <a:t>the feeling that writing creates</a:t>
            </a:r>
            <a:br>
              <a:rPr lang="en-US" sz="2400" dirty="0"/>
            </a:br>
            <a:r>
              <a:rPr lang="en-US" sz="2400" dirty="0"/>
              <a:t>in the reader</a:t>
            </a:r>
            <a:endParaRPr lang="en-US" altLang="en-US" sz="2400" dirty="0"/>
          </a:p>
          <a:p>
            <a:pPr lvl="1"/>
            <a:r>
              <a:rPr lang="en-US" altLang="en-US" sz="2200" dirty="0"/>
              <a:t>joyful, frightening, tense, etc.</a:t>
            </a:r>
          </a:p>
          <a:p>
            <a:pPr marL="64008" indent="0">
              <a:buNone/>
            </a:pPr>
            <a:r>
              <a:rPr lang="en-US" altLang="en-US" b="1" dirty="0">
                <a:solidFill>
                  <a:schemeClr val="accent3"/>
                </a:solidFill>
              </a:rPr>
              <a:t>Tone:</a:t>
            </a:r>
            <a:endParaRPr lang="en-US" altLang="en-US" dirty="0"/>
          </a:p>
          <a:p>
            <a:r>
              <a:rPr lang="en-US" altLang="en-US" sz="2400" dirty="0"/>
              <a:t>the author or speaker’s attitude</a:t>
            </a:r>
          </a:p>
          <a:p>
            <a:pPr lvl="1"/>
            <a:r>
              <a:rPr lang="en-US" altLang="en-US" sz="2200" dirty="0"/>
              <a:t>Sarcastic, formal, joyous, gloomy, etc.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DAC3F-1FAE-404D-89AA-04C205A88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971550"/>
            <a:ext cx="21336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Char char="§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>
              <a:buFont typeface="System Font Regular"/>
              <a:buNone/>
            </a:pPr>
            <a:r>
              <a:rPr lang="en-US" sz="2400" b="1" dirty="0">
                <a:solidFill>
                  <a:schemeClr val="accent1"/>
                </a:solidFill>
              </a:rPr>
              <a:t>Tip:</a:t>
            </a:r>
            <a:r>
              <a:rPr lang="en-US" sz="2400" dirty="0"/>
              <a:t> </a:t>
            </a:r>
            <a:r>
              <a:rPr lang="en-US" sz="2400" b="1" i="1" dirty="0"/>
              <a:t>Mood</a:t>
            </a:r>
            <a:r>
              <a:rPr lang="en-US" sz="2400" dirty="0"/>
              <a:t> is how writing makes the reader feel. </a:t>
            </a:r>
            <a:r>
              <a:rPr lang="en-US" sz="2400" b="1" i="1" dirty="0"/>
              <a:t>Tone</a:t>
            </a:r>
            <a:r>
              <a:rPr lang="en-US" sz="2400" dirty="0"/>
              <a:t> is the author's attitude that comes through in the writing.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419933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CA31B-31C7-B88E-3130-F84C23EFA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FFEDF-DC75-FA85-C99E-1041C4659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Creative Annotations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CE3DD9-0917-F442-12B6-5631CBEFD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0666" y="420458"/>
            <a:ext cx="2473952" cy="1313092"/>
          </a:xfrm>
          <a:prstGeom prst="rect">
            <a:avLst/>
          </a:prstGeom>
        </p:spPr>
      </p:pic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3E5E3729-F3FB-CFDF-F805-505037597AA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dirty="0"/>
              <a:t>In the last column of your Note Catcher,</a:t>
            </a:r>
            <a:br>
              <a:rPr lang="en-US" dirty="0"/>
            </a:br>
            <a:r>
              <a:rPr lang="en-US" dirty="0"/>
              <a:t>draw an illustration or symbol to represent each term.</a:t>
            </a:r>
          </a:p>
          <a:p>
            <a:r>
              <a:rPr lang="en-US" dirty="0"/>
              <a:t>Choose a visual representation that</a:t>
            </a:r>
            <a:br>
              <a:rPr lang="en-US" dirty="0"/>
            </a:br>
            <a:r>
              <a:rPr lang="en-US" dirty="0"/>
              <a:t>will help you remember the meaning.</a:t>
            </a:r>
          </a:p>
          <a:p>
            <a:r>
              <a:rPr lang="en-US" dirty="0"/>
              <a:t>You will redraw each representation </a:t>
            </a:r>
            <a:br>
              <a:rPr lang="en-US" dirty="0"/>
            </a:br>
            <a:r>
              <a:rPr lang="en-US" dirty="0"/>
              <a:t>several times, so keep them simple.</a:t>
            </a:r>
          </a:p>
        </p:txBody>
      </p:sp>
      <p:grpSp>
        <p:nvGrpSpPr>
          <p:cNvPr id="32" name="Group 31" descr="Sketch of telescope representing the vocabulary term, &quot;author's perspective.&quot; It is an example of what the directions are asking the learner to create.">
            <a:extLst>
              <a:ext uri="{FF2B5EF4-FFF2-40B4-BE49-F238E27FC236}">
                <a16:creationId xmlns:a16="http://schemas.microsoft.com/office/drawing/2014/main" id="{9BDBC12B-9BB3-91EB-9887-B827723C2CE2}"/>
              </a:ext>
            </a:extLst>
          </p:cNvPr>
          <p:cNvGrpSpPr/>
          <p:nvPr/>
        </p:nvGrpSpPr>
        <p:grpSpPr>
          <a:xfrm>
            <a:off x="6927768" y="2876550"/>
            <a:ext cx="1503213" cy="1520183"/>
            <a:chOff x="4301163" y="3820090"/>
            <a:chExt cx="1101426" cy="111386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8DF5560-1FD7-0D1C-4692-F77F711BA3DF}"/>
                </a:ext>
              </a:extLst>
            </p:cNvPr>
            <p:cNvSpPr/>
            <p:nvPr/>
          </p:nvSpPr>
          <p:spPr>
            <a:xfrm rot="20760492">
              <a:off x="5189800" y="3820090"/>
              <a:ext cx="212789" cy="280170"/>
            </a:xfrm>
            <a:custGeom>
              <a:avLst/>
              <a:gdLst>
                <a:gd name="csX0" fmla="*/ 0 w 212789"/>
                <a:gd name="csY0" fmla="*/ 0 h 280170"/>
                <a:gd name="csX1" fmla="*/ 212789 w 212789"/>
                <a:gd name="csY1" fmla="*/ 0 h 280170"/>
                <a:gd name="csX2" fmla="*/ 212789 w 212789"/>
                <a:gd name="csY2" fmla="*/ 280170 h 280170"/>
                <a:gd name="csX3" fmla="*/ 0 w 212789"/>
                <a:gd name="csY3" fmla="*/ 280170 h 280170"/>
                <a:gd name="csX4" fmla="*/ 0 w 212789"/>
                <a:gd name="csY4" fmla="*/ 0 h 2801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12789" h="280170" extrusionOk="0">
                  <a:moveTo>
                    <a:pt x="0" y="0"/>
                  </a:moveTo>
                  <a:cubicBezTo>
                    <a:pt x="102786" y="2404"/>
                    <a:pt x="190933" y="1289"/>
                    <a:pt x="212789" y="0"/>
                  </a:cubicBezTo>
                  <a:cubicBezTo>
                    <a:pt x="197521" y="99040"/>
                    <a:pt x="211241" y="158665"/>
                    <a:pt x="212789" y="280170"/>
                  </a:cubicBezTo>
                  <a:cubicBezTo>
                    <a:pt x="139563" y="285235"/>
                    <a:pt x="41214" y="285236"/>
                    <a:pt x="0" y="280170"/>
                  </a:cubicBezTo>
                  <a:cubicBezTo>
                    <a:pt x="11765" y="218158"/>
                    <a:pt x="20928" y="74965"/>
                    <a:pt x="0" y="0"/>
                  </a:cubicBezTo>
                  <a:close/>
                </a:path>
              </a:pathLst>
            </a:custGeom>
            <a:noFill/>
            <a:ln w="28575">
              <a:solidFill>
                <a:schemeClr val="accent2"/>
              </a:solidFill>
              <a:extLst>
                <a:ext uri="{C807C97D-BFC1-408E-A445-0C87EB9F89A2}">
                  <ask:lineSketchStyleProps xmlns:ask="http://schemas.microsoft.com/office/drawing/2018/sketchyshapes" sd="198946862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C7A4B0D-6051-CE8E-556B-1AF66223298D}"/>
                </a:ext>
              </a:extLst>
            </p:cNvPr>
            <p:cNvSpPr/>
            <p:nvPr/>
          </p:nvSpPr>
          <p:spPr>
            <a:xfrm rot="20760492">
              <a:off x="4425127" y="3991630"/>
              <a:ext cx="777559" cy="168102"/>
            </a:xfrm>
            <a:custGeom>
              <a:avLst/>
              <a:gdLst>
                <a:gd name="csX0" fmla="*/ 0 w 777559"/>
                <a:gd name="csY0" fmla="*/ 0 h 168102"/>
                <a:gd name="csX1" fmla="*/ 381004 w 777559"/>
                <a:gd name="csY1" fmla="*/ 0 h 168102"/>
                <a:gd name="csX2" fmla="*/ 777559 w 777559"/>
                <a:gd name="csY2" fmla="*/ 0 h 168102"/>
                <a:gd name="csX3" fmla="*/ 777559 w 777559"/>
                <a:gd name="csY3" fmla="*/ 168102 h 168102"/>
                <a:gd name="csX4" fmla="*/ 381004 w 777559"/>
                <a:gd name="csY4" fmla="*/ 168102 h 168102"/>
                <a:gd name="csX5" fmla="*/ 0 w 777559"/>
                <a:gd name="csY5" fmla="*/ 168102 h 168102"/>
                <a:gd name="csX6" fmla="*/ 0 w 777559"/>
                <a:gd name="csY6" fmla="*/ 0 h 1681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77559" h="168102" extrusionOk="0">
                  <a:moveTo>
                    <a:pt x="0" y="0"/>
                  </a:moveTo>
                  <a:cubicBezTo>
                    <a:pt x="90317" y="13100"/>
                    <a:pt x="266748" y="9597"/>
                    <a:pt x="381004" y="0"/>
                  </a:cubicBezTo>
                  <a:cubicBezTo>
                    <a:pt x="495260" y="-9597"/>
                    <a:pt x="669752" y="12238"/>
                    <a:pt x="777559" y="0"/>
                  </a:cubicBezTo>
                  <a:cubicBezTo>
                    <a:pt x="778548" y="46019"/>
                    <a:pt x="781763" y="126392"/>
                    <a:pt x="777559" y="168102"/>
                  </a:cubicBezTo>
                  <a:cubicBezTo>
                    <a:pt x="652757" y="184382"/>
                    <a:pt x="482622" y="155975"/>
                    <a:pt x="381004" y="168102"/>
                  </a:cubicBezTo>
                  <a:cubicBezTo>
                    <a:pt x="279387" y="180229"/>
                    <a:pt x="124464" y="186047"/>
                    <a:pt x="0" y="168102"/>
                  </a:cubicBezTo>
                  <a:cubicBezTo>
                    <a:pt x="7697" y="118317"/>
                    <a:pt x="-6068" y="36004"/>
                    <a:pt x="0" y="0"/>
                  </a:cubicBezTo>
                  <a:close/>
                </a:path>
              </a:pathLst>
            </a:custGeom>
            <a:noFill/>
            <a:ln w="28575">
              <a:solidFill>
                <a:schemeClr val="accent2"/>
              </a:solidFill>
              <a:extLst>
                <a:ext uri="{C807C97D-BFC1-408E-A445-0C87EB9F89A2}">
                  <ask:lineSketchStyleProps xmlns:ask="http://schemas.microsoft.com/office/drawing/2018/sketchyshapes" sd="198946862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FCBEAD2-B30F-8D81-BBC9-2D1B6A2C007F}"/>
                </a:ext>
              </a:extLst>
            </p:cNvPr>
            <p:cNvSpPr/>
            <p:nvPr/>
          </p:nvSpPr>
          <p:spPr>
            <a:xfrm rot="20760492">
              <a:off x="4301163" y="4181529"/>
              <a:ext cx="144309" cy="67549"/>
            </a:xfrm>
            <a:custGeom>
              <a:avLst/>
              <a:gdLst>
                <a:gd name="csX0" fmla="*/ 0 w 144309"/>
                <a:gd name="csY0" fmla="*/ 0 h 67549"/>
                <a:gd name="csX1" fmla="*/ 144309 w 144309"/>
                <a:gd name="csY1" fmla="*/ 0 h 67549"/>
                <a:gd name="csX2" fmla="*/ 144309 w 144309"/>
                <a:gd name="csY2" fmla="*/ 67549 h 67549"/>
                <a:gd name="csX3" fmla="*/ 0 w 144309"/>
                <a:gd name="csY3" fmla="*/ 67549 h 67549"/>
                <a:gd name="csX4" fmla="*/ 0 w 144309"/>
                <a:gd name="csY4" fmla="*/ 0 h 675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4309" h="67549" extrusionOk="0">
                  <a:moveTo>
                    <a:pt x="0" y="0"/>
                  </a:moveTo>
                  <a:cubicBezTo>
                    <a:pt x="38751" y="-5010"/>
                    <a:pt x="75504" y="-4964"/>
                    <a:pt x="144309" y="0"/>
                  </a:cubicBezTo>
                  <a:cubicBezTo>
                    <a:pt x="145576" y="29009"/>
                    <a:pt x="146329" y="48994"/>
                    <a:pt x="144309" y="67549"/>
                  </a:cubicBezTo>
                  <a:cubicBezTo>
                    <a:pt x="90328" y="62673"/>
                    <a:pt x="68105" y="65671"/>
                    <a:pt x="0" y="67549"/>
                  </a:cubicBezTo>
                  <a:cubicBezTo>
                    <a:pt x="-1832" y="52312"/>
                    <a:pt x="573" y="28998"/>
                    <a:pt x="0" y="0"/>
                  </a:cubicBezTo>
                  <a:close/>
                </a:path>
              </a:pathLst>
            </a:custGeom>
            <a:noFill/>
            <a:ln w="28575">
              <a:solidFill>
                <a:schemeClr val="accent2"/>
              </a:solidFill>
              <a:extLst>
                <a:ext uri="{C807C97D-BFC1-408E-A445-0C87EB9F89A2}">
                  <ask:lineSketchStyleProps xmlns:ask="http://schemas.microsoft.com/office/drawing/2018/sketchyshapes" sd="198946862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70D5EEE-11B0-90A5-CF25-D2BDC81DA7BF}"/>
                </a:ext>
              </a:extLst>
            </p:cNvPr>
            <p:cNvCxnSpPr>
              <a:cxnSpLocks/>
              <a:stCxn id="8" idx="2"/>
            </p:cNvCxnSpPr>
            <p:nvPr/>
          </p:nvCxnSpPr>
          <p:spPr>
            <a:xfrm flipH="1">
              <a:off x="4533117" y="4157238"/>
              <a:ext cx="301112" cy="576687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2FD9291-0FCC-A3D8-5D84-8D6D7CA0A7A6}"/>
                </a:ext>
              </a:extLst>
            </p:cNvPr>
            <p:cNvCxnSpPr>
              <a:cxnSpLocks/>
              <a:stCxn id="8" idx="2"/>
            </p:cNvCxnSpPr>
            <p:nvPr/>
          </p:nvCxnSpPr>
          <p:spPr>
            <a:xfrm>
              <a:off x="4834229" y="4157238"/>
              <a:ext cx="324857" cy="41187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0DB8593-5A58-CA47-F459-2CC171EB9ECD}"/>
                </a:ext>
              </a:extLst>
            </p:cNvPr>
            <p:cNvCxnSpPr>
              <a:cxnSpLocks/>
              <a:stCxn id="8" idx="2"/>
            </p:cNvCxnSpPr>
            <p:nvPr/>
          </p:nvCxnSpPr>
          <p:spPr>
            <a:xfrm>
              <a:off x="4834229" y="4157238"/>
              <a:ext cx="42571" cy="776712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DF4099F9-B9C3-EDAD-DB4D-F6FC4C89C5F4}"/>
              </a:ext>
            </a:extLst>
          </p:cNvPr>
          <p:cNvSpPr txBox="1">
            <a:spLocks noChangeArrowheads="1"/>
          </p:cNvSpPr>
          <p:nvPr/>
        </p:nvSpPr>
        <p:spPr bwMode="auto">
          <a:xfrm rot="20769664">
            <a:off x="6699833" y="2397863"/>
            <a:ext cx="1576346" cy="780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Char char="§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 algn="ctr">
              <a:buFont typeface="System Font Regular"/>
              <a:buNone/>
            </a:pPr>
            <a:r>
              <a:rPr lang="en-US" sz="2000" b="1" i="1" dirty="0">
                <a:solidFill>
                  <a:schemeClr val="accent2"/>
                </a:solidFill>
              </a:rPr>
              <a:t>author’s</a:t>
            </a:r>
            <a:br>
              <a:rPr lang="en-US" sz="2000" b="1" i="1" dirty="0">
                <a:solidFill>
                  <a:schemeClr val="accent2"/>
                </a:solidFill>
              </a:rPr>
            </a:br>
            <a:r>
              <a:rPr lang="en-US" sz="2000" b="1" i="1" dirty="0">
                <a:solidFill>
                  <a:schemeClr val="accent2"/>
                </a:solidFill>
              </a:rPr>
              <a:t>perspective</a:t>
            </a:r>
            <a:endParaRPr lang="en-US" altLang="en-US" sz="2000" b="1" i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6497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EF738-F418-DBEA-4CEF-846F97F52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B338F-311A-2899-F95B-31D767FB5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Putting It All Together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45A425F8-AFF7-F918-BFAA-10B5A6F5021F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dirty="0"/>
              <a:t>You will now:</a:t>
            </a:r>
          </a:p>
          <a:p>
            <a:pPr marL="578358" indent="-514350">
              <a:buFont typeface="+mj-lt"/>
              <a:buAutoNum type="arabicPeriod"/>
            </a:pPr>
            <a:r>
              <a:rPr lang="en-US" dirty="0"/>
              <a:t>Learn about the author, N. Scott Momaday.</a:t>
            </a:r>
          </a:p>
          <a:p>
            <a:pPr marL="578358" indent="-514350">
              <a:buFont typeface="+mj-lt"/>
              <a:buAutoNum type="arabicPeriod"/>
            </a:pPr>
            <a:r>
              <a:rPr lang="en-US" dirty="0"/>
              <a:t>Identify ways his background influenced his perspective.</a:t>
            </a:r>
          </a:p>
          <a:p>
            <a:pPr marL="578358" indent="-514350">
              <a:buFont typeface="+mj-lt"/>
              <a:buAutoNum type="arabicPeriod"/>
            </a:pPr>
            <a:r>
              <a:rPr lang="en-US" dirty="0"/>
              <a:t>Read an example of his writing to identify elements of his writing style.</a:t>
            </a:r>
          </a:p>
          <a:p>
            <a:pPr marL="578358" indent="-514350">
              <a:buFont typeface="+mj-lt"/>
              <a:buAutoNum type="arabicPeriod"/>
            </a:pPr>
            <a:r>
              <a:rPr lang="en-US" dirty="0"/>
              <a:t>Analyze how his perspective may have affected his writing style.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95484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7B6A8-BDDF-2F70-206A-2918D3738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782BC-393D-D3CA-4FF8-0E33100FF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Introducing N. Scott Momaday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8A6311A2-7969-530F-C7A3-24B6D84FD8A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dirty="0"/>
              <a:t>Watch the next two short videos about N. Scott Momaday, an author born in Oklahoma.</a:t>
            </a:r>
          </a:p>
          <a:p>
            <a:r>
              <a:rPr lang="en-US" dirty="0"/>
              <a:t>He is the first Native American author to win a Pulitzer Prize, which is one of the most prestigious honors awarded to writers.</a:t>
            </a:r>
          </a:p>
          <a:p>
            <a:r>
              <a:rPr lang="en-US" dirty="0"/>
              <a:t>While watching, consider the following:</a:t>
            </a:r>
          </a:p>
          <a:p>
            <a:pPr lvl="1"/>
            <a:r>
              <a:rPr lang="en-US" sz="2400" dirty="0"/>
              <a:t>What do you think is important to Momaday?</a:t>
            </a:r>
          </a:p>
          <a:p>
            <a:pPr lvl="1"/>
            <a:r>
              <a:rPr lang="en-US" sz="2400" dirty="0"/>
              <a:t>What likely influenced his perspective?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9535289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FCEE9-8818-2D3F-224E-EC19902DB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The First Native American to Win the Pulitzer">
            <a:hlinkClick r:id="" action="ppaction://media"/>
            <a:extLst>
              <a:ext uri="{FF2B5EF4-FFF2-40B4-BE49-F238E27FC236}">
                <a16:creationId xmlns:a16="http://schemas.microsoft.com/office/drawing/2014/main" id="{04F6E870-3A5F-DBA8-9E4A-49A82DBB021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22456" y="454914"/>
            <a:ext cx="7499088" cy="4233672"/>
          </a:xfrm>
          <a:prstGeom prst="rect">
            <a:avLst/>
          </a:prstGeom>
        </p:spPr>
      </p:pic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B18BAE42-2FB7-C737-1DEF-2AF7FC10F35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22325" y="4687888"/>
            <a:ext cx="7499350" cy="455612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64008" marR="0" lvl="0" indent="0" algn="ctr" defTabSz="914400" rtl="0" eaLnBrk="1" fontAlgn="base" latinLnBrk="0" hangingPunct="1">
              <a:lnSpc>
                <a:spcPct val="100000"/>
              </a:lnSpc>
              <a:spcBef>
                <a:spcPts val="52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System Font Regular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First Native American to Win the Pulitzer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15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95E40-7321-8047-C1AE-6EC4B529C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Placeholder 4">
            <a:extLst>
              <a:ext uri="{FF2B5EF4-FFF2-40B4-BE49-F238E27FC236}">
                <a16:creationId xmlns:a16="http://schemas.microsoft.com/office/drawing/2014/main" id="{7E103D75-72C7-9D2A-325D-D598EF2CE25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22325" y="4687888"/>
            <a:ext cx="7499350" cy="455612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2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System Font Regular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N. Scott Momaday Connected with his Kiowa Ancestry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Online Media 2" title="How N. Scott Momaday Connected with his Kiowa Ancestry">
            <a:hlinkClick r:id="" action="ppaction://media"/>
            <a:extLst>
              <a:ext uri="{FF2B5EF4-FFF2-40B4-BE49-F238E27FC236}">
                <a16:creationId xmlns:a16="http://schemas.microsoft.com/office/drawing/2014/main" id="{FA5FF523-CFA6-C1F8-D72F-F86C0060828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822456" y="454914"/>
            <a:ext cx="7499088" cy="423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76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7F9C7-7BBC-CDFC-2BCE-35497B25C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E796-5362-E611-A685-05614271D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Introducing N. Scott Momaday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F1AC26F2-84CF-3399-FFAE-8305BB87F9F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4019550" cy="3262312"/>
          </a:xfrm>
        </p:spPr>
        <p:txBody>
          <a:bodyPr/>
          <a:lstStyle/>
          <a:p>
            <a:r>
              <a:rPr lang="en-US" dirty="0"/>
              <a:t>What do you think is important to Momaday?</a:t>
            </a:r>
          </a:p>
          <a:p>
            <a:r>
              <a:rPr lang="en-US" dirty="0"/>
              <a:t>What likely influenced his perspective?</a:t>
            </a:r>
            <a:endParaRPr lang="en-US" altLang="en-US" dirty="0">
              <a:highlight>
                <a:srgbClr val="FFFF00"/>
              </a:highlight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90F6D0D-B6E4-541B-8EC9-FBF545D8F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493933" y="0"/>
            <a:ext cx="2650067" cy="5143500"/>
            <a:chOff x="6493933" y="0"/>
            <a:chExt cx="2650067" cy="51435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9D83A20-E892-297E-3A82-59C860165E95}"/>
                </a:ext>
              </a:extLst>
            </p:cNvPr>
            <p:cNvSpPr/>
            <p:nvPr/>
          </p:nvSpPr>
          <p:spPr>
            <a:xfrm>
              <a:off x="6493933" y="0"/>
              <a:ext cx="2650067" cy="514350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90F4222-C536-DD32-CB90-8C40BF2CDD58}"/>
                </a:ext>
              </a:extLst>
            </p:cNvPr>
            <p:cNvGrpSpPr/>
            <p:nvPr/>
          </p:nvGrpSpPr>
          <p:grpSpPr>
            <a:xfrm>
              <a:off x="7024761" y="1387164"/>
              <a:ext cx="1476077" cy="2371305"/>
              <a:chOff x="7024761" y="1387164"/>
              <a:chExt cx="1476077" cy="2371305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13C83BAC-B650-D66C-B36D-6F2F52CC8446}"/>
                  </a:ext>
                </a:extLst>
              </p:cNvPr>
              <p:cNvSpPr/>
              <p:nvPr/>
            </p:nvSpPr>
            <p:spPr>
              <a:xfrm>
                <a:off x="7024761" y="1387164"/>
                <a:ext cx="1476077" cy="1741416"/>
              </a:xfrm>
              <a:custGeom>
                <a:avLst/>
                <a:gdLst>
                  <a:gd name="csX0" fmla="*/ 1471152 w 1476077"/>
                  <a:gd name="csY0" fmla="*/ 652358 h 1741416"/>
                  <a:gd name="csX1" fmla="*/ 652283 w 1476077"/>
                  <a:gd name="csY1" fmla="*/ 5073 h 1741416"/>
                  <a:gd name="csX2" fmla="*/ 0 w 1476077"/>
                  <a:gd name="csY2" fmla="*/ 735631 h 1741416"/>
                  <a:gd name="csX3" fmla="*/ 347332 w 1476077"/>
                  <a:gd name="csY3" fmla="*/ 735631 h 1741416"/>
                  <a:gd name="csX4" fmla="*/ 737918 w 1476077"/>
                  <a:gd name="csY4" fmla="*/ 345010 h 1741416"/>
                  <a:gd name="csX5" fmla="*/ 1128538 w 1476077"/>
                  <a:gd name="csY5" fmla="*/ 735599 h 1741416"/>
                  <a:gd name="csX6" fmla="*/ 945379 w 1476077"/>
                  <a:gd name="csY6" fmla="*/ 1066580 h 1741416"/>
                  <a:gd name="csX7" fmla="*/ 564182 w 1476077"/>
                  <a:gd name="csY7" fmla="*/ 1741416 h 1741416"/>
                  <a:gd name="csX8" fmla="*/ 911514 w 1476077"/>
                  <a:gd name="csY8" fmla="*/ 1741416 h 1741416"/>
                  <a:gd name="csX9" fmla="*/ 1130275 w 1476077"/>
                  <a:gd name="csY9" fmla="*/ 1360596 h 1741416"/>
                  <a:gd name="csX10" fmla="*/ 1471152 w 1476077"/>
                  <a:gd name="csY10" fmla="*/ 652358 h 17414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476077" h="1741416">
                    <a:moveTo>
                      <a:pt x="1471152" y="652358"/>
                    </a:moveTo>
                    <a:cubicBezTo>
                      <a:pt x="1423770" y="247491"/>
                      <a:pt x="1057150" y="-42308"/>
                      <a:pt x="652283" y="5073"/>
                    </a:cubicBezTo>
                    <a:cubicBezTo>
                      <a:pt x="281336" y="48486"/>
                      <a:pt x="1274" y="362154"/>
                      <a:pt x="0" y="735631"/>
                    </a:cubicBezTo>
                    <a:lnTo>
                      <a:pt x="347332" y="735631"/>
                    </a:lnTo>
                    <a:cubicBezTo>
                      <a:pt x="347323" y="519906"/>
                      <a:pt x="522196" y="345019"/>
                      <a:pt x="737918" y="345010"/>
                    </a:cubicBezTo>
                    <a:cubicBezTo>
                      <a:pt x="953642" y="345001"/>
                      <a:pt x="1128530" y="519874"/>
                      <a:pt x="1128538" y="735599"/>
                    </a:cubicBezTo>
                    <a:cubicBezTo>
                      <a:pt x="1128544" y="870103"/>
                      <a:pt x="1059347" y="995148"/>
                      <a:pt x="945379" y="1066580"/>
                    </a:cubicBezTo>
                    <a:cubicBezTo>
                      <a:pt x="710180" y="1210485"/>
                      <a:pt x="566020" y="1465693"/>
                      <a:pt x="564182" y="1741416"/>
                    </a:cubicBezTo>
                    <a:lnTo>
                      <a:pt x="911514" y="1741416"/>
                    </a:lnTo>
                    <a:cubicBezTo>
                      <a:pt x="913728" y="1585204"/>
                      <a:pt x="996448" y="1441206"/>
                      <a:pt x="1130275" y="1360596"/>
                    </a:cubicBezTo>
                    <a:cubicBezTo>
                      <a:pt x="1371210" y="1210219"/>
                      <a:pt x="1503926" y="934472"/>
                      <a:pt x="1471152" y="652358"/>
                    </a:cubicBezTo>
                    <a:close/>
                  </a:path>
                </a:pathLst>
              </a:custGeom>
              <a:solidFill>
                <a:schemeClr val="bg1"/>
              </a:solidFill>
              <a:ln w="288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894B1544-F0F2-1BE7-C5B1-AB14C0B60917}"/>
                  </a:ext>
                </a:extLst>
              </p:cNvPr>
              <p:cNvSpPr/>
              <p:nvPr/>
            </p:nvSpPr>
            <p:spPr>
              <a:xfrm>
                <a:off x="7555857" y="3333613"/>
                <a:ext cx="424531" cy="424856"/>
              </a:xfrm>
              <a:custGeom>
                <a:avLst/>
                <a:gdLst>
                  <a:gd name="csX0" fmla="*/ 362444 w 424531"/>
                  <a:gd name="csY0" fmla="*/ 62297 h 424856"/>
                  <a:gd name="csX1" fmla="*/ 362444 w 424531"/>
                  <a:gd name="csY1" fmla="*/ 62297 h 424856"/>
                  <a:gd name="csX2" fmla="*/ 62401 w 424531"/>
                  <a:gd name="csY2" fmla="*/ 61985 h 424856"/>
                  <a:gd name="csX3" fmla="*/ 62089 w 424531"/>
                  <a:gd name="csY3" fmla="*/ 62297 h 424856"/>
                  <a:gd name="csX4" fmla="*/ 16588 w 424531"/>
                  <a:gd name="csY4" fmla="*/ 130201 h 424856"/>
                  <a:gd name="csX5" fmla="*/ 3 w 424531"/>
                  <a:gd name="csY5" fmla="*/ 213010 h 424856"/>
                  <a:gd name="csX6" fmla="*/ 16646 w 424531"/>
                  <a:gd name="csY6" fmla="*/ 295444 h 424856"/>
                  <a:gd name="csX7" fmla="*/ 129992 w 424531"/>
                  <a:gd name="csY7" fmla="*/ 408182 h 424856"/>
                  <a:gd name="csX8" fmla="*/ 212773 w 424531"/>
                  <a:gd name="csY8" fmla="*/ 424854 h 424856"/>
                  <a:gd name="csX9" fmla="*/ 295206 w 424531"/>
                  <a:gd name="csY9" fmla="*/ 408211 h 424856"/>
                  <a:gd name="csX10" fmla="*/ 407858 w 424531"/>
                  <a:gd name="csY10" fmla="*/ 295530 h 424856"/>
                  <a:gd name="csX11" fmla="*/ 424529 w 424531"/>
                  <a:gd name="csY11" fmla="*/ 213097 h 424856"/>
                  <a:gd name="csX12" fmla="*/ 407915 w 424531"/>
                  <a:gd name="csY12" fmla="*/ 130287 h 424856"/>
                  <a:gd name="csX13" fmla="*/ 362444 w 424531"/>
                  <a:gd name="csY13" fmla="*/ 62297 h 4248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424531" h="424856">
                    <a:moveTo>
                      <a:pt x="362444" y="62297"/>
                    </a:moveTo>
                    <a:lnTo>
                      <a:pt x="362444" y="62297"/>
                    </a:lnTo>
                    <a:cubicBezTo>
                      <a:pt x="279675" y="-20643"/>
                      <a:pt x="145344" y="-20784"/>
                      <a:pt x="62401" y="61985"/>
                    </a:cubicBezTo>
                    <a:cubicBezTo>
                      <a:pt x="62297" y="62089"/>
                      <a:pt x="62193" y="62193"/>
                      <a:pt x="62089" y="62297"/>
                    </a:cubicBezTo>
                    <a:cubicBezTo>
                      <a:pt x="42679" y="81780"/>
                      <a:pt x="27225" y="104840"/>
                      <a:pt x="16588" y="130201"/>
                    </a:cubicBezTo>
                    <a:cubicBezTo>
                      <a:pt x="5514" y="156398"/>
                      <a:pt x="-127" y="184570"/>
                      <a:pt x="3" y="213010"/>
                    </a:cubicBezTo>
                    <a:cubicBezTo>
                      <a:pt x="-156" y="241338"/>
                      <a:pt x="5508" y="269397"/>
                      <a:pt x="16646" y="295444"/>
                    </a:cubicBezTo>
                    <a:cubicBezTo>
                      <a:pt x="38291" y="346360"/>
                      <a:pt x="78960" y="386812"/>
                      <a:pt x="129992" y="408182"/>
                    </a:cubicBezTo>
                    <a:cubicBezTo>
                      <a:pt x="156184" y="419253"/>
                      <a:pt x="184338" y="424923"/>
                      <a:pt x="212773" y="424854"/>
                    </a:cubicBezTo>
                    <a:cubicBezTo>
                      <a:pt x="241098" y="424993"/>
                      <a:pt x="269153" y="419331"/>
                      <a:pt x="295206" y="408211"/>
                    </a:cubicBezTo>
                    <a:cubicBezTo>
                      <a:pt x="345876" y="386572"/>
                      <a:pt x="386233" y="346206"/>
                      <a:pt x="407858" y="295530"/>
                    </a:cubicBezTo>
                    <a:cubicBezTo>
                      <a:pt x="418989" y="269481"/>
                      <a:pt x="424663" y="241425"/>
                      <a:pt x="424529" y="213097"/>
                    </a:cubicBezTo>
                    <a:cubicBezTo>
                      <a:pt x="424636" y="184656"/>
                      <a:pt x="418984" y="156488"/>
                      <a:pt x="407915" y="130287"/>
                    </a:cubicBezTo>
                    <a:cubicBezTo>
                      <a:pt x="397287" y="104903"/>
                      <a:pt x="381845" y="81814"/>
                      <a:pt x="362444" y="62297"/>
                    </a:cubicBezTo>
                    <a:close/>
                  </a:path>
                </a:pathLst>
              </a:custGeom>
              <a:solidFill>
                <a:schemeClr val="bg1"/>
              </a:solidFill>
              <a:ln w="2887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781950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D4EAC-EBA7-40B9-2A53-35EC4EF8D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C72AB-BF97-C14A-BD2B-03DB41E1A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i="1" dirty="0"/>
              <a:t>The Way to Rainy Mountain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C44E74CE-BF61-C7E0-1D91-159CD7A3843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5580727" cy="3262312"/>
          </a:xfrm>
        </p:spPr>
        <p:txBody>
          <a:bodyPr/>
          <a:lstStyle/>
          <a:p>
            <a:r>
              <a:rPr lang="en-US" dirty="0"/>
              <a:t>Published in 1969</a:t>
            </a:r>
          </a:p>
          <a:p>
            <a:r>
              <a:rPr lang="en-US" dirty="0"/>
              <a:t>Traces the journey of the Kiowa people to modern-day Oklahoma</a:t>
            </a:r>
          </a:p>
          <a:p>
            <a:r>
              <a:rPr lang="en-US" dirty="0"/>
              <a:t>Combines history, folklore, and Momaday’s own poetic memoir</a:t>
            </a:r>
          </a:p>
        </p:txBody>
      </p:sp>
      <p:pic>
        <p:nvPicPr>
          <p:cNvPr id="3" name="Picture 2" descr="Image of the book cover of &quot;The Way to Rainy Mountain&quot; by N. Scott Momaday">
            <a:extLst>
              <a:ext uri="{FF2B5EF4-FFF2-40B4-BE49-F238E27FC236}">
                <a16:creationId xmlns:a16="http://schemas.microsoft.com/office/drawing/2014/main" id="{1D32F5E2-89C5-B9DB-D4D3-79BA52A7D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377" y="438150"/>
            <a:ext cx="2477423" cy="385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3217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A5EC9-EF9D-DD81-51CD-254003800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82AC9-40D7-8F6B-6922-211DE2463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Creative Annotations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B0BE0899-BDFC-6F9B-BC00-A762BA738B5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sz="2500" dirty="0"/>
              <a:t>As you read </a:t>
            </a:r>
            <a:r>
              <a:rPr lang="en-US" altLang="en-US" sz="2500" i="1" dirty="0"/>
              <a:t>The Way to Rainy Mountain</a:t>
            </a:r>
            <a:r>
              <a:rPr lang="en-US" altLang="en-US" sz="2500" dirty="0"/>
              <a:t>,</a:t>
            </a:r>
            <a:br>
              <a:rPr lang="en-US" altLang="en-US" sz="2500" dirty="0"/>
            </a:br>
            <a:r>
              <a:rPr lang="en-US" altLang="en-US" sz="2500" dirty="0"/>
              <a:t>highlight examples of each element of the author’s style.</a:t>
            </a:r>
          </a:p>
          <a:p>
            <a:r>
              <a:rPr lang="en-US" altLang="en-US" sz="2500" dirty="0"/>
              <a:t>Draw the corresponding Creative Annotation icon from your Note Catcher in the margins next to each element. </a:t>
            </a:r>
          </a:p>
          <a:p>
            <a:pPr lvl="1"/>
            <a:r>
              <a:rPr lang="en-US" altLang="en-US" sz="2500" dirty="0"/>
              <a:t>This will help you identify different examples.</a:t>
            </a:r>
          </a:p>
          <a:p>
            <a:pPr lvl="1"/>
            <a:r>
              <a:rPr lang="en-US" altLang="en-US" sz="2500" dirty="0"/>
              <a:t>Highlight and annotate </a:t>
            </a:r>
            <a:r>
              <a:rPr lang="en-US" altLang="en-US" sz="2500" b="1" dirty="0"/>
              <a:t>at least 2 examples</a:t>
            </a:r>
            <a:r>
              <a:rPr lang="en-US" altLang="en-US" sz="2500" dirty="0"/>
              <a:t> of each term.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0B9FE1-674B-E70A-A994-CF555C55CA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0666" y="420458"/>
            <a:ext cx="2473952" cy="131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478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1E3D3-2353-A494-2AE1-B0F40DA80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DF6AF-04A2-8F27-6096-26057F6D8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Author’s Perspective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2EA9A10B-E248-3BF3-77B3-7A409187CBA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7886700" cy="3262312"/>
          </a:xfrm>
        </p:spPr>
        <p:txBody>
          <a:bodyPr/>
          <a:lstStyle/>
          <a:p>
            <a:pPr marL="64008" indent="0">
              <a:buNone/>
            </a:pPr>
            <a:r>
              <a:rPr lang="en-US" dirty="0"/>
              <a:t>Review your annotations and choose 2</a:t>
            </a:r>
            <a:br>
              <a:rPr lang="en-US" dirty="0"/>
            </a:br>
            <a:r>
              <a:rPr lang="en-US" dirty="0"/>
              <a:t>elements of the author’s style that best</a:t>
            </a:r>
            <a:br>
              <a:rPr lang="en-US" dirty="0"/>
            </a:br>
            <a:r>
              <a:rPr lang="en-US" dirty="0"/>
              <a:t>show N. Scott Momaday’s perspective.</a:t>
            </a:r>
          </a:p>
          <a:p>
            <a:r>
              <a:rPr lang="en-US" dirty="0"/>
              <a:t>Look for elements that reveal how he </a:t>
            </a:r>
            <a:br>
              <a:rPr lang="en-US" dirty="0"/>
            </a:br>
            <a:r>
              <a:rPr lang="en-US" dirty="0"/>
              <a:t>feels about:</a:t>
            </a:r>
          </a:p>
          <a:p>
            <a:pPr lvl="1"/>
            <a:r>
              <a:rPr lang="en-US" sz="2400" dirty="0"/>
              <a:t>nature</a:t>
            </a:r>
          </a:p>
          <a:p>
            <a:pPr lvl="1"/>
            <a:r>
              <a:rPr lang="en-US" sz="2400" dirty="0"/>
              <a:t>the Kiowa tribe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AFC86E-2BC4-DA60-52B8-C22C7586F5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795725" y="0"/>
            <a:ext cx="2348274" cy="5143500"/>
            <a:chOff x="6795725" y="0"/>
            <a:chExt cx="2348274" cy="51435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F36E357-B2A5-39DC-E52B-413357781F07}"/>
                </a:ext>
              </a:extLst>
            </p:cNvPr>
            <p:cNvSpPr/>
            <p:nvPr/>
          </p:nvSpPr>
          <p:spPr>
            <a:xfrm>
              <a:off x="6795725" y="0"/>
              <a:ext cx="2348274" cy="514350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752AFC3-F295-3569-E2EE-80F937473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73442" y="1093059"/>
              <a:ext cx="1971589" cy="2957383"/>
            </a:xfrm>
            <a:prstGeom prst="ellipse">
              <a:avLst/>
            </a:prstGeom>
          </p:spPr>
        </p:pic>
      </p:grp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AFBD993-8531-6792-2FDB-6948BD11B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1370013"/>
            <a:ext cx="3290525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Char char="§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>
              <a:buFont typeface="System Font Regular"/>
              <a:buNone/>
            </a:pPr>
            <a:br>
              <a:rPr lang="en-US" dirty="0"/>
            </a:br>
            <a:br>
              <a:rPr lang="en-US" dirty="0"/>
            </a:br>
            <a:endParaRPr lang="en-US" dirty="0"/>
          </a:p>
          <a:p>
            <a:pPr marL="64008" indent="0">
              <a:buNone/>
            </a:pPr>
            <a:br>
              <a:rPr lang="en-US" dirty="0"/>
            </a:br>
            <a:endParaRPr lang="en-US" dirty="0"/>
          </a:p>
          <a:p>
            <a:pPr lvl="1"/>
            <a:r>
              <a:rPr lang="en-US" sz="2400" dirty="0"/>
              <a:t>his family</a:t>
            </a:r>
          </a:p>
          <a:p>
            <a:pPr lvl="1"/>
            <a:r>
              <a:rPr lang="en-US" sz="2400" dirty="0"/>
              <a:t>the past</a:t>
            </a:r>
          </a:p>
        </p:txBody>
      </p:sp>
    </p:spTree>
    <p:extLst>
      <p:ext uri="{BB962C8B-B14F-4D97-AF65-F5344CB8AC3E}">
        <p14:creationId xmlns:p14="http://schemas.microsoft.com/office/powerpoint/2010/main" val="42392932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571F6-82BC-ACBD-CD0F-EBDE44EFB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B7C07-64A1-2B40-CB20-89035020C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Author’s Perspective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E9BD239E-DAB7-6622-C7E5-A7240124826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6145824" cy="3262312"/>
          </a:xfrm>
        </p:spPr>
        <p:txBody>
          <a:bodyPr/>
          <a:lstStyle/>
          <a:p>
            <a:pPr marL="64008" indent="0">
              <a:buNone/>
            </a:pPr>
            <a:r>
              <a:rPr lang="en-US" dirty="0"/>
              <a:t>Consider what each of those elements reveals about what is important to the author or how he sees the world (his perspective).</a:t>
            </a:r>
          </a:p>
          <a:p>
            <a:r>
              <a:rPr lang="en-US" dirty="0"/>
              <a:t>Use the back of your Note Catcher to brainstorm.</a:t>
            </a:r>
            <a:endParaRPr lang="en-US" alt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6851F9E-9810-E804-4858-5058D53D7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795725" y="0"/>
            <a:ext cx="2348274" cy="5143500"/>
            <a:chOff x="6795725" y="0"/>
            <a:chExt cx="2348274" cy="51435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03D9ECF-81D3-E8AD-77B5-A0CFE651592F}"/>
                </a:ext>
              </a:extLst>
            </p:cNvPr>
            <p:cNvSpPr/>
            <p:nvPr/>
          </p:nvSpPr>
          <p:spPr>
            <a:xfrm>
              <a:off x="6795725" y="0"/>
              <a:ext cx="2348274" cy="514350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800F539-2AAE-C3F7-FE19-D73B06B890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73442" y="1093059"/>
              <a:ext cx="1971589" cy="2957383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55153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4220B-980D-90C3-00B3-96528E0B5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53904-B879-5E98-1C3B-7C986BB35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Justify Your Selection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A127116E-3B71-E2FC-D9AA-4DCA68279B6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dirty="0"/>
              <a:t>For each element you selected,</a:t>
            </a:r>
            <a:br>
              <a:rPr lang="en-US" dirty="0"/>
            </a:br>
            <a:r>
              <a:rPr lang="en-US" dirty="0"/>
              <a:t>write a Claim, Evidence, Reasoning (CER)</a:t>
            </a:r>
            <a:br>
              <a:rPr lang="en-US" dirty="0"/>
            </a:br>
            <a:r>
              <a:rPr lang="en-US" dirty="0"/>
              <a:t>paragraph that explains how the</a:t>
            </a:r>
            <a:br>
              <a:rPr lang="en-US" dirty="0"/>
            </a:br>
            <a:r>
              <a:rPr lang="en-US" dirty="0"/>
              <a:t>author’s style helps reveal the author’s perspective.</a:t>
            </a:r>
            <a:endParaRPr lang="en-US" altLang="en-US" sz="2400" dirty="0"/>
          </a:p>
        </p:txBody>
      </p:sp>
      <p:sp>
        <p:nvSpPr>
          <p:cNvPr id="13" name="Graphic 10" descr="Scribble outline">
            <a:extLst>
              <a:ext uri="{FF2B5EF4-FFF2-40B4-BE49-F238E27FC236}">
                <a16:creationId xmlns:a16="http://schemas.microsoft.com/office/drawing/2014/main" id="{A897C9CF-461F-BD46-C153-CC4A428FDE81}"/>
              </a:ext>
            </a:extLst>
          </p:cNvPr>
          <p:cNvSpPr/>
          <p:nvPr/>
        </p:nvSpPr>
        <p:spPr>
          <a:xfrm>
            <a:off x="6400800" y="360178"/>
            <a:ext cx="2679816" cy="1933871"/>
          </a:xfrm>
          <a:custGeom>
            <a:avLst/>
            <a:gdLst>
              <a:gd name="csX0" fmla="*/ 2843552 w 2843551"/>
              <a:gd name="csY0" fmla="*/ 92497 h 2052029"/>
              <a:gd name="csX1" fmla="*/ 2843552 w 2843551"/>
              <a:gd name="csY1" fmla="*/ 0 h 2052029"/>
              <a:gd name="csX2" fmla="*/ 1827320 w 2843551"/>
              <a:gd name="csY2" fmla="*/ 1127426 h 2052029"/>
              <a:gd name="csX3" fmla="*/ 1760362 w 2843551"/>
              <a:gd name="csY3" fmla="*/ 1210265 h 2052029"/>
              <a:gd name="csX4" fmla="*/ 1482004 w 2843551"/>
              <a:gd name="csY4" fmla="*/ 1601675 h 2052029"/>
              <a:gd name="csX5" fmla="*/ 1467454 w 2843551"/>
              <a:gd name="csY5" fmla="*/ 1710796 h 2052029"/>
              <a:gd name="csX6" fmla="*/ 1308123 w 2843551"/>
              <a:gd name="csY6" fmla="*/ 1931823 h 2052029"/>
              <a:gd name="csX7" fmla="*/ 1296452 w 2843551"/>
              <a:gd name="csY7" fmla="*/ 1967114 h 2052029"/>
              <a:gd name="csX8" fmla="*/ 227750 w 2843551"/>
              <a:gd name="csY8" fmla="*/ 1269887 h 2052029"/>
              <a:gd name="csX9" fmla="*/ 224345 w 2843551"/>
              <a:gd name="csY9" fmla="*/ 1246391 h 2052029"/>
              <a:gd name="csX10" fmla="*/ 629686 w 2843551"/>
              <a:gd name="csY10" fmla="*/ 1183209 h 2052029"/>
              <a:gd name="csX11" fmla="*/ 1081059 w 2843551"/>
              <a:gd name="csY11" fmla="*/ 1091826 h 2052029"/>
              <a:gd name="csX12" fmla="*/ 690236 w 2843551"/>
              <a:gd name="csY12" fmla="*/ 708526 h 2052029"/>
              <a:gd name="csX13" fmla="*/ 46811 w 2843551"/>
              <a:gd name="csY13" fmla="*/ 286717 h 2052029"/>
              <a:gd name="csX14" fmla="*/ 4370 w 2843551"/>
              <a:gd name="csY14" fmla="*/ 297458 h 2052029"/>
              <a:gd name="csX15" fmla="*/ 15112 w 2843551"/>
              <a:gd name="csY15" fmla="*/ 339899 h 2052029"/>
              <a:gd name="csX16" fmla="*/ 1022644 w 2843551"/>
              <a:gd name="csY16" fmla="*/ 1062851 h 2052029"/>
              <a:gd name="csX17" fmla="*/ 623742 w 2843551"/>
              <a:gd name="csY17" fmla="*/ 1121668 h 2052029"/>
              <a:gd name="csX18" fmla="*/ 172369 w 2843551"/>
              <a:gd name="csY18" fmla="*/ 1213113 h 2052029"/>
              <a:gd name="csX19" fmla="*/ 169986 w 2843551"/>
              <a:gd name="csY19" fmla="*/ 1292454 h 2052029"/>
              <a:gd name="csX20" fmla="*/ 1348737 w 2843551"/>
              <a:gd name="csY20" fmla="*/ 2050881 h 2052029"/>
              <a:gd name="csX21" fmla="*/ 1357653 w 2843551"/>
              <a:gd name="csY21" fmla="*/ 2052027 h 2052029"/>
              <a:gd name="csX22" fmla="*/ 1363844 w 2843551"/>
              <a:gd name="csY22" fmla="*/ 2051005 h 2052029"/>
              <a:gd name="csX23" fmla="*/ 1374059 w 2843551"/>
              <a:gd name="csY23" fmla="*/ 2052027 h 2052029"/>
              <a:gd name="csX24" fmla="*/ 1418017 w 2843551"/>
              <a:gd name="csY24" fmla="*/ 2038406 h 2052029"/>
              <a:gd name="csX25" fmla="*/ 1629820 w 2843551"/>
              <a:gd name="csY25" fmla="*/ 1884863 h 2052029"/>
              <a:gd name="csX26" fmla="*/ 1737702 w 2843551"/>
              <a:gd name="csY26" fmla="*/ 1870995 h 2052029"/>
              <a:gd name="csX27" fmla="*/ 2140845 w 2843551"/>
              <a:gd name="csY27" fmla="*/ 1589231 h 2052029"/>
              <a:gd name="csX28" fmla="*/ 2225603 w 2843551"/>
              <a:gd name="csY28" fmla="*/ 1523882 h 2052029"/>
              <a:gd name="csX29" fmla="*/ 2843552 w 2843551"/>
              <a:gd name="csY29" fmla="*/ 977474 h 2052029"/>
              <a:gd name="csX30" fmla="*/ 2843552 w 2843551"/>
              <a:gd name="csY30" fmla="*/ 894821 h 2052029"/>
              <a:gd name="csX31" fmla="*/ 2186351 w 2843551"/>
              <a:gd name="csY31" fmla="*/ 1476241 h 2052029"/>
              <a:gd name="csX32" fmla="*/ 2173473 w 2843551"/>
              <a:gd name="csY32" fmla="*/ 1486178 h 2052029"/>
              <a:gd name="csX33" fmla="*/ 1865706 w 2843551"/>
              <a:gd name="csY33" fmla="*/ 1178442 h 2052029"/>
              <a:gd name="csX34" fmla="*/ 1874374 w 2843551"/>
              <a:gd name="csY34" fmla="*/ 1167731 h 2052029"/>
              <a:gd name="csX35" fmla="*/ 1383068 w 2843551"/>
              <a:gd name="csY35" fmla="*/ 1987297 h 2052029"/>
              <a:gd name="csX36" fmla="*/ 1362760 w 2843551"/>
              <a:gd name="csY36" fmla="*/ 1985161 h 2052029"/>
              <a:gd name="csX37" fmla="*/ 1359293 w 2843551"/>
              <a:gd name="csY37" fmla="*/ 1966402 h 2052029"/>
              <a:gd name="csX38" fmla="*/ 1509028 w 2843551"/>
              <a:gd name="csY38" fmla="*/ 1758995 h 2052029"/>
              <a:gd name="csX39" fmla="*/ 1584531 w 2843551"/>
              <a:gd name="csY39" fmla="*/ 1841060 h 2052029"/>
              <a:gd name="csX40" fmla="*/ 2124005 w 2843551"/>
              <a:gd name="csY40" fmla="*/ 1524161 h 2052029"/>
              <a:gd name="csX41" fmla="*/ 2104379 w 2843551"/>
              <a:gd name="csY41" fmla="*/ 1539298 h 2052029"/>
              <a:gd name="csX42" fmla="*/ 1701638 w 2843551"/>
              <a:gd name="csY42" fmla="*/ 1820505 h 2052029"/>
              <a:gd name="csX43" fmla="*/ 1653625 w 2843551"/>
              <a:gd name="csY43" fmla="*/ 1824715 h 2052029"/>
              <a:gd name="csX44" fmla="*/ 1639354 w 2843551"/>
              <a:gd name="csY44" fmla="*/ 1809237 h 2052029"/>
              <a:gd name="csX45" fmla="*/ 1545990 w 2843551"/>
              <a:gd name="csY45" fmla="*/ 1707731 h 2052029"/>
              <a:gd name="csX46" fmla="*/ 1546640 w 2843551"/>
              <a:gd name="csY46" fmla="*/ 1706865 h 2052029"/>
              <a:gd name="csX47" fmla="*/ 1528067 w 2843551"/>
              <a:gd name="csY47" fmla="*/ 1688291 h 2052029"/>
              <a:gd name="csX48" fmla="*/ 1532091 w 2843551"/>
              <a:gd name="csY48" fmla="*/ 1638204 h 2052029"/>
              <a:gd name="csX49" fmla="*/ 1809613 w 2843551"/>
              <a:gd name="csY49" fmla="*/ 1247660 h 2052029"/>
              <a:gd name="csX50" fmla="*/ 1826516 w 2843551"/>
              <a:gd name="csY50" fmla="*/ 1226734 h 20520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2843551" h="2052029">
                <a:moveTo>
                  <a:pt x="2843552" y="92497"/>
                </a:moveTo>
                <a:lnTo>
                  <a:pt x="2843552" y="0"/>
                </a:lnTo>
                <a:lnTo>
                  <a:pt x="1827320" y="1127426"/>
                </a:lnTo>
                <a:lnTo>
                  <a:pt x="1760362" y="1210265"/>
                </a:lnTo>
                <a:lnTo>
                  <a:pt x="1482004" y="1601675"/>
                </a:lnTo>
                <a:cubicBezTo>
                  <a:pt x="1447364" y="1648110"/>
                  <a:pt x="1451821" y="1684545"/>
                  <a:pt x="1467454" y="1710796"/>
                </a:cubicBezTo>
                <a:lnTo>
                  <a:pt x="1308123" y="1931823"/>
                </a:lnTo>
                <a:cubicBezTo>
                  <a:pt x="1301461" y="1942482"/>
                  <a:pt x="1297458" y="1954586"/>
                  <a:pt x="1296452" y="1967114"/>
                </a:cubicBezTo>
                <a:cubicBezTo>
                  <a:pt x="958317" y="1838429"/>
                  <a:pt x="294244" y="1441198"/>
                  <a:pt x="227750" y="1269887"/>
                </a:cubicBezTo>
                <a:cubicBezTo>
                  <a:pt x="224062" y="1262643"/>
                  <a:pt x="222866" y="1254384"/>
                  <a:pt x="224345" y="1246391"/>
                </a:cubicBezTo>
                <a:cubicBezTo>
                  <a:pt x="252639" y="1219304"/>
                  <a:pt x="479548" y="1197573"/>
                  <a:pt x="629686" y="1183209"/>
                </a:cubicBezTo>
                <a:cubicBezTo>
                  <a:pt x="928816" y="1154605"/>
                  <a:pt x="1053384" y="1138292"/>
                  <a:pt x="1081059" y="1091826"/>
                </a:cubicBezTo>
                <a:cubicBezTo>
                  <a:pt x="1099756" y="1060375"/>
                  <a:pt x="1125481" y="1017253"/>
                  <a:pt x="690236" y="708526"/>
                </a:cubicBezTo>
                <a:cubicBezTo>
                  <a:pt x="469209" y="551516"/>
                  <a:pt x="199208" y="377511"/>
                  <a:pt x="46811" y="286717"/>
                </a:cubicBezTo>
                <a:cubicBezTo>
                  <a:pt x="32125" y="277962"/>
                  <a:pt x="13123" y="282773"/>
                  <a:pt x="4370" y="297458"/>
                </a:cubicBezTo>
                <a:cubicBezTo>
                  <a:pt x="-4384" y="312144"/>
                  <a:pt x="426" y="331145"/>
                  <a:pt x="15112" y="339899"/>
                </a:cubicBezTo>
                <a:cubicBezTo>
                  <a:pt x="381572" y="558265"/>
                  <a:pt x="973795" y="966670"/>
                  <a:pt x="1022644" y="1062851"/>
                </a:cubicBezTo>
                <a:cubicBezTo>
                  <a:pt x="976024" y="1087864"/>
                  <a:pt x="765708" y="1108016"/>
                  <a:pt x="623742" y="1121668"/>
                </a:cubicBezTo>
                <a:cubicBezTo>
                  <a:pt x="324643" y="1150179"/>
                  <a:pt x="200044" y="1166493"/>
                  <a:pt x="172369" y="1213113"/>
                </a:cubicBezTo>
                <a:cubicBezTo>
                  <a:pt x="158892" y="1237646"/>
                  <a:pt x="158005" y="1267156"/>
                  <a:pt x="169986" y="1292454"/>
                </a:cubicBezTo>
                <a:cubicBezTo>
                  <a:pt x="254651" y="1510447"/>
                  <a:pt x="1050319" y="1961108"/>
                  <a:pt x="1348737" y="2050881"/>
                </a:cubicBezTo>
                <a:cubicBezTo>
                  <a:pt x="1351641" y="2051683"/>
                  <a:pt x="1354640" y="2052067"/>
                  <a:pt x="1357653" y="2052027"/>
                </a:cubicBezTo>
                <a:cubicBezTo>
                  <a:pt x="1359745" y="2051903"/>
                  <a:pt x="1361822" y="2051562"/>
                  <a:pt x="1363844" y="2051005"/>
                </a:cubicBezTo>
                <a:cubicBezTo>
                  <a:pt x="1367221" y="2051581"/>
                  <a:pt x="1370636" y="2051921"/>
                  <a:pt x="1374059" y="2052027"/>
                </a:cubicBezTo>
                <a:cubicBezTo>
                  <a:pt x="1389729" y="2051890"/>
                  <a:pt x="1405016" y="2047154"/>
                  <a:pt x="1418017" y="2038406"/>
                </a:cubicBezTo>
                <a:lnTo>
                  <a:pt x="1629820" y="1884863"/>
                </a:lnTo>
                <a:cubicBezTo>
                  <a:pt x="1653873" y="1899474"/>
                  <a:pt x="1690215" y="1905913"/>
                  <a:pt x="1737702" y="1870995"/>
                </a:cubicBezTo>
                <a:lnTo>
                  <a:pt x="2140845" y="1589231"/>
                </a:lnTo>
                <a:lnTo>
                  <a:pt x="2225603" y="1523882"/>
                </a:lnTo>
                <a:lnTo>
                  <a:pt x="2843552" y="977474"/>
                </a:lnTo>
                <a:lnTo>
                  <a:pt x="2843552" y="894821"/>
                </a:lnTo>
                <a:lnTo>
                  <a:pt x="2186351" y="1476241"/>
                </a:lnTo>
                <a:lnTo>
                  <a:pt x="2173473" y="1486178"/>
                </a:lnTo>
                <a:lnTo>
                  <a:pt x="1865706" y="1178442"/>
                </a:lnTo>
                <a:lnTo>
                  <a:pt x="1874374" y="1167731"/>
                </a:lnTo>
                <a:close/>
                <a:moveTo>
                  <a:pt x="1383068" y="1987297"/>
                </a:moveTo>
                <a:cubicBezTo>
                  <a:pt x="1376697" y="1991687"/>
                  <a:pt x="1368079" y="1990780"/>
                  <a:pt x="1362760" y="1985161"/>
                </a:cubicBezTo>
                <a:cubicBezTo>
                  <a:pt x="1357346" y="1980496"/>
                  <a:pt x="1355904" y="1972695"/>
                  <a:pt x="1359293" y="1966402"/>
                </a:cubicBezTo>
                <a:lnTo>
                  <a:pt x="1509028" y="1758995"/>
                </a:lnTo>
                <a:lnTo>
                  <a:pt x="1584531" y="1841060"/>
                </a:lnTo>
                <a:close/>
                <a:moveTo>
                  <a:pt x="2124005" y="1524161"/>
                </a:moveTo>
                <a:lnTo>
                  <a:pt x="2104379" y="1539298"/>
                </a:lnTo>
                <a:lnTo>
                  <a:pt x="1701638" y="1820505"/>
                </a:lnTo>
                <a:cubicBezTo>
                  <a:pt x="1670682" y="1843320"/>
                  <a:pt x="1661395" y="1833042"/>
                  <a:pt x="1653625" y="1824715"/>
                </a:cubicBezTo>
                <a:lnTo>
                  <a:pt x="1639354" y="1809237"/>
                </a:lnTo>
                <a:lnTo>
                  <a:pt x="1545990" y="1707731"/>
                </a:lnTo>
                <a:lnTo>
                  <a:pt x="1546640" y="1706865"/>
                </a:lnTo>
                <a:lnTo>
                  <a:pt x="1528067" y="1688291"/>
                </a:lnTo>
                <a:cubicBezTo>
                  <a:pt x="1516891" y="1677116"/>
                  <a:pt x="1510576" y="1667024"/>
                  <a:pt x="1532091" y="1638204"/>
                </a:cubicBezTo>
                <a:lnTo>
                  <a:pt x="1809613" y="1247660"/>
                </a:lnTo>
                <a:lnTo>
                  <a:pt x="1826516" y="1226734"/>
                </a:lnTo>
                <a:close/>
              </a:path>
            </a:pathLst>
          </a:custGeom>
          <a:solidFill>
            <a:schemeClr val="tx2"/>
          </a:solidFill>
          <a:ln w="30857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7434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2C113-220B-4107-84A4-4348F0D10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0C2D1-DFC1-1403-523E-2F7F801EC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Justify Your Selection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C639FBC9-0103-CD56-F9B4-A18E0BB014B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dirty="0"/>
              <a:t>CER Paragraph Structure:</a:t>
            </a:r>
          </a:p>
          <a:p>
            <a:r>
              <a:rPr lang="en-US" sz="2400" b="1" dirty="0">
                <a:solidFill>
                  <a:schemeClr val="accent3"/>
                </a:solidFill>
              </a:rPr>
              <a:t>Claim:</a:t>
            </a:r>
            <a:r>
              <a:rPr lang="en-US" sz="2400" dirty="0"/>
              <a:t> Identify which element of the author’s </a:t>
            </a:r>
            <a:br>
              <a:rPr lang="en-US" sz="2400" dirty="0"/>
            </a:br>
            <a:r>
              <a:rPr lang="en-US" sz="2400" dirty="0"/>
              <a:t>style helps reveal the author’s perspective.</a:t>
            </a:r>
          </a:p>
          <a:p>
            <a:r>
              <a:rPr lang="en-US" sz="2400" b="1" dirty="0">
                <a:solidFill>
                  <a:schemeClr val="accent4"/>
                </a:solidFill>
              </a:rPr>
              <a:t>Evidence:</a:t>
            </a:r>
            <a:r>
              <a:rPr lang="en-US" sz="2400" b="1" dirty="0"/>
              <a:t> </a:t>
            </a:r>
            <a:r>
              <a:rPr lang="en-US" sz="2400" dirty="0"/>
              <a:t>Quote an example of that element from the reading.</a:t>
            </a:r>
          </a:p>
          <a:p>
            <a:r>
              <a:rPr lang="en-US" sz="2400" b="1" dirty="0">
                <a:solidFill>
                  <a:schemeClr val="accent1"/>
                </a:solidFill>
              </a:rPr>
              <a:t>Reasoning:</a:t>
            </a:r>
            <a:r>
              <a:rPr lang="en-US" sz="2400" dirty="0"/>
              <a:t> Explain what the element helps show about the author’s perspective and how it helps show it.</a:t>
            </a:r>
          </a:p>
        </p:txBody>
      </p:sp>
      <p:sp>
        <p:nvSpPr>
          <p:cNvPr id="3" name="Graphic 10" descr="Scribble outline">
            <a:extLst>
              <a:ext uri="{FF2B5EF4-FFF2-40B4-BE49-F238E27FC236}">
                <a16:creationId xmlns:a16="http://schemas.microsoft.com/office/drawing/2014/main" id="{9E034E3D-C52B-BB98-532C-6D39032AD862}"/>
              </a:ext>
            </a:extLst>
          </p:cNvPr>
          <p:cNvSpPr/>
          <p:nvPr/>
        </p:nvSpPr>
        <p:spPr>
          <a:xfrm>
            <a:off x="6400800" y="360178"/>
            <a:ext cx="2679816" cy="1933871"/>
          </a:xfrm>
          <a:custGeom>
            <a:avLst/>
            <a:gdLst>
              <a:gd name="csX0" fmla="*/ 2843552 w 2843551"/>
              <a:gd name="csY0" fmla="*/ 92497 h 2052029"/>
              <a:gd name="csX1" fmla="*/ 2843552 w 2843551"/>
              <a:gd name="csY1" fmla="*/ 0 h 2052029"/>
              <a:gd name="csX2" fmla="*/ 1827320 w 2843551"/>
              <a:gd name="csY2" fmla="*/ 1127426 h 2052029"/>
              <a:gd name="csX3" fmla="*/ 1760362 w 2843551"/>
              <a:gd name="csY3" fmla="*/ 1210265 h 2052029"/>
              <a:gd name="csX4" fmla="*/ 1482004 w 2843551"/>
              <a:gd name="csY4" fmla="*/ 1601675 h 2052029"/>
              <a:gd name="csX5" fmla="*/ 1467454 w 2843551"/>
              <a:gd name="csY5" fmla="*/ 1710796 h 2052029"/>
              <a:gd name="csX6" fmla="*/ 1308123 w 2843551"/>
              <a:gd name="csY6" fmla="*/ 1931823 h 2052029"/>
              <a:gd name="csX7" fmla="*/ 1296452 w 2843551"/>
              <a:gd name="csY7" fmla="*/ 1967114 h 2052029"/>
              <a:gd name="csX8" fmla="*/ 227750 w 2843551"/>
              <a:gd name="csY8" fmla="*/ 1269887 h 2052029"/>
              <a:gd name="csX9" fmla="*/ 224345 w 2843551"/>
              <a:gd name="csY9" fmla="*/ 1246391 h 2052029"/>
              <a:gd name="csX10" fmla="*/ 629686 w 2843551"/>
              <a:gd name="csY10" fmla="*/ 1183209 h 2052029"/>
              <a:gd name="csX11" fmla="*/ 1081059 w 2843551"/>
              <a:gd name="csY11" fmla="*/ 1091826 h 2052029"/>
              <a:gd name="csX12" fmla="*/ 690236 w 2843551"/>
              <a:gd name="csY12" fmla="*/ 708526 h 2052029"/>
              <a:gd name="csX13" fmla="*/ 46811 w 2843551"/>
              <a:gd name="csY13" fmla="*/ 286717 h 2052029"/>
              <a:gd name="csX14" fmla="*/ 4370 w 2843551"/>
              <a:gd name="csY14" fmla="*/ 297458 h 2052029"/>
              <a:gd name="csX15" fmla="*/ 15112 w 2843551"/>
              <a:gd name="csY15" fmla="*/ 339899 h 2052029"/>
              <a:gd name="csX16" fmla="*/ 1022644 w 2843551"/>
              <a:gd name="csY16" fmla="*/ 1062851 h 2052029"/>
              <a:gd name="csX17" fmla="*/ 623742 w 2843551"/>
              <a:gd name="csY17" fmla="*/ 1121668 h 2052029"/>
              <a:gd name="csX18" fmla="*/ 172369 w 2843551"/>
              <a:gd name="csY18" fmla="*/ 1213113 h 2052029"/>
              <a:gd name="csX19" fmla="*/ 169986 w 2843551"/>
              <a:gd name="csY19" fmla="*/ 1292454 h 2052029"/>
              <a:gd name="csX20" fmla="*/ 1348737 w 2843551"/>
              <a:gd name="csY20" fmla="*/ 2050881 h 2052029"/>
              <a:gd name="csX21" fmla="*/ 1357653 w 2843551"/>
              <a:gd name="csY21" fmla="*/ 2052027 h 2052029"/>
              <a:gd name="csX22" fmla="*/ 1363844 w 2843551"/>
              <a:gd name="csY22" fmla="*/ 2051005 h 2052029"/>
              <a:gd name="csX23" fmla="*/ 1374059 w 2843551"/>
              <a:gd name="csY23" fmla="*/ 2052027 h 2052029"/>
              <a:gd name="csX24" fmla="*/ 1418017 w 2843551"/>
              <a:gd name="csY24" fmla="*/ 2038406 h 2052029"/>
              <a:gd name="csX25" fmla="*/ 1629820 w 2843551"/>
              <a:gd name="csY25" fmla="*/ 1884863 h 2052029"/>
              <a:gd name="csX26" fmla="*/ 1737702 w 2843551"/>
              <a:gd name="csY26" fmla="*/ 1870995 h 2052029"/>
              <a:gd name="csX27" fmla="*/ 2140845 w 2843551"/>
              <a:gd name="csY27" fmla="*/ 1589231 h 2052029"/>
              <a:gd name="csX28" fmla="*/ 2225603 w 2843551"/>
              <a:gd name="csY28" fmla="*/ 1523882 h 2052029"/>
              <a:gd name="csX29" fmla="*/ 2843552 w 2843551"/>
              <a:gd name="csY29" fmla="*/ 977474 h 2052029"/>
              <a:gd name="csX30" fmla="*/ 2843552 w 2843551"/>
              <a:gd name="csY30" fmla="*/ 894821 h 2052029"/>
              <a:gd name="csX31" fmla="*/ 2186351 w 2843551"/>
              <a:gd name="csY31" fmla="*/ 1476241 h 2052029"/>
              <a:gd name="csX32" fmla="*/ 2173473 w 2843551"/>
              <a:gd name="csY32" fmla="*/ 1486178 h 2052029"/>
              <a:gd name="csX33" fmla="*/ 1865706 w 2843551"/>
              <a:gd name="csY33" fmla="*/ 1178442 h 2052029"/>
              <a:gd name="csX34" fmla="*/ 1874374 w 2843551"/>
              <a:gd name="csY34" fmla="*/ 1167731 h 2052029"/>
              <a:gd name="csX35" fmla="*/ 1383068 w 2843551"/>
              <a:gd name="csY35" fmla="*/ 1987297 h 2052029"/>
              <a:gd name="csX36" fmla="*/ 1362760 w 2843551"/>
              <a:gd name="csY36" fmla="*/ 1985161 h 2052029"/>
              <a:gd name="csX37" fmla="*/ 1359293 w 2843551"/>
              <a:gd name="csY37" fmla="*/ 1966402 h 2052029"/>
              <a:gd name="csX38" fmla="*/ 1509028 w 2843551"/>
              <a:gd name="csY38" fmla="*/ 1758995 h 2052029"/>
              <a:gd name="csX39" fmla="*/ 1584531 w 2843551"/>
              <a:gd name="csY39" fmla="*/ 1841060 h 2052029"/>
              <a:gd name="csX40" fmla="*/ 2124005 w 2843551"/>
              <a:gd name="csY40" fmla="*/ 1524161 h 2052029"/>
              <a:gd name="csX41" fmla="*/ 2104379 w 2843551"/>
              <a:gd name="csY41" fmla="*/ 1539298 h 2052029"/>
              <a:gd name="csX42" fmla="*/ 1701638 w 2843551"/>
              <a:gd name="csY42" fmla="*/ 1820505 h 2052029"/>
              <a:gd name="csX43" fmla="*/ 1653625 w 2843551"/>
              <a:gd name="csY43" fmla="*/ 1824715 h 2052029"/>
              <a:gd name="csX44" fmla="*/ 1639354 w 2843551"/>
              <a:gd name="csY44" fmla="*/ 1809237 h 2052029"/>
              <a:gd name="csX45" fmla="*/ 1545990 w 2843551"/>
              <a:gd name="csY45" fmla="*/ 1707731 h 2052029"/>
              <a:gd name="csX46" fmla="*/ 1546640 w 2843551"/>
              <a:gd name="csY46" fmla="*/ 1706865 h 2052029"/>
              <a:gd name="csX47" fmla="*/ 1528067 w 2843551"/>
              <a:gd name="csY47" fmla="*/ 1688291 h 2052029"/>
              <a:gd name="csX48" fmla="*/ 1532091 w 2843551"/>
              <a:gd name="csY48" fmla="*/ 1638204 h 2052029"/>
              <a:gd name="csX49" fmla="*/ 1809613 w 2843551"/>
              <a:gd name="csY49" fmla="*/ 1247660 h 2052029"/>
              <a:gd name="csX50" fmla="*/ 1826516 w 2843551"/>
              <a:gd name="csY50" fmla="*/ 1226734 h 20520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2843551" h="2052029">
                <a:moveTo>
                  <a:pt x="2843552" y="92497"/>
                </a:moveTo>
                <a:lnTo>
                  <a:pt x="2843552" y="0"/>
                </a:lnTo>
                <a:lnTo>
                  <a:pt x="1827320" y="1127426"/>
                </a:lnTo>
                <a:lnTo>
                  <a:pt x="1760362" y="1210265"/>
                </a:lnTo>
                <a:lnTo>
                  <a:pt x="1482004" y="1601675"/>
                </a:lnTo>
                <a:cubicBezTo>
                  <a:pt x="1447364" y="1648110"/>
                  <a:pt x="1451821" y="1684545"/>
                  <a:pt x="1467454" y="1710796"/>
                </a:cubicBezTo>
                <a:lnTo>
                  <a:pt x="1308123" y="1931823"/>
                </a:lnTo>
                <a:cubicBezTo>
                  <a:pt x="1301461" y="1942482"/>
                  <a:pt x="1297458" y="1954586"/>
                  <a:pt x="1296452" y="1967114"/>
                </a:cubicBezTo>
                <a:cubicBezTo>
                  <a:pt x="958317" y="1838429"/>
                  <a:pt x="294244" y="1441198"/>
                  <a:pt x="227750" y="1269887"/>
                </a:cubicBezTo>
                <a:cubicBezTo>
                  <a:pt x="224062" y="1262643"/>
                  <a:pt x="222866" y="1254384"/>
                  <a:pt x="224345" y="1246391"/>
                </a:cubicBezTo>
                <a:cubicBezTo>
                  <a:pt x="252639" y="1219304"/>
                  <a:pt x="479548" y="1197573"/>
                  <a:pt x="629686" y="1183209"/>
                </a:cubicBezTo>
                <a:cubicBezTo>
                  <a:pt x="928816" y="1154605"/>
                  <a:pt x="1053384" y="1138292"/>
                  <a:pt x="1081059" y="1091826"/>
                </a:cubicBezTo>
                <a:cubicBezTo>
                  <a:pt x="1099756" y="1060375"/>
                  <a:pt x="1125481" y="1017253"/>
                  <a:pt x="690236" y="708526"/>
                </a:cubicBezTo>
                <a:cubicBezTo>
                  <a:pt x="469209" y="551516"/>
                  <a:pt x="199208" y="377511"/>
                  <a:pt x="46811" y="286717"/>
                </a:cubicBezTo>
                <a:cubicBezTo>
                  <a:pt x="32125" y="277962"/>
                  <a:pt x="13123" y="282773"/>
                  <a:pt x="4370" y="297458"/>
                </a:cubicBezTo>
                <a:cubicBezTo>
                  <a:pt x="-4384" y="312144"/>
                  <a:pt x="426" y="331145"/>
                  <a:pt x="15112" y="339899"/>
                </a:cubicBezTo>
                <a:cubicBezTo>
                  <a:pt x="381572" y="558265"/>
                  <a:pt x="973795" y="966670"/>
                  <a:pt x="1022644" y="1062851"/>
                </a:cubicBezTo>
                <a:cubicBezTo>
                  <a:pt x="976024" y="1087864"/>
                  <a:pt x="765708" y="1108016"/>
                  <a:pt x="623742" y="1121668"/>
                </a:cubicBezTo>
                <a:cubicBezTo>
                  <a:pt x="324643" y="1150179"/>
                  <a:pt x="200044" y="1166493"/>
                  <a:pt x="172369" y="1213113"/>
                </a:cubicBezTo>
                <a:cubicBezTo>
                  <a:pt x="158892" y="1237646"/>
                  <a:pt x="158005" y="1267156"/>
                  <a:pt x="169986" y="1292454"/>
                </a:cubicBezTo>
                <a:cubicBezTo>
                  <a:pt x="254651" y="1510447"/>
                  <a:pt x="1050319" y="1961108"/>
                  <a:pt x="1348737" y="2050881"/>
                </a:cubicBezTo>
                <a:cubicBezTo>
                  <a:pt x="1351641" y="2051683"/>
                  <a:pt x="1354640" y="2052067"/>
                  <a:pt x="1357653" y="2052027"/>
                </a:cubicBezTo>
                <a:cubicBezTo>
                  <a:pt x="1359745" y="2051903"/>
                  <a:pt x="1361822" y="2051562"/>
                  <a:pt x="1363844" y="2051005"/>
                </a:cubicBezTo>
                <a:cubicBezTo>
                  <a:pt x="1367221" y="2051581"/>
                  <a:pt x="1370636" y="2051921"/>
                  <a:pt x="1374059" y="2052027"/>
                </a:cubicBezTo>
                <a:cubicBezTo>
                  <a:pt x="1389729" y="2051890"/>
                  <a:pt x="1405016" y="2047154"/>
                  <a:pt x="1418017" y="2038406"/>
                </a:cubicBezTo>
                <a:lnTo>
                  <a:pt x="1629820" y="1884863"/>
                </a:lnTo>
                <a:cubicBezTo>
                  <a:pt x="1653873" y="1899474"/>
                  <a:pt x="1690215" y="1905913"/>
                  <a:pt x="1737702" y="1870995"/>
                </a:cubicBezTo>
                <a:lnTo>
                  <a:pt x="2140845" y="1589231"/>
                </a:lnTo>
                <a:lnTo>
                  <a:pt x="2225603" y="1523882"/>
                </a:lnTo>
                <a:lnTo>
                  <a:pt x="2843552" y="977474"/>
                </a:lnTo>
                <a:lnTo>
                  <a:pt x="2843552" y="894821"/>
                </a:lnTo>
                <a:lnTo>
                  <a:pt x="2186351" y="1476241"/>
                </a:lnTo>
                <a:lnTo>
                  <a:pt x="2173473" y="1486178"/>
                </a:lnTo>
                <a:lnTo>
                  <a:pt x="1865706" y="1178442"/>
                </a:lnTo>
                <a:lnTo>
                  <a:pt x="1874374" y="1167731"/>
                </a:lnTo>
                <a:close/>
                <a:moveTo>
                  <a:pt x="1383068" y="1987297"/>
                </a:moveTo>
                <a:cubicBezTo>
                  <a:pt x="1376697" y="1991687"/>
                  <a:pt x="1368079" y="1990780"/>
                  <a:pt x="1362760" y="1985161"/>
                </a:cubicBezTo>
                <a:cubicBezTo>
                  <a:pt x="1357346" y="1980496"/>
                  <a:pt x="1355904" y="1972695"/>
                  <a:pt x="1359293" y="1966402"/>
                </a:cubicBezTo>
                <a:lnTo>
                  <a:pt x="1509028" y="1758995"/>
                </a:lnTo>
                <a:lnTo>
                  <a:pt x="1584531" y="1841060"/>
                </a:lnTo>
                <a:close/>
                <a:moveTo>
                  <a:pt x="2124005" y="1524161"/>
                </a:moveTo>
                <a:lnTo>
                  <a:pt x="2104379" y="1539298"/>
                </a:lnTo>
                <a:lnTo>
                  <a:pt x="1701638" y="1820505"/>
                </a:lnTo>
                <a:cubicBezTo>
                  <a:pt x="1670682" y="1843320"/>
                  <a:pt x="1661395" y="1833042"/>
                  <a:pt x="1653625" y="1824715"/>
                </a:cubicBezTo>
                <a:lnTo>
                  <a:pt x="1639354" y="1809237"/>
                </a:lnTo>
                <a:lnTo>
                  <a:pt x="1545990" y="1707731"/>
                </a:lnTo>
                <a:lnTo>
                  <a:pt x="1546640" y="1706865"/>
                </a:lnTo>
                <a:lnTo>
                  <a:pt x="1528067" y="1688291"/>
                </a:lnTo>
                <a:cubicBezTo>
                  <a:pt x="1516891" y="1677116"/>
                  <a:pt x="1510576" y="1667024"/>
                  <a:pt x="1532091" y="1638204"/>
                </a:cubicBezTo>
                <a:lnTo>
                  <a:pt x="1809613" y="1247660"/>
                </a:lnTo>
                <a:lnTo>
                  <a:pt x="1826516" y="1226734"/>
                </a:lnTo>
                <a:close/>
              </a:path>
            </a:pathLst>
          </a:custGeom>
          <a:solidFill>
            <a:schemeClr val="tx2"/>
          </a:solidFill>
          <a:ln w="30857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91403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BF5A499D-F8D2-49C6-962D-9AF7F62A082E}"/>
    </a:ext>
  </a:extLst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6DD89F41-01E6-4C88-840F-270122FD5FDE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 (25)—Template</Template>
  <TotalTime>1124</TotalTime>
  <Words>1480</Words>
  <Application>Microsoft Macintosh PowerPoint</Application>
  <PresentationFormat>On-screen Show (16:9)</PresentationFormat>
  <Paragraphs>129</Paragraphs>
  <Slides>28</Slides>
  <Notes>16</Notes>
  <HiddenSlides>0</HiddenSlides>
  <MMClips>4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Aptos Display</vt:lpstr>
      <vt:lpstr>Arial</vt:lpstr>
      <vt:lpstr>Calibri</vt:lpstr>
      <vt:lpstr>Courier New</vt:lpstr>
      <vt:lpstr>System Font Regular</vt:lpstr>
      <vt:lpstr>Wingdings</vt:lpstr>
      <vt:lpstr>Custom Design</vt:lpstr>
      <vt:lpstr>1_Custom Design</vt:lpstr>
      <vt:lpstr>PowerPoint Presentation</vt:lpstr>
      <vt:lpstr>Weaving the Way</vt:lpstr>
      <vt:lpstr>Essential Question</vt:lpstr>
      <vt:lpstr>Learning Objectives</vt:lpstr>
      <vt:lpstr>What Is Important to You?</vt:lpstr>
      <vt:lpstr>Making Meaning</vt:lpstr>
      <vt:lpstr>Making Meaning</vt:lpstr>
      <vt:lpstr>Apparel Designing and Culture</vt:lpstr>
      <vt:lpstr>Cultural Perspectives through Apparel Design</vt:lpstr>
      <vt:lpstr>Apparel Designing and Culture</vt:lpstr>
      <vt:lpstr>Art, Literature, and Perspective</vt:lpstr>
      <vt:lpstr>Author’s Perspective</vt:lpstr>
      <vt:lpstr>Author’s Perspective and Style</vt:lpstr>
      <vt:lpstr>Elements of Author’s Style</vt:lpstr>
      <vt:lpstr>Elements of Author’s Style</vt:lpstr>
      <vt:lpstr>Elements of Author’s Style</vt:lpstr>
      <vt:lpstr>Creative Annotations</vt:lpstr>
      <vt:lpstr>Putting It All Together</vt:lpstr>
      <vt:lpstr>Introducing N. Scott Momaday</vt:lpstr>
      <vt:lpstr>The First Native American to Win the Pulitzer</vt:lpstr>
      <vt:lpstr>How N. Scott Momaday Connected with his Kiowa Ancestry</vt:lpstr>
      <vt:lpstr>Introducing N. Scott Momaday</vt:lpstr>
      <vt:lpstr>The Way to Rainy Mountain</vt:lpstr>
      <vt:lpstr>Creative Annotations</vt:lpstr>
      <vt:lpstr>Author’s Perspective</vt:lpstr>
      <vt:lpstr>Author’s Perspective</vt:lpstr>
      <vt:lpstr>Justify Your Selection</vt:lpstr>
      <vt:lpstr>Justify Your Selection</vt:lpstr>
    </vt:vector>
  </TitlesOfParts>
  <Manager/>
  <Company>University of Oklahoma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K20 Center</dc:creator>
  <cp:keywords/>
  <dc:description/>
  <cp:lastModifiedBy>Finley-Combs, Elsa C.</cp:lastModifiedBy>
  <cp:revision>11</cp:revision>
  <dcterms:created xsi:type="dcterms:W3CDTF">2026-07-01T12:40:06Z</dcterms:created>
  <dcterms:modified xsi:type="dcterms:W3CDTF">2026-09-23T15:18:27Z</dcterms:modified>
  <cp:category/>
</cp:coreProperties>
</file>