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jTdE1Jnwp9adfL8OrK87qmseqAu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 Eik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AAB5E0-3B81-4F9D-9C4C-7A8A88823FA5}">
  <a:tblStyle styleId="{39AAB5E0-3B81-4F9D-9C4C-7A8A88823FA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676" autoAdjust="0"/>
  </p:normalViewPr>
  <p:slideViewPr>
    <p:cSldViewPr snapToGrid="0">
      <p:cViewPr varScale="1">
        <p:scale>
          <a:sx n="87" d="100"/>
          <a:sy n="87" d="100"/>
        </p:scale>
        <p:origin x="12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customschemas.google.com/relationships/presentationmetadata" Target="meta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39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nsus.gov/data/tables/time-series/dec/popchange-data-text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wikipedia.org/" TargetMode="External"/><Relationship Id="rId4" Type="http://schemas.openxmlformats.org/officeDocument/2006/relationships/hyperlink" Target="https://www.census.gov/programs-surveys/decennial-census/decade.2020.html?utm_source=US%2BCensus%2BBureau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3e82606d5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3e82606d5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3ce9111f2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3ce9111f2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3e82606d5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3e82606d5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2929"/>
                </a:solidFill>
              </a:rPr>
              <a:t>K20 Center. (n.d.). Think-Pair-Share.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3e82606d5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3e82606d5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292929"/>
                </a:solidFill>
              </a:rPr>
              <a:t>K20 Center. (n.d.). Think-Pair-Share. Strategies. </a:t>
            </a:r>
            <a:r>
              <a:rPr lang="en-US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https://learn.k20center.ou.edu/strategy/139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3cff54cbf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3cff54cbf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3d94e4a8ed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13d94e4a8ed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9" name="Google Shape;2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3d94e4a8e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K20 Center. (n.d.). Elbow Partners. Strategies. </a:t>
            </a:r>
            <a:r>
              <a:rPr lang="en-US" sz="1200" u="sng">
                <a:latin typeface="Calibri"/>
                <a:ea typeface="Calibri"/>
                <a:cs typeface="Calibri"/>
                <a:sym typeface="Calibri"/>
                <a:hlinkClick r:id="rId3"/>
              </a:rPr>
              <a:t>https://learn.k20center.ou.edu/strategy/116</a:t>
            </a:r>
            <a:endParaRPr/>
          </a:p>
        </p:txBody>
      </p:sp>
      <p:sp>
        <p:nvSpPr>
          <p:cNvPr id="110" name="Google Shape;110;g13d94e4a8e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Bureau, U. S. C. (2021, October 8). </a:t>
            </a: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Historical Population Change Data (1910-2020)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Census.gov. Retrieved July 19, 2022, from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https://www.census.gov/data/tables/time-series/dec/popchange-data-text.html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Bureau, U. S. C. (2021, November 24). </a:t>
            </a: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Decennial census of population and housing by decades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Census.gov. Retrieved July 19, 2022, from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https://www.census.gov/programs-surveys/decennial-census/decade.2020.html?utm_source=US%2BCensus%2BBureau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Wikimedia Foundation. (2022, June 17). </a:t>
            </a:r>
            <a:r>
              <a:rPr lang="en-US" sz="1200" i="1" dirty="0">
                <a:latin typeface="Calibri"/>
                <a:ea typeface="Calibri"/>
                <a:cs typeface="Calibri"/>
                <a:sym typeface="Calibri"/>
              </a:rPr>
              <a:t>The Free Encyclopedia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. Wikipedia. Retrieved July 19, 2022, from </a:t>
            </a:r>
            <a:r>
              <a:rPr lang="en-US" sz="12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https://www.wikipedia.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org/</a:t>
            </a:r>
            <a:endParaRPr lang="en-US" sz="1200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3d94e4a8e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3d94e4a8e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3d94e4a8e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13d94e4a8e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30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32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25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26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27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9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9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national1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pedia.org" TargetMode="External"/><Relationship Id="rId4" Type="http://schemas.openxmlformats.org/officeDocument/2006/relationships/hyperlink" Target="https://bit.ly/state1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3e82606d57_1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Explain how you found your estimates on Part C.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Who used the graph?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Who used a formula?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Who did something else?</a:t>
            </a:r>
            <a:endParaRPr/>
          </a:p>
        </p:txBody>
      </p:sp>
      <p:sp>
        <p:nvSpPr>
          <p:cNvPr id="148" name="Google Shape;148;g13e82606d57_1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What’s Your Approach?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3ce9111f22_0_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Consider all of the different methods that were just shared.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Select one of those methods and find the estimate for your country’s population.</a:t>
            </a:r>
            <a:endParaRPr/>
          </a:p>
        </p:txBody>
      </p:sp>
      <p:sp>
        <p:nvSpPr>
          <p:cNvPr id="154" name="Google Shape;154;g13ce9111f22_0_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Another Approach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3e82606d57_1_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a second colored pencil</a:t>
            </a:r>
            <a:br>
              <a:rPr lang="en-US"/>
            </a:br>
            <a:r>
              <a:rPr lang="en-US"/>
              <a:t>to plot the points from Part C </a:t>
            </a:r>
            <a:br>
              <a:rPr lang="en-US"/>
            </a:br>
            <a:r>
              <a:rPr lang="en-US"/>
              <a:t>onto the graphs in Part B.</a:t>
            </a:r>
            <a:endParaRPr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i="1"/>
              <a:t>What do you notice about these points?</a:t>
            </a:r>
            <a:endParaRPr i="1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13e82606d57_1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Exploring Population: Part D</a:t>
            </a:r>
            <a:endParaRPr/>
          </a:p>
        </p:txBody>
      </p:sp>
      <p:pic>
        <p:nvPicPr>
          <p:cNvPr id="161" name="Google Shape;161;g13e82606d57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6574" y="459655"/>
            <a:ext cx="3333750" cy="15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e82606d57_1_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i="1"/>
              <a:t>What must be true about the year </a:t>
            </a:r>
            <a:br>
              <a:rPr lang="en-US" i="1"/>
            </a:br>
            <a:r>
              <a:rPr lang="en-US" i="1"/>
              <a:t>you are estimating the population </a:t>
            </a:r>
            <a:br>
              <a:rPr lang="en-US" i="1"/>
            </a:br>
            <a:r>
              <a:rPr lang="en-US" i="1"/>
              <a:t>for in order to use your method from Part C?</a:t>
            </a:r>
            <a:endParaRPr i="1"/>
          </a:p>
        </p:txBody>
      </p:sp>
      <p:sp>
        <p:nvSpPr>
          <p:cNvPr id="167" name="Google Shape;167;g13e82606d57_1_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Exploring Population: Part E</a:t>
            </a:r>
            <a:endParaRPr/>
          </a:p>
        </p:txBody>
      </p:sp>
      <p:pic>
        <p:nvPicPr>
          <p:cNvPr id="168" name="Google Shape;168;g13e82606d57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7349" y="446055"/>
            <a:ext cx="3333750" cy="154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b="1" u="sng" dirty="0"/>
              <a:t>Midpoint</a:t>
            </a:r>
            <a:r>
              <a:rPr lang="en-US" dirty="0"/>
              <a:t>: The single point that is exactly in the middle of a line segment; the distance from the midpoint to each endpoint is congruent.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Did your estimates fit the definition of midpoint? 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Be ready to share this information with the class. </a:t>
            </a:r>
            <a:endParaRPr dirty="0"/>
          </a:p>
          <a:p>
            <a:pPr marL="9144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1645836" lvl="7" indent="-609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dirty="0"/>
          </a:p>
        </p:txBody>
      </p:sp>
      <p:sp>
        <p:nvSpPr>
          <p:cNvPr id="174" name="Google Shape;174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Midpoint Definition</a:t>
            </a:r>
            <a:endParaRPr/>
          </a:p>
        </p:txBody>
      </p:sp>
      <p:cxnSp>
        <p:nvCxnSpPr>
          <p:cNvPr id="176" name="Google Shape;176;p9"/>
          <p:cNvCxnSpPr>
            <a:cxnSpLocks/>
          </p:cNvCxnSpPr>
          <p:nvPr/>
        </p:nvCxnSpPr>
        <p:spPr>
          <a:xfrm>
            <a:off x="5980275" y="2615700"/>
            <a:ext cx="1843500" cy="0"/>
          </a:xfrm>
          <a:prstGeom prst="straightConnector1">
            <a:avLst/>
          </a:prstGeom>
          <a:noFill/>
          <a:ln w="38100" cap="flat" cmpd="sng">
            <a:solidFill>
              <a:srgbClr val="3E5C6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78" name="Google Shape;178;p9"/>
          <p:cNvCxnSpPr>
            <a:cxnSpLocks/>
          </p:cNvCxnSpPr>
          <p:nvPr/>
        </p:nvCxnSpPr>
        <p:spPr>
          <a:xfrm flipH="1">
            <a:off x="6855531" y="2478540"/>
            <a:ext cx="0" cy="274320"/>
          </a:xfrm>
          <a:prstGeom prst="straightConnector1">
            <a:avLst/>
          </a:prstGeom>
          <a:noFill/>
          <a:ln w="19050" cap="flat" cmpd="sng">
            <a:solidFill>
              <a:srgbClr val="3E5C6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9" name="Google Shape;179;p9"/>
          <p:cNvSpPr txBox="1"/>
          <p:nvPr/>
        </p:nvSpPr>
        <p:spPr>
          <a:xfrm>
            <a:off x="5540901" y="2614291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midpoint</a:t>
            </a:r>
            <a:endParaRPr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3698748" y="2619457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endpoint</a:t>
            </a:r>
            <a:endParaRPr b="1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9"/>
          <p:cNvSpPr txBox="1"/>
          <p:nvPr/>
        </p:nvSpPr>
        <p:spPr>
          <a:xfrm>
            <a:off x="7383669" y="2619457"/>
            <a:ext cx="8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endpoint</a:t>
            </a:r>
            <a:endParaRPr b="1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76;p9">
            <a:extLst>
              <a:ext uri="{FF2B5EF4-FFF2-40B4-BE49-F238E27FC236}">
                <a16:creationId xmlns:a16="http://schemas.microsoft.com/office/drawing/2014/main" id="{24F907CA-4774-BF4C-60CC-50ADB2A9A92A}"/>
              </a:ext>
            </a:extLst>
          </p:cNvPr>
          <p:cNvCxnSpPr/>
          <p:nvPr/>
        </p:nvCxnSpPr>
        <p:spPr>
          <a:xfrm>
            <a:off x="4136775" y="2615700"/>
            <a:ext cx="1843500" cy="0"/>
          </a:xfrm>
          <a:prstGeom prst="straightConnector1">
            <a:avLst/>
          </a:prstGeom>
          <a:noFill/>
          <a:ln w="38100" cap="flat" cmpd="sng">
            <a:solidFill>
              <a:srgbClr val="3E5C61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13" name="Google Shape;178;p9">
            <a:extLst>
              <a:ext uri="{FF2B5EF4-FFF2-40B4-BE49-F238E27FC236}">
                <a16:creationId xmlns:a16="http://schemas.microsoft.com/office/drawing/2014/main" id="{B61D6A53-BED4-0963-2C3E-219EE90F1A97}"/>
              </a:ext>
            </a:extLst>
          </p:cNvPr>
          <p:cNvCxnSpPr>
            <a:cxnSpLocks/>
          </p:cNvCxnSpPr>
          <p:nvPr/>
        </p:nvCxnSpPr>
        <p:spPr>
          <a:xfrm flipH="1">
            <a:off x="4946657" y="2478540"/>
            <a:ext cx="0" cy="274320"/>
          </a:xfrm>
          <a:prstGeom prst="straightConnector1">
            <a:avLst/>
          </a:prstGeom>
          <a:noFill/>
          <a:ln w="19050" cap="flat" cmpd="sng">
            <a:solidFill>
              <a:srgbClr val="3E5C6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9"/>
          <p:cNvSpPr/>
          <p:nvPr/>
        </p:nvSpPr>
        <p:spPr>
          <a:xfrm>
            <a:off x="5909065" y="2546673"/>
            <a:ext cx="137160" cy="137160"/>
          </a:xfrm>
          <a:prstGeom prst="ellipse">
            <a:avLst/>
          </a:prstGeom>
          <a:solidFill>
            <a:srgbClr val="910D28"/>
          </a:solidFill>
          <a:ln w="9525" cap="flat" cmpd="sng">
            <a:solidFill>
              <a:srgbClr val="910D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/>
              <a:t>Create a formula that allows you to find the coordinates of a midpoint using only endpoints.</a:t>
            </a:r>
            <a:endParaRPr/>
          </a:p>
          <a:p>
            <a:pPr marL="480034" lvl="1" indent="-18515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Be ready to share the formula you created.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188" name="Google Shape;188;p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Finding Midpoint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3cff54cbff_0_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Midpoint Formula</a:t>
            </a:r>
            <a:endParaRPr/>
          </a:p>
        </p:txBody>
      </p:sp>
      <p:sp>
        <p:nvSpPr>
          <p:cNvPr id="196" name="Google Shape;196;g13cff54cbff_0_5"/>
          <p:cNvSpPr txBox="1"/>
          <p:nvPr/>
        </p:nvSpPr>
        <p:spPr>
          <a:xfrm>
            <a:off x="3498029" y="2216969"/>
            <a:ext cx="161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910D28"/>
                </a:solidFill>
                <a:latin typeface="Calibri"/>
                <a:ea typeface="Calibri"/>
                <a:cs typeface="Calibri"/>
                <a:sym typeface="Calibri"/>
              </a:rPr>
              <a:t>midpoint</a:t>
            </a:r>
            <a:endParaRPr sz="2600" b="1" dirty="0">
              <a:solidFill>
                <a:srgbClr val="910D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3cff54cbff_0_5"/>
          <p:cNvSpPr txBox="1"/>
          <p:nvPr/>
        </p:nvSpPr>
        <p:spPr>
          <a:xfrm>
            <a:off x="248959" y="3095332"/>
            <a:ext cx="1615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endpoint</a:t>
            </a:r>
            <a:endParaRPr sz="2600" b="1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3cff54cbff_0_5"/>
          <p:cNvSpPr txBox="1"/>
          <p:nvPr/>
        </p:nvSpPr>
        <p:spPr>
          <a:xfrm>
            <a:off x="6833058" y="1352479"/>
            <a:ext cx="1447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3E5C61"/>
                </a:solidFill>
                <a:latin typeface="Calibri"/>
                <a:ea typeface="Calibri"/>
                <a:cs typeface="Calibri"/>
                <a:sym typeface="Calibri"/>
              </a:rPr>
              <a:t>endpoint</a:t>
            </a:r>
            <a:endParaRPr sz="2600" b="1" dirty="0">
              <a:solidFill>
                <a:srgbClr val="3E5C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g13cff54cbff_0_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09878" y="1842275"/>
            <a:ext cx="1092201" cy="46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13cff54cbff_0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578" y="3524249"/>
            <a:ext cx="1016002" cy="4699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C12F999-47B2-64DA-8233-7A9053705ADB}"/>
              </a:ext>
            </a:extLst>
          </p:cNvPr>
          <p:cNvGrpSpPr/>
          <p:nvPr/>
        </p:nvGrpSpPr>
        <p:grpSpPr>
          <a:xfrm>
            <a:off x="1055579" y="1346069"/>
            <a:ext cx="6500400" cy="1741800"/>
            <a:chOff x="1055579" y="1346069"/>
            <a:chExt cx="6500400" cy="1741800"/>
          </a:xfrm>
        </p:grpSpPr>
        <p:cxnSp>
          <p:nvCxnSpPr>
            <p:cNvPr id="17" name="Google Shape;203;g13cff54cbff_0_5">
              <a:extLst>
                <a:ext uri="{FF2B5EF4-FFF2-40B4-BE49-F238E27FC236}">
                  <a16:creationId xmlns:a16="http://schemas.microsoft.com/office/drawing/2014/main" id="{5916F95C-6EC5-3189-DDCF-5BC4DB54A86D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5759355" y="1745270"/>
              <a:ext cx="270553" cy="72495"/>
            </a:xfrm>
            <a:prstGeom prst="straightConnector1">
              <a:avLst/>
            </a:prstGeom>
            <a:noFill/>
            <a:ln w="19050" cap="flat" cmpd="sng">
              <a:solidFill>
                <a:srgbClr val="3E5C6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03;g13cff54cbff_0_5">
              <a:extLst>
                <a:ext uri="{FF2B5EF4-FFF2-40B4-BE49-F238E27FC236}">
                  <a16:creationId xmlns:a16="http://schemas.microsoft.com/office/drawing/2014/main" id="{A1381FBD-3045-E7B5-F3B6-B67CBCFCF0A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2509155" y="2616170"/>
              <a:ext cx="270553" cy="72495"/>
            </a:xfrm>
            <a:prstGeom prst="straightConnector1">
              <a:avLst/>
            </a:prstGeom>
            <a:noFill/>
            <a:ln w="19050" cap="flat" cmpd="sng">
              <a:solidFill>
                <a:srgbClr val="3E5C6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EA7AC17-7EC8-4892-22F6-2EA1F1AF7217}"/>
                </a:ext>
              </a:extLst>
            </p:cNvPr>
            <p:cNvGrpSpPr/>
            <p:nvPr/>
          </p:nvGrpSpPr>
          <p:grpSpPr>
            <a:xfrm>
              <a:off x="1055579" y="1346069"/>
              <a:ext cx="6500400" cy="1741800"/>
              <a:chOff x="1055579" y="1346069"/>
              <a:chExt cx="6500400" cy="1741800"/>
            </a:xfrm>
          </p:grpSpPr>
          <p:cxnSp>
            <p:nvCxnSpPr>
              <p:cNvPr id="203" name="Google Shape;203;g13cff54cbff_0_5"/>
              <p:cNvCxnSpPr/>
              <p:nvPr/>
            </p:nvCxnSpPr>
            <p:spPr>
              <a:xfrm rot="10800000" flipH="1">
                <a:off x="4305779" y="1346069"/>
                <a:ext cx="3250200" cy="87090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3E5C61"/>
                </a:solidFill>
                <a:prstDash val="solid"/>
                <a:round/>
                <a:headEnd type="oval" w="med" len="med"/>
                <a:tailEnd type="oval" w="med" len="med"/>
              </a:ln>
            </p:spPr>
          </p:cxn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1C89B87-3AF0-6C08-2A51-514D30B27E1C}"/>
                  </a:ext>
                </a:extLst>
              </p:cNvPr>
              <p:cNvGrpSpPr/>
              <p:nvPr/>
            </p:nvGrpSpPr>
            <p:grpSpPr>
              <a:xfrm>
                <a:off x="1055579" y="2149655"/>
                <a:ext cx="3320178" cy="938214"/>
                <a:chOff x="1055579" y="2149655"/>
                <a:chExt cx="3320178" cy="938214"/>
              </a:xfrm>
            </p:grpSpPr>
            <p:cxnSp>
              <p:nvCxnSpPr>
                <p:cNvPr id="22" name="Google Shape;203;g13cff54cbff_0_5">
                  <a:extLst>
                    <a:ext uri="{FF2B5EF4-FFF2-40B4-BE49-F238E27FC236}">
                      <a16:creationId xmlns:a16="http://schemas.microsoft.com/office/drawing/2014/main" id="{F1ACF51A-ED88-2E96-DADF-5DFE255468E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1055579" y="2216969"/>
                  <a:ext cx="3250200" cy="870900"/>
                </a:xfrm>
                <a:prstGeom prst="straightConnector1">
                  <a:avLst/>
                </a:prstGeom>
                <a:noFill/>
                <a:ln w="38100" cap="flat" cmpd="sng">
                  <a:solidFill>
                    <a:srgbClr val="3E5C61"/>
                  </a:solidFill>
                  <a:prstDash val="solid"/>
                  <a:round/>
                  <a:headEnd type="oval" w="med" len="med"/>
                  <a:tailEnd type="oval" w="med" len="med"/>
                </a:ln>
              </p:spPr>
            </p:cxnSp>
            <p:sp>
              <p:nvSpPr>
                <p:cNvPr id="204" name="Google Shape;204;g13cff54cbff_0_5"/>
                <p:cNvSpPr/>
                <p:nvPr/>
              </p:nvSpPr>
              <p:spPr>
                <a:xfrm>
                  <a:off x="4238597" y="2149655"/>
                  <a:ext cx="137160" cy="137160"/>
                </a:xfrm>
                <a:prstGeom prst="ellipse">
                  <a:avLst/>
                </a:prstGeom>
                <a:solidFill>
                  <a:srgbClr val="910D28"/>
                </a:solidFill>
                <a:ln w="9525" cap="flat" cmpd="sng">
                  <a:solidFill>
                    <a:srgbClr val="910D2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6D1D5A-9865-250D-7E37-B810F0CD95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379433"/>
              </p:ext>
            </p:extLst>
          </p:nvPr>
        </p:nvGraphicFramePr>
        <p:xfrm>
          <a:off x="3081690" y="2652417"/>
          <a:ext cx="2448177" cy="893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00120" imgH="876240" progId="Equation.DSMT4">
                  <p:embed/>
                </p:oleObj>
              </mc:Choice>
              <mc:Fallback>
                <p:oleObj name="Equation" r:id="rId5" imgW="2400120" imgH="876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81690" y="2652417"/>
                        <a:ext cx="2448177" cy="8937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groups of 2–3, discuss the following and </a:t>
            </a:r>
            <a:br>
              <a:rPr lang="en-US"/>
            </a:br>
            <a:r>
              <a:rPr lang="en-US"/>
              <a:t>be ready to share:</a:t>
            </a:r>
            <a:endParaRPr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i="1"/>
              <a:t>How can the midpoint formula be used in real life?</a:t>
            </a:r>
            <a:endParaRPr i="1"/>
          </a:p>
        </p:txBody>
      </p:sp>
      <p:sp>
        <p:nvSpPr>
          <p:cNvPr id="210" name="Google Shape;210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Midpoint Formula in the Real World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d94e4a8ed_1_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Examine the Story Problem Cards and look for similarities and differences. 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Discuss in your groups and be ready to share. 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After examining the cards, solve each problem.</a:t>
            </a:r>
            <a:endParaRPr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Use your graph paper and notebook paper.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645836" lvl="7" indent="-6095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/>
          </a:p>
        </p:txBody>
      </p:sp>
      <p:sp>
        <p:nvSpPr>
          <p:cNvPr id="216" name="Google Shape;216;g13d94e4a8ed_1_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Story Problem Cards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Individually complete the question on the handout. </a:t>
            </a:r>
            <a:endParaRPr dirty="0"/>
          </a:p>
          <a:p>
            <a:pPr marL="91440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Justify your answer with mathematical words and symbols.</a:t>
            </a:r>
            <a:endParaRPr dirty="0"/>
          </a:p>
        </p:txBody>
      </p:sp>
      <p:sp>
        <p:nvSpPr>
          <p:cNvPr id="222" name="Google Shape;222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Car Trouble</a:t>
            </a:r>
            <a:endParaRPr dirty="0"/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4549267-96CC-6F7A-2A6B-9A076CE1C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3782" y="2138765"/>
            <a:ext cx="4196437" cy="26046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Meet Me in the Middle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Discovering Midpoint Formula Through Estimations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530352" y="2075072"/>
            <a:ext cx="7772400" cy="19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can we mathematically determine when something is “in the middle?”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9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Find the midpoint of a line segment.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Apply the concept of midpoint to solve real-world problems.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3d94e4a8ed_0_2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/>
              <a:t>How much do we know about the </a:t>
            </a:r>
            <a:br>
              <a:rPr lang="en-US" b="1" i="1"/>
            </a:br>
            <a:r>
              <a:rPr lang="en-US" b="1" i="1"/>
              <a:t>population of our community?</a:t>
            </a:r>
            <a:endParaRPr b="1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227012" lvl="0" indent="-227012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Work with your elbow partner to create an educated estimate about the population of the following: </a:t>
            </a:r>
            <a:endParaRPr/>
          </a:p>
          <a:p>
            <a:pPr marL="684212" lvl="1" indent="-227012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our school</a:t>
            </a:r>
            <a:endParaRPr/>
          </a:p>
          <a:p>
            <a:pPr marL="684212" lvl="1" indent="-227012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our town</a:t>
            </a:r>
            <a:endParaRPr/>
          </a:p>
          <a:p>
            <a:pPr marL="684212" lvl="1" indent="-227012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our state</a:t>
            </a:r>
            <a:endParaRPr/>
          </a:p>
          <a:p>
            <a:pPr marL="684212" lvl="1" indent="-227012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our country</a:t>
            </a:r>
            <a:endParaRPr/>
          </a:p>
          <a:p>
            <a:pPr marL="684212" lvl="1" indent="-227012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/>
              <a:t>our world</a:t>
            </a:r>
            <a:endParaRPr/>
          </a:p>
        </p:txBody>
      </p:sp>
      <p:sp>
        <p:nvSpPr>
          <p:cNvPr id="113" name="Google Shape;113;g13d94e4a8ed_0_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Elbow Partners</a:t>
            </a:r>
            <a:endParaRPr/>
          </a:p>
        </p:txBody>
      </p:sp>
      <p:pic>
        <p:nvPicPr>
          <p:cNvPr id="114" name="Google Shape;114;g13d94e4a8ed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5500" y="307250"/>
            <a:ext cx="2781302" cy="170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Our Community</a:t>
            </a:r>
            <a:endParaRPr/>
          </a:p>
        </p:txBody>
      </p:sp>
      <p:graphicFrame>
        <p:nvGraphicFramePr>
          <p:cNvPr id="120" name="Google Shape;120;p6"/>
          <p:cNvGraphicFramePr/>
          <p:nvPr/>
        </p:nvGraphicFramePr>
        <p:xfrm>
          <a:off x="457200" y="1309688"/>
          <a:ext cx="7435650" cy="2522250"/>
        </p:xfrm>
        <a:graphic>
          <a:graphicData uri="http://schemas.openxmlformats.org/drawingml/2006/table">
            <a:tbl>
              <a:tblPr>
                <a:noFill/>
                <a:tableStyleId>{39AAB5E0-3B81-4F9D-9C4C-7A8A88823FA5}</a:tableStyleId>
              </a:tblPr>
              <a:tblGrid>
                <a:gridCol w="2826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Population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highlight>
                            <a:srgbClr val="FFFF00"/>
                          </a:highlight>
                        </a:rPr>
                        <a:t>&lt;insert population value&gt;</a:t>
                      </a:r>
                      <a:endParaRPr>
                        <a:highlight>
                          <a:srgbClr val="FFFF00"/>
                        </a:highlight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Town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&lt;insert population value&gt;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&lt;insert population value&gt;</a:t>
                      </a: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Nation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&lt;insert population value&gt;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World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1"/>
                          </a:solidFill>
                          <a:highlight>
                            <a:srgbClr val="FFFF00"/>
                          </a:highlight>
                        </a:rPr>
                        <a:t>&lt;insert population value&gt;</a:t>
                      </a:r>
                      <a:endParaRPr sz="1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Go to the following websites to complete Part A.</a:t>
            </a:r>
            <a:endParaRPr dirty="0"/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</a:pPr>
            <a:r>
              <a:rPr lang="en-US" dirty="0"/>
              <a:t>National Data per Decade: </a:t>
            </a:r>
            <a:r>
              <a:rPr lang="en-US" u="sng" dirty="0">
                <a:solidFill>
                  <a:srgbClr val="3E5C6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https://bit.ly/national10</a:t>
            </a:r>
            <a:endParaRPr dirty="0">
              <a:solidFill>
                <a:srgbClr val="3E5C61"/>
              </a:solidFill>
            </a:endParaRPr>
          </a:p>
          <a:p>
            <a:pPr marL="227012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State Data per Decade: </a:t>
            </a:r>
            <a:r>
              <a:rPr lang="en-US" u="sng" dirty="0">
                <a:solidFill>
                  <a:srgbClr val="3E5C6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https://bit.ly/state10</a:t>
            </a:r>
            <a:endParaRPr dirty="0">
              <a:solidFill>
                <a:srgbClr val="3E5C61"/>
              </a:solidFill>
            </a:endParaRPr>
          </a:p>
          <a:p>
            <a:pPr marL="227013" lvl="0" indent="-22701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Town Populations: </a:t>
            </a:r>
            <a:r>
              <a:rPr lang="en-US" u="sng" dirty="0">
                <a:solidFill>
                  <a:srgbClr val="3E5C6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Wikipedia.org</a:t>
            </a:r>
            <a:endParaRPr dirty="0">
              <a:solidFill>
                <a:srgbClr val="3E5C61"/>
              </a:solidFill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</a:ext>
              </a:extLst>
            </a:endParaRPr>
          </a:p>
          <a:p>
            <a: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Look for “Historical Population.”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When you are finished, put your devices away.</a:t>
            </a:r>
            <a:endParaRPr b="1" dirty="0"/>
          </a:p>
          <a:p>
            <a:pPr marL="1645836" lvl="7" indent="-6095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b="1" dirty="0"/>
          </a:p>
        </p:txBody>
      </p:sp>
      <p:sp>
        <p:nvSpPr>
          <p:cNvPr id="126" name="Google Shape;126;p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Population: Part 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3d94e4a8ed_0_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1) Plot Your Points</a:t>
            </a:r>
            <a:endParaRPr/>
          </a:p>
        </p:txBody>
      </p:sp>
      <p:sp>
        <p:nvSpPr>
          <p:cNvPr id="132" name="Google Shape;132;g13d94e4a8ed_0_1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Exploring Population: Part B</a:t>
            </a:r>
            <a:endParaRPr/>
          </a:p>
        </p:txBody>
      </p:sp>
      <p:sp>
        <p:nvSpPr>
          <p:cNvPr id="133" name="Google Shape;133;g13d94e4a8ed_0_10"/>
          <p:cNvSpPr txBox="1">
            <a:spLocks noGrp="1"/>
          </p:cNvSpPr>
          <p:nvPr>
            <p:ph type="body" idx="2"/>
          </p:nvPr>
        </p:nvSpPr>
        <p:spPr>
          <a:xfrm>
            <a:off x="3780825" y="1393075"/>
            <a:ext cx="48231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ts val="1018"/>
              <a:buNone/>
            </a:pPr>
            <a:r>
              <a:rPr lang="en-US" sz="2420"/>
              <a:t>2) Use a Ruler to Create a Line Graph</a:t>
            </a:r>
            <a:endParaRPr sz="2420"/>
          </a:p>
        </p:txBody>
      </p:sp>
      <p:pic>
        <p:nvPicPr>
          <p:cNvPr id="134" name="Google Shape;134;g13d94e4a8ed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02" y="1974750"/>
            <a:ext cx="2790495" cy="27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13d94e4a8ed_0_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4600" y="1974750"/>
            <a:ext cx="2795400" cy="27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3d94e4a8ed_0_31"/>
          <p:cNvSpPr txBox="1">
            <a:spLocks noGrp="1"/>
          </p:cNvSpPr>
          <p:nvPr>
            <p:ph type="body" idx="1"/>
          </p:nvPr>
        </p:nvSpPr>
        <p:spPr>
          <a:xfrm>
            <a:off x="4989625" y="1309350"/>
            <a:ext cx="36972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7012" marR="0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Use the data from </a:t>
            </a:r>
            <a:br>
              <a:rPr lang="en-US"/>
            </a:br>
            <a:r>
              <a:rPr lang="en-US"/>
              <a:t>Parts A and B to estimate the town and state populations for the years in Part C. </a:t>
            </a:r>
            <a:endParaRPr/>
          </a:p>
          <a:p>
            <a:pPr marL="227012" marR="0" lvl="0" indent="-2270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Skip the country population for now.</a:t>
            </a:r>
            <a:endParaRPr/>
          </a:p>
        </p:txBody>
      </p:sp>
      <p:sp>
        <p:nvSpPr>
          <p:cNvPr id="141" name="Google Shape;141;g13d94e4a8ed_0_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Exploring Population: Part C</a:t>
            </a:r>
            <a:endParaRPr/>
          </a:p>
        </p:txBody>
      </p:sp>
      <p:graphicFrame>
        <p:nvGraphicFramePr>
          <p:cNvPr id="142" name="Google Shape;142;g13d94e4a8ed_0_31"/>
          <p:cNvGraphicFramePr/>
          <p:nvPr/>
        </p:nvGraphicFramePr>
        <p:xfrm>
          <a:off x="457200" y="1452488"/>
          <a:ext cx="4226425" cy="2522250"/>
        </p:xfrm>
        <a:graphic>
          <a:graphicData uri="http://schemas.openxmlformats.org/drawingml/2006/table">
            <a:tbl>
              <a:tblPr>
                <a:noFill/>
                <a:tableStyleId>{39AAB5E0-3B81-4F9D-9C4C-7A8A88823FA5}</a:tableStyleId>
              </a:tblPr>
              <a:tblGrid>
                <a:gridCol w="996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2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Year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Census Population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1965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1975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1985</a:t>
                      </a:r>
                      <a:endParaRPr sz="1400" u="none" strike="noStrike" cap="none"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1995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910D2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2005</a:t>
                      </a:r>
                      <a:endParaRPr sz="1800" b="1">
                        <a:solidFill>
                          <a:srgbClr val="910D2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73025" marR="73025" marT="73025" marB="73025">
                    <a:lnL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BED7D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761</Words>
  <Application>Microsoft Office PowerPoint</Application>
  <PresentationFormat>On-screen Show (16:9)</PresentationFormat>
  <Paragraphs>99</Paragraphs>
  <Slides>19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Noto Sans Symbols</vt:lpstr>
      <vt:lpstr>LEARN theme</vt:lpstr>
      <vt:lpstr>LEARN theme</vt:lpstr>
      <vt:lpstr>Equation</vt:lpstr>
      <vt:lpstr>PowerPoint Presentation</vt:lpstr>
      <vt:lpstr>Meet Me in the Middle</vt:lpstr>
      <vt:lpstr>Essential Question</vt:lpstr>
      <vt:lpstr>Lesson Objectives</vt:lpstr>
      <vt:lpstr>Elbow Partners</vt:lpstr>
      <vt:lpstr>Our Community</vt:lpstr>
      <vt:lpstr>Exploring Population: Part A</vt:lpstr>
      <vt:lpstr>Exploring Population: Part B</vt:lpstr>
      <vt:lpstr>Exploring Population: Part C</vt:lpstr>
      <vt:lpstr>What’s Your Approach?</vt:lpstr>
      <vt:lpstr>Use Another Approach</vt:lpstr>
      <vt:lpstr>Exploring Population: Part D</vt:lpstr>
      <vt:lpstr>Exploring Population: Part E</vt:lpstr>
      <vt:lpstr>Midpoint Definition</vt:lpstr>
      <vt:lpstr>Finding Midpoint</vt:lpstr>
      <vt:lpstr>Midpoint Formula</vt:lpstr>
      <vt:lpstr>Midpoint Formula in the Real World</vt:lpstr>
      <vt:lpstr>Story Problem Cards</vt:lpstr>
      <vt:lpstr>Car Trouble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Eike, Michell L.</dc:creator>
  <cp:lastModifiedBy>Eike, Michell L.</cp:lastModifiedBy>
  <cp:revision>4</cp:revision>
  <dcterms:created xsi:type="dcterms:W3CDTF">2021-08-30T12:17:31Z</dcterms:created>
  <dcterms:modified xsi:type="dcterms:W3CDTF">2022-08-19T19:24:29Z</dcterms:modified>
</cp:coreProperties>
</file>