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3455"/>
    <p:restoredTop sz="94701"/>
  </p:normalViewPr>
  <p:slideViewPr>
    <p:cSldViewPr snapToGrid="0">
      <p:cViewPr varScale="1">
        <p:scale>
          <a:sx n="69" d="100"/>
          <a:sy n="69" d="100"/>
        </p:scale>
        <p:origin x="200" y="192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earn.k20center.ou.edu/strategy/118"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learn.k20center.ou.edu/strategy/926"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learn.k20center.ou.edu/strategy/191"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earn.k20center.ou.edu/strategy/19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TvpAREkxGl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earn.k20center.ou.edu/strategy/191"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youtu.be/EVS_yYQoLJg?si=4VHb4BWfyxBSvfqU"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youtube.com/watch?v=3lJ4kTAHcv4"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 name="Google Shape;4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7fd875d2b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g37fd875d2b0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8d175b213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g38d175b213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8d175b213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K20 Center. (n.d.). Gallery walk/carousel. Strategies. </a:t>
            </a:r>
            <a:r>
              <a:rPr lang="en-US" dirty="0">
                <a:hlinkClick r:id="rId3"/>
              </a:rPr>
              <a:t>https://learn.k20center.ou.edu/strategy/118</a:t>
            </a:r>
            <a:r>
              <a:rPr lang="en-US" dirty="0"/>
              <a:t> </a:t>
            </a:r>
          </a:p>
          <a:p>
            <a:pPr marL="0" lvl="0" indent="0" algn="l" rtl="0">
              <a:spcBef>
                <a:spcPts val="0"/>
              </a:spcBef>
              <a:spcAft>
                <a:spcPts val="0"/>
              </a:spcAft>
              <a:buNone/>
            </a:pPr>
            <a:endParaRPr dirty="0"/>
          </a:p>
        </p:txBody>
      </p:sp>
      <p:sp>
        <p:nvSpPr>
          <p:cNvPr id="121" name="Google Shape;121;g38d175b213c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c4e2c7450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c4e2c7450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K20 Center. (n.d.). S-I-T (Surprising, interesting, troubling). Strategies. </a:t>
            </a:r>
            <a:r>
              <a:rPr lang="en-US" dirty="0">
                <a:hlinkClick r:id="rId3"/>
              </a:rPr>
              <a:t>https://learn.k20center.ou.edu/strategy/926</a:t>
            </a:r>
            <a:r>
              <a:rPr lang="en-US" dirty="0"/>
              <a:t> </a:t>
            </a:r>
          </a:p>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c4e2c7450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c4e2c7450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a:t>
            </a:r>
            <a:r>
              <a:rPr lang="en-US"/>
              <a:t>(2026, March 2). </a:t>
            </a:r>
            <a:r>
              <a:rPr lang="en-US" i="1" dirty="0"/>
              <a:t>K20 Career-Focused – Athletic Training with Rachel Allen</a:t>
            </a:r>
            <a:r>
              <a:rPr lang="en-US" i="0" dirty="0"/>
              <a:t> [Video]. YouTube. https://</a:t>
            </a:r>
            <a:r>
              <a:rPr lang="en-US" i="0" dirty="0" err="1"/>
              <a:t>www.youtube.com</a:t>
            </a:r>
            <a:r>
              <a:rPr lang="en-US" i="0" dirty="0"/>
              <a:t>/</a:t>
            </a:r>
            <a:r>
              <a:rPr lang="en-US" i="0" dirty="0" err="1"/>
              <a:t>watch?v</a:t>
            </a:r>
            <a:r>
              <a:rPr lang="en-US" i="0" dirty="0"/>
              <a:t>=h0N2-VVvhF4 </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8d175b213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g38d175b213c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8d175b213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g38d175b213c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8d175b213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K20 Center. (n.d.). </a:t>
            </a:r>
            <a:r>
              <a:rPr lang="en-US" dirty="0" err="1"/>
              <a:t>Preflections</a:t>
            </a:r>
            <a:r>
              <a:rPr lang="en-US" dirty="0"/>
              <a:t>. Strategies. </a:t>
            </a:r>
            <a:r>
              <a:rPr lang="en-US" dirty="0">
                <a:hlinkClick r:id="rId3"/>
              </a:rPr>
              <a:t>https://learn.k20center.ou.edu/strategy/191</a:t>
            </a:r>
            <a:r>
              <a:rPr lang="en-US" dirty="0"/>
              <a:t> </a:t>
            </a:r>
          </a:p>
          <a:p>
            <a:pPr marL="0" lvl="0" indent="0" algn="l" rtl="0">
              <a:spcBef>
                <a:spcPts val="0"/>
              </a:spcBef>
              <a:spcAft>
                <a:spcPts val="0"/>
              </a:spcAft>
              <a:buNone/>
            </a:pPr>
            <a:endParaRPr dirty="0"/>
          </a:p>
        </p:txBody>
      </p:sp>
      <p:sp>
        <p:nvSpPr>
          <p:cNvPr id="153" name="Google Shape;153;g38d175b213c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37836a1c378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g37836a1c378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 name="Google Shape;51;p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K20 Center. (n.d.). </a:t>
            </a:r>
            <a:r>
              <a:rPr lang="en-US" dirty="0" err="1"/>
              <a:t>Preflections</a:t>
            </a:r>
            <a:r>
              <a:rPr lang="en-US" dirty="0"/>
              <a:t>. Strategies. </a:t>
            </a:r>
            <a:r>
              <a:rPr lang="en-US" dirty="0">
                <a:hlinkClick r:id="rId3"/>
              </a:rPr>
              <a:t>https://learn.k20center.ou.edu/strategy/191</a:t>
            </a:r>
            <a:r>
              <a:rPr lang="en-US" dirty="0"/>
              <a:t> </a:t>
            </a:r>
          </a:p>
          <a:p>
            <a:pPr marL="0" lvl="0" indent="0" algn="l" rtl="0">
              <a:spcBef>
                <a:spcPts val="0"/>
              </a:spcBef>
              <a:spcAft>
                <a:spcPts val="0"/>
              </a:spcAft>
              <a:buNone/>
            </a:pPr>
            <a:endParaRPr dirty="0"/>
          </a:p>
        </p:txBody>
      </p:sp>
      <p:sp>
        <p:nvSpPr>
          <p:cNvPr id="63" name="Google Shape;63;p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CITC Alaska. (2019b, February 4). </a:t>
            </a:r>
            <a:r>
              <a:rPr lang="en-US" i="1" dirty="0"/>
              <a:t>Native Games: Origins </a:t>
            </a:r>
            <a:r>
              <a:rPr lang="en-US" dirty="0"/>
              <a:t>[Video]</a:t>
            </a:r>
            <a:r>
              <a:rPr lang="en-US" i="1" dirty="0"/>
              <a:t>.</a:t>
            </a:r>
            <a:r>
              <a:rPr lang="en-US" dirty="0"/>
              <a:t> YouTube. </a:t>
            </a:r>
            <a:r>
              <a:rPr lang="en-US" dirty="0">
                <a:hlinkClick r:id="rId3"/>
              </a:rPr>
              <a:t>https://www.youtube.com/watch?v=TvpAREkxGlg</a:t>
            </a:r>
            <a:endParaRPr lang="en-US"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7e8a1c05b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K20 Center. (n.d.). </a:t>
            </a:r>
            <a:r>
              <a:rPr lang="en-US" dirty="0" err="1"/>
              <a:t>Preflections</a:t>
            </a:r>
            <a:r>
              <a:rPr lang="en-US" dirty="0"/>
              <a:t>. Strategies. </a:t>
            </a:r>
            <a:r>
              <a:rPr lang="en-US" dirty="0">
                <a:hlinkClick r:id="rId3"/>
              </a:rPr>
              <a:t>https://learn.k20center.ou.edu/strategy/191</a:t>
            </a:r>
            <a:r>
              <a:rPr lang="en-US" dirty="0"/>
              <a:t> </a:t>
            </a:r>
          </a:p>
          <a:p>
            <a:pPr marL="158750" indent="0">
              <a:buNone/>
            </a:pPr>
            <a:r>
              <a:rPr lang="en-US" dirty="0"/>
              <a:t>K20 Center. (2021, Sept. 21). </a:t>
            </a:r>
            <a:r>
              <a:rPr lang="en-US" i="1" dirty="0"/>
              <a:t>K20 Center 5 minute timer </a:t>
            </a:r>
            <a:r>
              <a:rPr lang="en-US" dirty="0"/>
              <a:t>[Video]. YouTube. </a:t>
            </a:r>
          </a:p>
          <a:p>
            <a:pPr marL="158750" indent="0">
              <a:buNone/>
            </a:pPr>
            <a:r>
              <a:rPr lang="en-US" dirty="0">
                <a:hlinkClick r:id="rId4"/>
              </a:rPr>
              <a:t>https://youtu.be/EVS_yYQoLJg?si=4VHb4BWfyxBSvfqU</a:t>
            </a:r>
            <a:endParaRPr lang="en-US" dirty="0"/>
          </a:p>
          <a:p>
            <a:pPr marL="0" lvl="0" indent="0" algn="l" rtl="0">
              <a:spcBef>
                <a:spcPts val="0"/>
              </a:spcBef>
              <a:spcAft>
                <a:spcPts val="0"/>
              </a:spcAft>
              <a:buNone/>
            </a:pPr>
            <a:endParaRPr dirty="0"/>
          </a:p>
        </p:txBody>
      </p:sp>
      <p:sp>
        <p:nvSpPr>
          <p:cNvPr id="76" name="Google Shape;76;g37e8a1c05b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7fd875d2b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g37fd875d2b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Native Voice One. (2024, June 10). </a:t>
            </a:r>
            <a:r>
              <a:rPr lang="en-US" i="1" dirty="0"/>
              <a:t>Native Youth Olympic Games 2024 </a:t>
            </a:r>
            <a:r>
              <a:rPr lang="en-US" dirty="0"/>
              <a:t>[Video]. YouTube. </a:t>
            </a:r>
            <a:r>
              <a:rPr lang="en-US" dirty="0">
                <a:hlinkClick r:id="rId3"/>
              </a:rPr>
              <a:t>https://www.youtube.com/</a:t>
            </a:r>
            <a:r>
              <a:rPr lang="en-US" dirty="0" err="1">
                <a:hlinkClick r:id="rId3"/>
              </a:rPr>
              <a:t>watch</a:t>
            </a:r>
            <a:r>
              <a:rPr lang="en-US" dirty="0" err="1">
                <a:hlinkClick r:id="rId4"/>
              </a:rPr>
              <a:t>?v</a:t>
            </a:r>
            <a:r>
              <a:rPr lang="en-US" dirty="0">
                <a:hlinkClick r:id="rId4"/>
              </a:rPr>
              <a:t>=3lJ4kTAHcv4</a:t>
            </a:r>
            <a:endParaRPr lang="en-US"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bg>
      <p:bgPr>
        <a:blipFill>
          <a:blip r:embed="rId2">
            <a:alphaModFix/>
          </a:blip>
          <a:stretch>
            <a:fillRect/>
          </a:stretch>
        </a:blipFill>
        <a:effectLst/>
      </p:bgPr>
    </p:bg>
    <p:spTree>
      <p:nvGrpSpPr>
        <p:cNvPr id="1" name="Shape 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1">
  <p:cSld name="SECTION_HEADER_1">
    <p:bg>
      <p:bgPr>
        <a:blipFill>
          <a:blip r:embed="rId2">
            <a:alphaModFix/>
          </a:blip>
          <a:stretch>
            <a:fillRect/>
          </a:stretch>
        </a:blipFill>
        <a:effectLst/>
      </p:bgPr>
    </p:bg>
    <p:spTree>
      <p:nvGrpSpPr>
        <p:cNvPr id="1" name="Shape 7"/>
        <p:cNvGrpSpPr/>
        <p:nvPr/>
      </p:nvGrpSpPr>
      <p:grpSpPr>
        <a:xfrm>
          <a:off x="0" y="0"/>
          <a:ext cx="0" cy="0"/>
          <a:chOff x="0" y="0"/>
          <a:chExt cx="0" cy="0"/>
        </a:xfrm>
      </p:grpSpPr>
      <p:pic>
        <p:nvPicPr>
          <p:cNvPr id="8" name="Google Shape;8;p3"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
        <p:nvSpPr>
          <p:cNvPr id="9" name="Google Shape;9;p3"/>
          <p:cNvSpPr txBox="1">
            <a:spLocks noGrp="1"/>
          </p:cNvSpPr>
          <p:nvPr>
            <p:ph type="subTitle" idx="1"/>
          </p:nvPr>
        </p:nvSpPr>
        <p:spPr>
          <a:xfrm>
            <a:off x="3843644" y="3220225"/>
            <a:ext cx="4902000" cy="792600"/>
          </a:xfrm>
          <a:prstGeom prst="rect">
            <a:avLst/>
          </a:prstGeom>
          <a:noFill/>
          <a:ln>
            <a:noFill/>
          </a:ln>
        </p:spPr>
        <p:txBody>
          <a:bodyPr spcFirstLastPara="1" wrap="square" lIns="91425" tIns="91425" rIns="91425" bIns="91425" anchor="t" anchorCtr="0">
            <a:normAutofit/>
          </a:bodyPr>
          <a:lstStyle>
            <a:lvl1pPr marR="0" lvl="0" algn="l">
              <a:lnSpc>
                <a:spcPct val="115000"/>
              </a:lnSpc>
              <a:spcBef>
                <a:spcPts val="0"/>
              </a:spcBef>
              <a:spcAft>
                <a:spcPts val="0"/>
              </a:spcAft>
              <a:buClr>
                <a:schemeClr val="lt1"/>
              </a:buClr>
              <a:buSzPts val="2600"/>
              <a:buFont typeface="Calibri"/>
              <a:buNone/>
              <a:defRPr sz="2600" b="0" i="0" u="none" strike="noStrike" cap="none">
                <a:solidFill>
                  <a:schemeClr val="lt1"/>
                </a:solidFill>
                <a:latin typeface="Calibri"/>
                <a:ea typeface="Calibri"/>
                <a:cs typeface="Calibri"/>
                <a:sym typeface="Calibri"/>
              </a:defRPr>
            </a:lvl1pPr>
            <a:lvl2pPr marR="0" lvl="1" algn="l">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2pPr>
            <a:lvl3pPr marR="0" lvl="2" algn="l">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3pPr>
            <a:lvl4pPr marR="0" lvl="3" algn="l">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4pPr>
            <a:lvl5pPr marR="0" lvl="4" algn="l">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5pPr>
            <a:lvl6pPr marR="0" lvl="5" algn="l">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6pPr>
            <a:lvl7pPr marR="0" lvl="6" algn="l">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7pPr>
            <a:lvl8pPr marR="0" lvl="7" algn="l">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8pPr>
            <a:lvl9pPr marR="0" lvl="8" algn="l">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9pPr>
          </a:lstStyle>
          <a:p>
            <a:endParaRPr/>
          </a:p>
        </p:txBody>
      </p:sp>
      <p:sp>
        <p:nvSpPr>
          <p:cNvPr id="10" name="Google Shape;10;p3"/>
          <p:cNvSpPr txBox="1">
            <a:spLocks noGrp="1"/>
          </p:cNvSpPr>
          <p:nvPr>
            <p:ph type="ctrTitle"/>
          </p:nvPr>
        </p:nvSpPr>
        <p:spPr>
          <a:xfrm>
            <a:off x="3843451" y="1130675"/>
            <a:ext cx="4902000" cy="2052600"/>
          </a:xfrm>
          <a:prstGeom prst="rect">
            <a:avLst/>
          </a:prstGeom>
          <a:noFill/>
          <a:ln>
            <a:noFill/>
          </a:ln>
        </p:spPr>
        <p:txBody>
          <a:bodyPr spcFirstLastPara="1" wrap="square" lIns="91425" tIns="91425" rIns="91425" bIns="91425" anchor="b" anchorCtr="0">
            <a:normAutofit/>
          </a:bodyPr>
          <a:lstStyle>
            <a:lvl1pPr marR="0" lvl="0" algn="l">
              <a:lnSpc>
                <a:spcPct val="100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marR="0" lvl="1" algn="l">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2pPr>
            <a:lvl3pPr marR="0" lvl="2" algn="l">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3pPr>
            <a:lvl4pPr marR="0" lvl="3" algn="l">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4pPr>
            <a:lvl5pPr marR="0" lvl="4" algn="l">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5pPr>
            <a:lvl6pPr marR="0" lvl="5" algn="l">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6pPr>
            <a:lvl7pPr marR="0" lvl="6" algn="l">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7pPr>
            <a:lvl8pPr marR="0" lvl="7" algn="l">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8pPr>
            <a:lvl9pPr marR="0" lvl="8" algn="l">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p:cSld name="Objective">
    <p:bg>
      <p:bgPr>
        <a:blipFill>
          <a:blip r:embed="rId2">
            <a:alphaModFix/>
          </a:blip>
          <a:stretch>
            <a:fillRect/>
          </a:stretch>
        </a:blipFill>
        <a:effectLst/>
      </p:bgPr>
    </p:bg>
    <p:spTree>
      <p:nvGrpSpPr>
        <p:cNvPr id="1" name="Shape 11"/>
        <p:cNvGrpSpPr/>
        <p:nvPr/>
      </p:nvGrpSpPr>
      <p:grpSpPr>
        <a:xfrm>
          <a:off x="0" y="0"/>
          <a:ext cx="0" cy="0"/>
          <a:chOff x="0" y="0"/>
          <a:chExt cx="0" cy="0"/>
        </a:xfrm>
      </p:grpSpPr>
      <p:pic>
        <p:nvPicPr>
          <p:cNvPr id="12" name="Google Shape;12;p4"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
        <p:nvSpPr>
          <p:cNvPr id="13" name="Google Shape;13;p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marR="0" lvl="0" algn="l" rtl="0">
              <a:lnSpc>
                <a:spcPct val="115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marR="0" lvl="1"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9pPr>
          </a:lstStyle>
          <a:p>
            <a:endParaRPr/>
          </a:p>
        </p:txBody>
      </p:sp>
      <p:sp>
        <p:nvSpPr>
          <p:cNvPr id="14" name="Google Shape;14;p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chemeClr val="lt1"/>
              </a:buClr>
              <a:buSzPts val="2600"/>
              <a:buFont typeface="NTR"/>
              <a:buChar char="●"/>
              <a:defRPr sz="2600" b="0" i="0" u="none" strike="noStrike" cap="none">
                <a:solidFill>
                  <a:schemeClr val="lt1"/>
                </a:solidFill>
                <a:latin typeface="Calibri"/>
                <a:ea typeface="Calibri"/>
                <a:cs typeface="Calibri"/>
                <a:sym typeface="Calibri"/>
              </a:defRPr>
            </a:lvl1pPr>
            <a:lvl2pPr marR="0" lvl="1"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estion/Objective">
  <p:cSld name="Essential Question">
    <p:bg>
      <p:bgPr>
        <a:blipFill>
          <a:blip r:embed="rId2">
            <a:alphaModFix/>
          </a:blip>
          <a:stretch>
            <a:fillRect/>
          </a:stretch>
        </a:blipFill>
        <a:effectLst/>
      </p:bgPr>
    </p:bg>
    <p:spTree>
      <p:nvGrpSpPr>
        <p:cNvPr id="1" name="Shape 15"/>
        <p:cNvGrpSpPr/>
        <p:nvPr/>
      </p:nvGrpSpPr>
      <p:grpSpPr>
        <a:xfrm>
          <a:off x="0" y="0"/>
          <a:ext cx="0" cy="0"/>
          <a:chOff x="0" y="0"/>
          <a:chExt cx="0" cy="0"/>
        </a:xfrm>
      </p:grpSpPr>
      <p:pic>
        <p:nvPicPr>
          <p:cNvPr id="16" name="Google Shape;16;p5"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
        <p:nvSpPr>
          <p:cNvPr id="17" name="Google Shape;17;p5"/>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marR="0" lvl="0" algn="l" rtl="0">
              <a:lnSpc>
                <a:spcPct val="150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marR="0" lvl="1"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2pPr>
            <a:lvl3pPr marR="0" lvl="2"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3pPr>
            <a:lvl4pPr marR="0" lvl="3"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4pPr>
            <a:lvl5pPr marR="0" lvl="4"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5pPr>
            <a:lvl6pPr marR="0" lvl="5"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6pPr>
            <a:lvl7pPr marR="0" lvl="6"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7pPr>
            <a:lvl8pPr marR="0" lvl="7"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8pPr>
            <a:lvl9pPr marR="0" lvl="8"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9pPr>
          </a:lstStyle>
          <a:p>
            <a:endParaRPr/>
          </a:p>
        </p:txBody>
      </p:sp>
      <p:sp>
        <p:nvSpPr>
          <p:cNvPr id="18" name="Google Shape;18;p5"/>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marR="0" lvl="0" algn="l" rtl="0">
              <a:lnSpc>
                <a:spcPct val="150000"/>
              </a:lnSpc>
              <a:spcBef>
                <a:spcPts val="0"/>
              </a:spcBef>
              <a:spcAft>
                <a:spcPts val="0"/>
              </a:spcAft>
              <a:buClr>
                <a:schemeClr val="lt1"/>
              </a:buClr>
              <a:buSzPts val="2600"/>
              <a:buFont typeface="NTR"/>
              <a:buChar char="●"/>
              <a:defRPr sz="2600" b="0" i="0" u="none" strike="noStrike" cap="none">
                <a:solidFill>
                  <a:schemeClr val="lt1"/>
                </a:solidFill>
                <a:latin typeface="Calibri"/>
                <a:ea typeface="Calibri"/>
                <a:cs typeface="Calibri"/>
                <a:sym typeface="Calibri"/>
              </a:defRPr>
            </a:lvl1pPr>
            <a:lvl2pPr marR="0" lvl="1"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2pPr>
            <a:lvl3pPr marR="0" lvl="2"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3pPr>
            <a:lvl4pPr marR="0" lvl="3"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4pPr>
            <a:lvl5pPr marR="0" lvl="4"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5pPr>
            <a:lvl6pPr marR="0" lvl="5"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6pPr>
            <a:lvl7pPr marR="0" lvl="6"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7pPr>
            <a:lvl8pPr marR="0" lvl="7"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8pPr>
            <a:lvl9pPr marR="0" lvl="8"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19"/>
        <p:cNvGrpSpPr/>
        <p:nvPr/>
      </p:nvGrpSpPr>
      <p:grpSpPr>
        <a:xfrm>
          <a:off x="0" y="0"/>
          <a:ext cx="0" cy="0"/>
          <a:chOff x="0" y="0"/>
          <a:chExt cx="0" cy="0"/>
        </a:xfrm>
      </p:grpSpPr>
      <p:pic>
        <p:nvPicPr>
          <p:cNvPr id="20" name="Google Shape;20;p6" title="k20center-logo-variations_K20 - Bug Color.png"/>
          <p:cNvPicPr preferRelativeResize="0"/>
          <p:nvPr/>
        </p:nvPicPr>
        <p:blipFill rotWithShape="1">
          <a:blip r:embed="rId3">
            <a:alphaModFix/>
          </a:blip>
          <a:srcRect/>
          <a:stretch/>
        </p:blipFill>
        <p:spPr>
          <a:xfrm>
            <a:off x="8428800" y="4450850"/>
            <a:ext cx="510701" cy="510702"/>
          </a:xfrm>
          <a:prstGeom prst="rect">
            <a:avLst/>
          </a:prstGeom>
          <a:noFill/>
          <a:ln>
            <a:noFill/>
          </a:ln>
        </p:spPr>
      </p:pic>
      <p:sp>
        <p:nvSpPr>
          <p:cNvPr id="21" name="Google Shape;21;p6"/>
          <p:cNvSpPr txBox="1">
            <a:spLocks noGrp="1"/>
          </p:cNvSpPr>
          <p:nvPr>
            <p:ph type="title"/>
          </p:nvPr>
        </p:nvSpPr>
        <p:spPr>
          <a:xfrm>
            <a:off x="1483050" y="1515775"/>
            <a:ext cx="6177900" cy="90971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5000"/>
              <a:buFont typeface="Calibri"/>
              <a:buNone/>
              <a:defRPr sz="3600" b="0" i="0" u="none" strike="noStrike" cap="none">
                <a:solidFill>
                  <a:srgbClr val="000000"/>
                </a:solidFill>
                <a:latin typeface="Calibri"/>
                <a:ea typeface="Calibri"/>
                <a:cs typeface="Calibri"/>
                <a:sym typeface="Calibri"/>
              </a:defRPr>
            </a:lvl1pPr>
            <a:lvl2pPr marR="0" lvl="1"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9pPr>
          </a:lstStyle>
          <a:p>
            <a:endParaRPr/>
          </a:p>
        </p:txBody>
      </p:sp>
      <p:sp>
        <p:nvSpPr>
          <p:cNvPr id="22" name="Google Shape;22;p6"/>
          <p:cNvSpPr txBox="1">
            <a:spLocks noGrp="1"/>
          </p:cNvSpPr>
          <p:nvPr>
            <p:ph type="title" idx="2"/>
          </p:nvPr>
        </p:nvSpPr>
        <p:spPr>
          <a:xfrm>
            <a:off x="1483050" y="3100738"/>
            <a:ext cx="6177900" cy="5727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2600"/>
              <a:buFont typeface="Calibri"/>
              <a:buNone/>
              <a:defRPr sz="2600" b="0" i="0" u="none" strike="noStrike" cap="none">
                <a:solidFill>
                  <a:srgbClr val="000000"/>
                </a:solidFill>
                <a:latin typeface="Calibri"/>
                <a:ea typeface="Calibri"/>
                <a:cs typeface="Calibri"/>
                <a:sym typeface="Calibri"/>
              </a:defRPr>
            </a:lvl1pPr>
            <a:lvl2pPr marR="0" lvl="1"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Layout">
  <p:cSld name="Content - 1 Column">
    <p:bg>
      <p:bgPr>
        <a:solidFill>
          <a:schemeClr val="lt1"/>
        </a:solidFill>
        <a:effectLst/>
      </p:bgPr>
    </p:bg>
    <p:spTree>
      <p:nvGrpSpPr>
        <p:cNvPr id="1" name="Shape 23"/>
        <p:cNvGrpSpPr/>
        <p:nvPr/>
      </p:nvGrpSpPr>
      <p:grpSpPr>
        <a:xfrm>
          <a:off x="0" y="0"/>
          <a:ext cx="0" cy="0"/>
          <a:chOff x="0" y="0"/>
          <a:chExt cx="0" cy="0"/>
        </a:xfrm>
      </p:grpSpPr>
      <p:pic>
        <p:nvPicPr>
          <p:cNvPr id="24" name="Google Shape;24;p7"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25" name="Google Shape;25;p7"/>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91192A"/>
              </a:buClr>
              <a:buSzPts val="3600"/>
              <a:buFont typeface="Calibri"/>
              <a:buNone/>
              <a:defRPr sz="3600" b="0" i="0" u="none" strike="noStrike" cap="none">
                <a:solidFill>
                  <a:schemeClr val="accent3"/>
                </a:solidFill>
                <a:latin typeface="Calibri"/>
                <a:ea typeface="Calibri"/>
                <a:cs typeface="Calibri"/>
                <a:sym typeface="Calibri"/>
              </a:defRPr>
            </a:lvl1pPr>
            <a:lvl2pPr marR="0" lvl="1"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9pPr>
          </a:lstStyle>
          <a:p>
            <a:endParaRPr/>
          </a:p>
        </p:txBody>
      </p:sp>
      <p:sp>
        <p:nvSpPr>
          <p:cNvPr id="26" name="Google Shape;26;p7"/>
          <p:cNvSpPr txBox="1">
            <a:spLocks noGrp="1"/>
          </p:cNvSpPr>
          <p:nvPr>
            <p:ph type="body" idx="1"/>
          </p:nvPr>
        </p:nvSpPr>
        <p:spPr>
          <a:xfrm>
            <a:off x="456300" y="1263111"/>
            <a:ext cx="8225400" cy="1968286"/>
          </a:xfrm>
          <a:prstGeom prst="rect">
            <a:avLst/>
          </a:prstGeom>
          <a:noFill/>
          <a:ln>
            <a:noFill/>
          </a:ln>
        </p:spPr>
        <p:txBody>
          <a:bodyPr spcFirstLastPara="1" wrap="square" lIns="91425" tIns="91425" rIns="91425" bIns="91425" anchor="t" anchorCtr="0">
            <a:noAutofit/>
          </a:bodyPr>
          <a:lstStyle>
            <a:lvl1pPr marL="457200" marR="0" lvl="0" indent="-393700" algn="l" rtl="0">
              <a:lnSpc>
                <a:spcPct val="115000"/>
              </a:lnSpc>
              <a:spcBef>
                <a:spcPts val="0"/>
              </a:spcBef>
              <a:spcAft>
                <a:spcPts val="0"/>
              </a:spcAft>
              <a:buClr>
                <a:schemeClr val="accent3"/>
              </a:buClr>
              <a:buSzPts val="2600"/>
              <a:buFont typeface="NTR"/>
              <a:buChar char="●"/>
              <a:defRPr sz="2600" b="0" i="0" u="none" strike="noStrike" cap="none">
                <a:solidFill>
                  <a:schemeClr val="dk1"/>
                </a:solidFill>
                <a:latin typeface="Calibri"/>
                <a:ea typeface="Calibri"/>
                <a:cs typeface="Calibri"/>
                <a:sym typeface="Calibri"/>
              </a:defRPr>
            </a:lvl1pPr>
            <a:lvl2pPr marL="914400" marR="0" lvl="1" indent="-393700" algn="l" rtl="0">
              <a:lnSpc>
                <a:spcPct val="115000"/>
              </a:lnSpc>
              <a:spcBef>
                <a:spcPts val="0"/>
              </a:spcBef>
              <a:spcAft>
                <a:spcPts val="0"/>
              </a:spcAft>
              <a:buClr>
                <a:schemeClr val="accent2"/>
              </a:buClr>
              <a:buSzPts val="2600"/>
              <a:buFont typeface="Courier New"/>
              <a:buChar char="o"/>
              <a:defRPr sz="2600" b="0" i="0" u="none" strike="noStrike" cap="none">
                <a:solidFill>
                  <a:schemeClr val="dk1"/>
                </a:solidFill>
                <a:latin typeface="Calibri"/>
                <a:ea typeface="Calibri"/>
                <a:cs typeface="Calibri"/>
                <a:sym typeface="Calibri"/>
              </a:defRPr>
            </a:lvl2pPr>
            <a:lvl3pPr marL="1371600" marR="0" lvl="2" indent="-393700" algn="l" rtl="0">
              <a:lnSpc>
                <a:spcPct val="115000"/>
              </a:lnSpc>
              <a:spcBef>
                <a:spcPts val="0"/>
              </a:spcBef>
              <a:spcAft>
                <a:spcPts val="0"/>
              </a:spcAft>
              <a:buClr>
                <a:schemeClr val="accent4"/>
              </a:buClr>
              <a:buSzPts val="2600"/>
              <a:buFont typeface="Noto Sans Symbols"/>
              <a:buChar char="▪"/>
              <a:defRPr sz="2600" b="0" i="0" u="none" strike="noStrike" cap="none">
                <a:solidFill>
                  <a:schemeClr val="dk1"/>
                </a:solidFill>
                <a:latin typeface="Calibri"/>
                <a:ea typeface="Calibri"/>
                <a:cs typeface="Calibri"/>
                <a:sym typeface="Calibri"/>
              </a:defRPr>
            </a:lvl3pPr>
            <a:lvl4pPr marL="1828800" marR="0" lvl="3"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5pPr>
            <a:lvl6pPr marL="2743200" marR="0" lvl="5"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6pPr>
            <a:lvl7pPr marL="3200400" marR="0" lvl="6"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7pPr>
            <a:lvl8pPr marL="3657600" marR="0" lvl="7"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8pPr>
            <a:lvl9pPr marL="4114800" marR="0" lvl="8"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lumn Layout">
  <p:cSld name="Content - 2 column">
    <p:bg>
      <p:bgPr>
        <a:solidFill>
          <a:schemeClr val="lt1"/>
        </a:solidFill>
        <a:effectLst/>
      </p:bgPr>
    </p:bg>
    <p:spTree>
      <p:nvGrpSpPr>
        <p:cNvPr id="1" name="Shape 27"/>
        <p:cNvGrpSpPr/>
        <p:nvPr/>
      </p:nvGrpSpPr>
      <p:grpSpPr>
        <a:xfrm>
          <a:off x="0" y="0"/>
          <a:ext cx="0" cy="0"/>
          <a:chOff x="0" y="0"/>
          <a:chExt cx="0" cy="0"/>
        </a:xfrm>
      </p:grpSpPr>
      <p:sp>
        <p:nvSpPr>
          <p:cNvPr id="28" name="Google Shape;28;p8"/>
          <p:cNvSpPr txBox="1">
            <a:spLocks noGrp="1"/>
          </p:cNvSpPr>
          <p:nvPr>
            <p:ph type="body" idx="1"/>
          </p:nvPr>
        </p:nvSpPr>
        <p:spPr>
          <a:xfrm>
            <a:off x="456300" y="1263111"/>
            <a:ext cx="3993900" cy="3251519"/>
          </a:xfrm>
          <a:prstGeom prst="rect">
            <a:avLst/>
          </a:prstGeom>
          <a:noFill/>
          <a:ln>
            <a:noFill/>
          </a:ln>
        </p:spPr>
        <p:txBody>
          <a:bodyPr spcFirstLastPara="1" wrap="square" lIns="91425" tIns="91425" rIns="91425" bIns="91425" anchor="t" anchorCtr="0">
            <a:noAutofit/>
          </a:bodyPr>
          <a:lstStyle>
            <a:lvl1pPr marL="457200" marR="0" lvl="0" indent="-393700" algn="l" rtl="0">
              <a:lnSpc>
                <a:spcPct val="115000"/>
              </a:lnSpc>
              <a:spcBef>
                <a:spcPts val="0"/>
              </a:spcBef>
              <a:spcAft>
                <a:spcPts val="0"/>
              </a:spcAft>
              <a:buClr>
                <a:schemeClr val="accent3"/>
              </a:buClr>
              <a:buSzPts val="2600"/>
              <a:buFont typeface="NTR"/>
              <a:buChar char="●"/>
              <a:defRPr sz="2600" b="0" i="0" u="none" strike="noStrike" cap="none">
                <a:solidFill>
                  <a:schemeClr val="dk1"/>
                </a:solidFill>
                <a:latin typeface="Calibri"/>
                <a:ea typeface="Calibri"/>
                <a:cs typeface="Calibri"/>
                <a:sym typeface="Calibri"/>
              </a:defRPr>
            </a:lvl1pPr>
            <a:lvl2pPr marL="914400" marR="0" lvl="1" indent="-393700" algn="l" rtl="0">
              <a:lnSpc>
                <a:spcPct val="115000"/>
              </a:lnSpc>
              <a:spcBef>
                <a:spcPts val="0"/>
              </a:spcBef>
              <a:spcAft>
                <a:spcPts val="0"/>
              </a:spcAft>
              <a:buClr>
                <a:schemeClr val="accent2"/>
              </a:buClr>
              <a:buSzPts val="2600"/>
              <a:buFont typeface="Courier New"/>
              <a:buChar char="o"/>
              <a:defRPr sz="2600" b="0" i="0" u="none" strike="noStrike" cap="none">
                <a:solidFill>
                  <a:schemeClr val="dk1"/>
                </a:solidFill>
                <a:latin typeface="Calibri"/>
                <a:ea typeface="Calibri"/>
                <a:cs typeface="Calibri"/>
                <a:sym typeface="Calibri"/>
              </a:defRPr>
            </a:lvl2pPr>
            <a:lvl3pPr marL="1371600" marR="0" lvl="2" indent="-393700" algn="l" rtl="0">
              <a:lnSpc>
                <a:spcPct val="115000"/>
              </a:lnSpc>
              <a:spcBef>
                <a:spcPts val="0"/>
              </a:spcBef>
              <a:spcAft>
                <a:spcPts val="0"/>
              </a:spcAft>
              <a:buClr>
                <a:schemeClr val="accent4"/>
              </a:buClr>
              <a:buSzPts val="2600"/>
              <a:buFont typeface="Noto Sans Symbols"/>
              <a:buChar char="▪"/>
              <a:defRPr sz="2600" b="0" i="0" u="none" strike="noStrike" cap="none">
                <a:solidFill>
                  <a:schemeClr val="dk1"/>
                </a:solidFill>
                <a:latin typeface="Calibri"/>
                <a:ea typeface="Calibri"/>
                <a:cs typeface="Calibri"/>
                <a:sym typeface="Calibri"/>
              </a:defRPr>
            </a:lvl3pPr>
            <a:lvl4pPr marL="1828800" marR="0" lvl="3"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5pPr>
            <a:lvl6pPr marL="2743200" marR="0" lvl="5"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6pPr>
            <a:lvl7pPr marL="3200400" marR="0" lvl="6"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7pPr>
            <a:lvl8pPr marL="3657600" marR="0" lvl="7"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8pPr>
            <a:lvl9pPr marL="4114800" marR="0" lvl="8"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9pPr>
          </a:lstStyle>
          <a:p>
            <a:endParaRPr/>
          </a:p>
        </p:txBody>
      </p:sp>
      <p:sp>
        <p:nvSpPr>
          <p:cNvPr id="29" name="Google Shape;29;p8"/>
          <p:cNvSpPr txBox="1">
            <a:spLocks noGrp="1"/>
          </p:cNvSpPr>
          <p:nvPr>
            <p:ph type="body" idx="2"/>
          </p:nvPr>
        </p:nvSpPr>
        <p:spPr>
          <a:xfrm>
            <a:off x="4687932" y="1263111"/>
            <a:ext cx="3993900" cy="3251519"/>
          </a:xfrm>
          <a:prstGeom prst="rect">
            <a:avLst/>
          </a:prstGeom>
          <a:noFill/>
          <a:ln>
            <a:noFill/>
          </a:ln>
        </p:spPr>
        <p:txBody>
          <a:bodyPr spcFirstLastPara="1" wrap="square" lIns="91425" tIns="91425" rIns="91425" bIns="91425" anchor="t" anchorCtr="0">
            <a:noAutofit/>
          </a:bodyPr>
          <a:lstStyle>
            <a:lvl1pPr marL="457200" marR="0" lvl="0" indent="-393700" algn="l" rtl="0">
              <a:lnSpc>
                <a:spcPct val="115000"/>
              </a:lnSpc>
              <a:spcBef>
                <a:spcPts val="0"/>
              </a:spcBef>
              <a:spcAft>
                <a:spcPts val="0"/>
              </a:spcAft>
              <a:buClr>
                <a:schemeClr val="accent3"/>
              </a:buClr>
              <a:buSzPts val="2600"/>
              <a:buFont typeface="Calibri"/>
              <a:buAutoNum type="arabicPeriod"/>
              <a:defRPr sz="2600" b="0" i="0" u="none" strike="noStrike" cap="none">
                <a:solidFill>
                  <a:schemeClr val="dk1"/>
                </a:solidFill>
                <a:latin typeface="Calibri"/>
                <a:ea typeface="Calibri"/>
                <a:cs typeface="Calibri"/>
                <a:sym typeface="Calibri"/>
              </a:defRPr>
            </a:lvl1pPr>
            <a:lvl2pPr marL="914400" marR="0" lvl="1" indent="-393700" algn="l" rtl="0">
              <a:lnSpc>
                <a:spcPct val="115000"/>
              </a:lnSpc>
              <a:spcBef>
                <a:spcPts val="0"/>
              </a:spcBef>
              <a:spcAft>
                <a:spcPts val="0"/>
              </a:spcAft>
              <a:buClr>
                <a:schemeClr val="accent2"/>
              </a:buClr>
              <a:buSzPts val="2600"/>
              <a:buFont typeface="Calibri"/>
              <a:buAutoNum type="alphaLcPeriod"/>
              <a:defRPr sz="2600" b="0" i="0" u="none" strike="noStrike" cap="none">
                <a:solidFill>
                  <a:schemeClr val="dk1"/>
                </a:solidFill>
                <a:latin typeface="Calibri"/>
                <a:ea typeface="Calibri"/>
                <a:cs typeface="Calibri"/>
                <a:sym typeface="Calibri"/>
              </a:defRPr>
            </a:lvl2pPr>
            <a:lvl3pPr marL="1371600" marR="0" lvl="2" indent="-393700" algn="l" rtl="0">
              <a:lnSpc>
                <a:spcPct val="115000"/>
              </a:lnSpc>
              <a:spcBef>
                <a:spcPts val="0"/>
              </a:spcBef>
              <a:spcAft>
                <a:spcPts val="0"/>
              </a:spcAft>
              <a:buClr>
                <a:schemeClr val="accent4"/>
              </a:buClr>
              <a:buSzPts val="2600"/>
              <a:buFont typeface="Calibri"/>
              <a:buAutoNum type="romanLcPeriod"/>
              <a:defRPr sz="2600" b="0" i="0" u="none" strike="noStrike" cap="none">
                <a:solidFill>
                  <a:schemeClr val="dk1"/>
                </a:solidFill>
                <a:latin typeface="Calibri"/>
                <a:ea typeface="Calibri"/>
                <a:cs typeface="Calibri"/>
                <a:sym typeface="Calibri"/>
              </a:defRPr>
            </a:lvl3pPr>
            <a:lvl4pPr marL="1828800" marR="0" lvl="3"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5pPr>
            <a:lvl6pPr marL="2743200" marR="0" lvl="5"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6pPr>
            <a:lvl7pPr marL="3200400" marR="0" lvl="6"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7pPr>
            <a:lvl8pPr marL="3657600" marR="0" lvl="7"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8pPr>
            <a:lvl9pPr marL="4114800" marR="0" lvl="8"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9pPr>
          </a:lstStyle>
          <a:p>
            <a:endParaRPr/>
          </a:p>
        </p:txBody>
      </p:sp>
      <p:pic>
        <p:nvPicPr>
          <p:cNvPr id="30" name="Google Shape;30;p8"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1" name="Google Shape;31;p8"/>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91192A"/>
              </a:buClr>
              <a:buSzPts val="3600"/>
              <a:buFont typeface="Calibri"/>
              <a:buNone/>
              <a:defRPr sz="3600" b="0" i="0" u="none" strike="noStrike" cap="none">
                <a:solidFill>
                  <a:schemeClr val="accent3"/>
                </a:solidFill>
                <a:latin typeface="Calibri"/>
                <a:ea typeface="Calibri"/>
                <a:cs typeface="Calibri"/>
                <a:sym typeface="Calibri"/>
              </a:defRPr>
            </a:lvl1pPr>
            <a:lvl2pPr marR="0" lvl="1"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ption 1">
  <p:cSld name="Video">
    <p:bg>
      <p:bgPr>
        <a:solidFill>
          <a:schemeClr val="lt1"/>
        </a:solidFill>
        <a:effectLst/>
      </p:bgPr>
    </p:bg>
    <p:spTree>
      <p:nvGrpSpPr>
        <p:cNvPr id="1" name="Shape 32"/>
        <p:cNvGrpSpPr/>
        <p:nvPr/>
      </p:nvGrpSpPr>
      <p:grpSpPr>
        <a:xfrm>
          <a:off x="0" y="0"/>
          <a:ext cx="0" cy="0"/>
          <a:chOff x="0" y="0"/>
          <a:chExt cx="0" cy="0"/>
        </a:xfrm>
      </p:grpSpPr>
      <p:pic>
        <p:nvPicPr>
          <p:cNvPr id="33" name="Google Shape;33;p9"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4" name="Google Shape;34;p9"/>
          <p:cNvSpPr txBox="1">
            <a:spLocks noGrp="1"/>
          </p:cNvSpPr>
          <p:nvPr>
            <p:ph type="title"/>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marR="0" lvl="0" algn="ctr" rtl="0">
              <a:lnSpc>
                <a:spcPct val="115000"/>
              </a:lnSpc>
              <a:spcBef>
                <a:spcPts val="0"/>
              </a:spcBef>
              <a:spcAft>
                <a:spcPts val="0"/>
              </a:spcAft>
              <a:buClr>
                <a:srgbClr val="275781"/>
              </a:buClr>
              <a:buSzPts val="1800"/>
              <a:buFont typeface="Calibri"/>
              <a:buNone/>
              <a:defRPr sz="1800" b="0" i="0" u="none" strike="noStrike" cap="none">
                <a:solidFill>
                  <a:srgbClr val="27578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Title only">
    <p:bg>
      <p:bgPr>
        <a:solidFill>
          <a:schemeClr val="lt1"/>
        </a:solidFill>
        <a:effectLst/>
      </p:bgPr>
    </p:bg>
    <p:spTree>
      <p:nvGrpSpPr>
        <p:cNvPr id="1" name="Shape 35"/>
        <p:cNvGrpSpPr/>
        <p:nvPr/>
      </p:nvGrpSpPr>
      <p:grpSpPr>
        <a:xfrm>
          <a:off x="0" y="0"/>
          <a:ext cx="0" cy="0"/>
          <a:chOff x="0" y="0"/>
          <a:chExt cx="0" cy="0"/>
        </a:xfrm>
      </p:grpSpPr>
      <p:pic>
        <p:nvPicPr>
          <p:cNvPr id="36" name="Google Shape;36;p10"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7" name="Google Shape;37;p10"/>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91192A"/>
              </a:buClr>
              <a:buSzPts val="3600"/>
              <a:buFont typeface="Calibri"/>
              <a:buNone/>
              <a:defRPr sz="3600" b="0" i="0" u="none" strike="noStrike" cap="none">
                <a:solidFill>
                  <a:schemeClr val="accent3"/>
                </a:solidFill>
                <a:latin typeface="Calibri"/>
                <a:ea typeface="Calibri"/>
                <a:cs typeface="Calibri"/>
                <a:sym typeface="Calibri"/>
              </a:defRPr>
            </a:lvl1pPr>
            <a:lvl2pPr marR="0" lvl="1"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1">
            <a:alphaModFix/>
          </a:blip>
          <a:stretch>
            <a:fillRect/>
          </a:stretch>
        </a:blip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h0N2-VVvhF4"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17.jpg"/><Relationship Id="rId4" Type="http://schemas.openxmlformats.org/officeDocument/2006/relationships/hyperlink" Target="http://www.youtube.com/watch?v=h0N2-VVvhF4"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video" Target="https://www.youtube.com/embed/TvpAREkxGlg?feature=oembed" TargetMode="External"/><Relationship Id="rId5" Type="http://schemas.openxmlformats.org/officeDocument/2006/relationships/image" Target="../media/image11.jpeg"/><Relationship Id="rId4" Type="http://schemas.openxmlformats.org/officeDocument/2006/relationships/hyperlink" Target="https://youtu.be/TvpAREkxGlg"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ideo" Target="https://www.youtube.com/embed/EVS_yYQoLJg?feature=oembed" TargetMode="External"/><Relationship Id="rId5" Type="http://schemas.openxmlformats.org/officeDocument/2006/relationships/image" Target="../media/image12.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video" Target="https://www.youtube.com/embed/3lJ4kTAHcv4?feature=oembed" TargetMode="External"/><Relationship Id="rId5" Type="http://schemas.openxmlformats.org/officeDocument/2006/relationships/image" Target="../media/image13.jpeg"/><Relationship Id="rId4" Type="http://schemas.openxmlformats.org/officeDocument/2006/relationships/hyperlink" Target="https://youtu.be/3lJ4kTAHcv4?si=61mkctb6CEI_h5z-"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456175" y="445024"/>
            <a:ext cx="8225400" cy="818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dirty="0"/>
              <a:t>Stations 2–6</a:t>
            </a:r>
            <a:endParaRPr dirty="0"/>
          </a:p>
        </p:txBody>
      </p:sp>
      <p:sp>
        <p:nvSpPr>
          <p:cNvPr id="99" name="Google Shape;99;p20"/>
          <p:cNvSpPr txBox="1">
            <a:spLocks noGrp="1"/>
          </p:cNvSpPr>
          <p:nvPr>
            <p:ph type="body" idx="1"/>
          </p:nvPr>
        </p:nvSpPr>
        <p:spPr>
          <a:xfrm>
            <a:off x="456300" y="1263100"/>
            <a:ext cx="8288700" cy="3880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a:t>As a group, transition through each station. Use your Station guide handout to help you engage with the activities and reflect on them.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a:t>NYO Events</a:t>
            </a:r>
            <a:endParaRPr/>
          </a:p>
        </p:txBody>
      </p:sp>
      <p:sp>
        <p:nvSpPr>
          <p:cNvPr id="105" name="Google Shape;105;p21"/>
          <p:cNvSpPr txBox="1">
            <a:spLocks noGrp="1"/>
          </p:cNvSpPr>
          <p:nvPr>
            <p:ph type="body" idx="1"/>
          </p:nvPr>
        </p:nvSpPr>
        <p:spPr>
          <a:xfrm>
            <a:off x="456300" y="1263100"/>
            <a:ext cx="4018800" cy="30639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US"/>
              <a:t>Scan the QR code to review the NYO events. </a:t>
            </a:r>
            <a:endParaRPr/>
          </a:p>
          <a:p>
            <a:pPr marL="457200" lvl="0" indent="0" algn="l" rtl="0">
              <a:lnSpc>
                <a:spcPct val="100000"/>
              </a:lnSpc>
              <a:spcBef>
                <a:spcPts val="0"/>
              </a:spcBef>
              <a:spcAft>
                <a:spcPts val="0"/>
              </a:spcAft>
              <a:buNone/>
            </a:pPr>
            <a:endParaRPr/>
          </a:p>
          <a:p>
            <a:pPr marL="457200" lvl="0" indent="-393700" algn="l" rtl="0">
              <a:lnSpc>
                <a:spcPct val="100000"/>
              </a:lnSpc>
              <a:spcBef>
                <a:spcPts val="0"/>
              </a:spcBef>
              <a:spcAft>
                <a:spcPts val="0"/>
              </a:spcAft>
              <a:buSzPts val="2600"/>
              <a:buChar char="●"/>
            </a:pPr>
            <a:r>
              <a:rPr lang="en-US"/>
              <a:t>As a group, review the events and decide which one you want to create a poster or digital slide. </a:t>
            </a:r>
            <a:endParaRPr/>
          </a:p>
        </p:txBody>
      </p:sp>
      <p:pic>
        <p:nvPicPr>
          <p:cNvPr id="106" name="Google Shape;106;p21"/>
          <p:cNvPicPr preferRelativeResize="0"/>
          <p:nvPr/>
        </p:nvPicPr>
        <p:blipFill>
          <a:blip r:embed="rId3">
            <a:alphaModFix/>
          </a:blip>
          <a:stretch>
            <a:fillRect/>
          </a:stretch>
        </p:blipFill>
        <p:spPr>
          <a:xfrm>
            <a:off x="5201150" y="751411"/>
            <a:ext cx="3073752" cy="357558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459300" y="363050"/>
            <a:ext cx="8225400" cy="6558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a:t>8th Grade</a:t>
            </a:r>
            <a:endParaRPr/>
          </a:p>
        </p:txBody>
      </p:sp>
      <p:sp>
        <p:nvSpPr>
          <p:cNvPr id="112" name="Google Shape;112;p22"/>
          <p:cNvSpPr txBox="1">
            <a:spLocks noGrp="1"/>
          </p:cNvSpPr>
          <p:nvPr>
            <p:ph type="body" idx="1"/>
          </p:nvPr>
        </p:nvSpPr>
        <p:spPr>
          <a:xfrm>
            <a:off x="456300" y="1018850"/>
            <a:ext cx="8225400" cy="3308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1900"/>
              <a:t>Your poster or digital slide over your event should include the following: </a:t>
            </a:r>
            <a:endParaRPr sz="1900"/>
          </a:p>
          <a:p>
            <a:pPr marL="457200" lvl="0" indent="-349250" algn="l" rtl="0">
              <a:lnSpc>
                <a:spcPct val="100000"/>
              </a:lnSpc>
              <a:spcBef>
                <a:spcPts val="0"/>
              </a:spcBef>
              <a:spcAft>
                <a:spcPts val="0"/>
              </a:spcAft>
              <a:buClr>
                <a:schemeClr val="dk1"/>
              </a:buClr>
              <a:buSzPts val="1900"/>
              <a:buFont typeface="Calibri"/>
              <a:buAutoNum type="arabicPeriod"/>
            </a:pPr>
            <a:r>
              <a:rPr lang="en-US" sz="1900"/>
              <a:t>Draw and label a force diagram that shows the forces acting on the athlete during the movement. Include the direction of forces and label the applied force, gravitational force, normal force, and friction (if relevant). </a:t>
            </a:r>
            <a:endParaRPr sz="1900"/>
          </a:p>
          <a:p>
            <a:pPr marL="457200" lvl="0" indent="0" algn="l" rtl="0">
              <a:lnSpc>
                <a:spcPct val="100000"/>
              </a:lnSpc>
              <a:spcBef>
                <a:spcPts val="0"/>
              </a:spcBef>
              <a:spcAft>
                <a:spcPts val="0"/>
              </a:spcAft>
              <a:buNone/>
            </a:pPr>
            <a:endParaRPr sz="1900"/>
          </a:p>
          <a:p>
            <a:pPr marL="457200" lvl="0" indent="-349250" algn="l" rtl="0">
              <a:lnSpc>
                <a:spcPct val="100000"/>
              </a:lnSpc>
              <a:spcBef>
                <a:spcPts val="0"/>
              </a:spcBef>
              <a:spcAft>
                <a:spcPts val="0"/>
              </a:spcAft>
              <a:buClr>
                <a:schemeClr val="dk1"/>
              </a:buClr>
              <a:buSzPts val="1900"/>
              <a:buFont typeface="Calibri"/>
              <a:buAutoNum type="arabicPeriod"/>
            </a:pPr>
            <a:r>
              <a:rPr lang="en-US" sz="1900"/>
              <a:t>A brief explanation (four to six sentences) connecting the diagram to Newton’s Laws.</a:t>
            </a:r>
            <a:endParaRPr sz="1900"/>
          </a:p>
          <a:p>
            <a:pPr marL="914400" lvl="0" indent="-349250" algn="l" rtl="0">
              <a:lnSpc>
                <a:spcPct val="100000"/>
              </a:lnSpc>
              <a:spcBef>
                <a:spcPts val="0"/>
              </a:spcBef>
              <a:spcAft>
                <a:spcPts val="0"/>
              </a:spcAft>
              <a:buClr>
                <a:schemeClr val="dk1"/>
              </a:buClr>
              <a:buSzPts val="1900"/>
              <a:buFont typeface="Calibri"/>
              <a:buChar char="-"/>
            </a:pPr>
            <a:r>
              <a:rPr lang="en-US" sz="1900"/>
              <a:t>Use Newton’s third law to describe the action-reaction forces involved in the movement. </a:t>
            </a:r>
            <a:endParaRPr sz="1900"/>
          </a:p>
          <a:p>
            <a:pPr marL="914400" lvl="0" indent="-349250" algn="l" rtl="0">
              <a:lnSpc>
                <a:spcPct val="100000"/>
              </a:lnSpc>
              <a:spcBef>
                <a:spcPts val="0"/>
              </a:spcBef>
              <a:spcAft>
                <a:spcPts val="0"/>
              </a:spcAft>
              <a:buClr>
                <a:schemeClr val="dk1"/>
              </a:buClr>
              <a:buSzPts val="1900"/>
              <a:buFont typeface="Calibri"/>
              <a:buChar char="-"/>
            </a:pPr>
            <a:r>
              <a:rPr lang="en-US" sz="1900"/>
              <a:t>Use Newton’s second law to explain how the athlete’s mass and net force affect their motion. </a:t>
            </a:r>
            <a:endParaRPr sz="1900"/>
          </a:p>
          <a:p>
            <a:pPr marL="0" lvl="0" indent="0" algn="l" rtl="0">
              <a:lnSpc>
                <a:spcPct val="150000"/>
              </a:lnSpc>
              <a:spcBef>
                <a:spcPts val="120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title"/>
          </p:nvPr>
        </p:nvSpPr>
        <p:spPr>
          <a:xfrm>
            <a:off x="456175" y="445025"/>
            <a:ext cx="8225400" cy="6558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a:t>High School</a:t>
            </a:r>
            <a:endParaRPr/>
          </a:p>
        </p:txBody>
      </p:sp>
      <p:sp>
        <p:nvSpPr>
          <p:cNvPr id="118" name="Google Shape;118;p23"/>
          <p:cNvSpPr txBox="1">
            <a:spLocks noGrp="1"/>
          </p:cNvSpPr>
          <p:nvPr>
            <p:ph type="body" idx="1"/>
          </p:nvPr>
        </p:nvSpPr>
        <p:spPr>
          <a:xfrm>
            <a:off x="456300" y="1100825"/>
            <a:ext cx="8225400" cy="32262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2100"/>
              <a:t>Your poster or digital slide over your event should include the following: </a:t>
            </a:r>
            <a:endParaRPr sz="2100"/>
          </a:p>
          <a:p>
            <a:pPr marL="457200" lvl="0" indent="-361950" algn="l" rtl="0">
              <a:lnSpc>
                <a:spcPct val="100000"/>
              </a:lnSpc>
              <a:spcBef>
                <a:spcPts val="1200"/>
              </a:spcBef>
              <a:spcAft>
                <a:spcPts val="0"/>
              </a:spcAft>
              <a:buClr>
                <a:schemeClr val="dk1"/>
              </a:buClr>
              <a:buSzPts val="2100"/>
              <a:buFont typeface="Calibri"/>
              <a:buAutoNum type="arabicPeriod"/>
            </a:pPr>
            <a:r>
              <a:rPr lang="en-US" sz="2100"/>
              <a:t>Draw and label a force diagram showing the net force acting on the athlete during the event. Identify and label all external forces and the direction of acceleration.</a:t>
            </a:r>
            <a:endParaRPr sz="2100"/>
          </a:p>
          <a:p>
            <a:pPr marL="457200" lvl="0" indent="-361950" algn="l" rtl="0">
              <a:lnSpc>
                <a:spcPct val="100000"/>
              </a:lnSpc>
              <a:spcBef>
                <a:spcPts val="0"/>
              </a:spcBef>
              <a:spcAft>
                <a:spcPts val="0"/>
              </a:spcAft>
              <a:buClr>
                <a:schemeClr val="dk1"/>
              </a:buClr>
              <a:buSzPts val="2100"/>
              <a:buFont typeface="Calibri"/>
              <a:buAutoNum type="arabicPeriod"/>
            </a:pPr>
            <a:r>
              <a:rPr lang="en-US" sz="2100"/>
              <a:t>Analyze how the net force and the athlete’s mass affected their motion using Newton’s Second Law.  (F=ma). </a:t>
            </a:r>
            <a:endParaRPr sz="2100"/>
          </a:p>
          <a:p>
            <a:pPr marL="457200" lvl="0" indent="-361950" algn="l" rtl="0">
              <a:lnSpc>
                <a:spcPct val="100000"/>
              </a:lnSpc>
              <a:spcBef>
                <a:spcPts val="0"/>
              </a:spcBef>
              <a:spcAft>
                <a:spcPts val="0"/>
              </a:spcAft>
              <a:buClr>
                <a:schemeClr val="dk1"/>
              </a:buClr>
              <a:buSzPts val="2100"/>
              <a:buFont typeface="Calibri"/>
              <a:buAutoNum type="arabicPeriod"/>
            </a:pPr>
            <a:r>
              <a:rPr lang="en-US" sz="2100"/>
              <a:t>Describe how you might design or modify something in the event (like the landing surface or footwear) to reduce the force on the athlete’s body during a collision or landing. </a:t>
            </a:r>
            <a:endParaRPr sz="2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456175" y="445025"/>
            <a:ext cx="8225400" cy="6558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a:t>Gallery Walk</a:t>
            </a:r>
            <a:endParaRPr/>
          </a:p>
        </p:txBody>
      </p:sp>
      <p:sp>
        <p:nvSpPr>
          <p:cNvPr id="124" name="Google Shape;124;p24"/>
          <p:cNvSpPr txBox="1">
            <a:spLocks noGrp="1"/>
          </p:cNvSpPr>
          <p:nvPr>
            <p:ph type="body" idx="1"/>
          </p:nvPr>
        </p:nvSpPr>
        <p:spPr>
          <a:xfrm>
            <a:off x="456300" y="1100825"/>
            <a:ext cx="8225400" cy="32262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US" sz="2400"/>
              <a:t>In your groups, rotate through your peers’ posters and slides.</a:t>
            </a:r>
            <a:endParaRPr sz="2400"/>
          </a:p>
          <a:p>
            <a:pPr marL="457200" lvl="0" indent="0" algn="l" rtl="0">
              <a:lnSpc>
                <a:spcPct val="100000"/>
              </a:lnSpc>
              <a:spcBef>
                <a:spcPts val="0"/>
              </a:spcBef>
              <a:spcAft>
                <a:spcPts val="0"/>
              </a:spcAft>
              <a:buNone/>
            </a:pPr>
            <a:endParaRPr sz="2400"/>
          </a:p>
          <a:p>
            <a:pPr marL="457200" lvl="0" indent="-381000" algn="l" rtl="0">
              <a:lnSpc>
                <a:spcPct val="100000"/>
              </a:lnSpc>
              <a:spcBef>
                <a:spcPts val="0"/>
              </a:spcBef>
              <a:spcAft>
                <a:spcPts val="0"/>
              </a:spcAft>
              <a:buSzPts val="2400"/>
              <a:buChar char="●"/>
            </a:pPr>
            <a:r>
              <a:rPr lang="en-US" sz="2400"/>
              <a:t>Use one color of post-it notes to write down any questions you have about the presentation and the other color of sticky notes to write down any additional comments you have. Your group must provide one question and one comment. </a:t>
            </a:r>
            <a:endParaRPr sz="2400"/>
          </a:p>
        </p:txBody>
      </p:sp>
      <p:pic>
        <p:nvPicPr>
          <p:cNvPr id="125" name="Google Shape;125;p24" title="Gallery Walk Carousel.png"/>
          <p:cNvPicPr preferRelativeResize="0"/>
          <p:nvPr/>
        </p:nvPicPr>
        <p:blipFill>
          <a:blip r:embed="rId3">
            <a:alphaModFix/>
          </a:blip>
          <a:stretch>
            <a:fillRect/>
          </a:stretch>
        </p:blipFill>
        <p:spPr>
          <a:xfrm>
            <a:off x="7083925" y="156550"/>
            <a:ext cx="1794902" cy="9079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129"/>
        <p:cNvGrpSpPr/>
        <p:nvPr/>
      </p:nvGrpSpPr>
      <p:grpSpPr>
        <a:xfrm>
          <a:off x="0" y="0"/>
          <a:ext cx="0" cy="0"/>
          <a:chOff x="0" y="0"/>
          <a:chExt cx="0" cy="0"/>
        </a:xfrm>
      </p:grpSpPr>
      <p:pic>
        <p:nvPicPr>
          <p:cNvPr id="130" name="Google Shape;130;p25"/>
          <p:cNvPicPr preferRelativeResize="0"/>
          <p:nvPr/>
        </p:nvPicPr>
        <p:blipFill>
          <a:blip r:embed="rId3">
            <a:alphaModFix/>
          </a:blip>
          <a:stretch>
            <a:fillRect/>
          </a:stretch>
        </p:blipFill>
        <p:spPr>
          <a:xfrm rot="804132">
            <a:off x="7449784" y="125779"/>
            <a:ext cx="1625325" cy="1223500"/>
          </a:xfrm>
          <a:prstGeom prst="rect">
            <a:avLst/>
          </a:prstGeom>
          <a:noFill/>
          <a:ln>
            <a:noFill/>
          </a:ln>
        </p:spPr>
      </p:pic>
      <p:sp>
        <p:nvSpPr>
          <p:cNvPr id="131" name="Google Shape;131;p25"/>
          <p:cNvSpPr txBox="1">
            <a:spLocks noGrp="1"/>
          </p:cNvSpPr>
          <p:nvPr>
            <p:ph type="title"/>
          </p:nvPr>
        </p:nvSpPr>
        <p:spPr>
          <a:xfrm>
            <a:off x="456175" y="445024"/>
            <a:ext cx="8225400" cy="81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S-I-T (Surprising, Interesting, Troubling)</a:t>
            </a:r>
            <a:endParaRPr/>
          </a:p>
        </p:txBody>
      </p:sp>
      <p:sp>
        <p:nvSpPr>
          <p:cNvPr id="132" name="Google Shape;132;p25"/>
          <p:cNvSpPr txBox="1">
            <a:spLocks noGrp="1"/>
          </p:cNvSpPr>
          <p:nvPr>
            <p:ph type="body" idx="1"/>
          </p:nvPr>
        </p:nvSpPr>
        <p:spPr>
          <a:xfrm>
            <a:off x="456300" y="1263100"/>
            <a:ext cx="7429800" cy="3111300"/>
          </a:xfrm>
          <a:prstGeom prst="rect">
            <a:avLst/>
          </a:prstGeom>
        </p:spPr>
        <p:txBody>
          <a:bodyPr spcFirstLastPara="1" wrap="square" lIns="91425" tIns="91425" rIns="91425" bIns="91425" anchor="t" anchorCtr="0">
            <a:noAutofit/>
          </a:bodyPr>
          <a:lstStyle/>
          <a:p>
            <a:pPr marL="457200" lvl="0" indent="-393700" algn="l" rtl="0">
              <a:spcBef>
                <a:spcPts val="0"/>
              </a:spcBef>
              <a:spcAft>
                <a:spcPts val="0"/>
              </a:spcAft>
              <a:buSzPts val="2600"/>
              <a:buChar char="●"/>
            </a:pPr>
            <a:r>
              <a:rPr lang="en-US"/>
              <a:t>Write the letters S-I-T along the side of your paper.</a:t>
            </a:r>
            <a:endParaRPr/>
          </a:p>
          <a:p>
            <a:pPr marL="457200" lvl="0" indent="-393700" algn="l" rtl="0">
              <a:spcBef>
                <a:spcPts val="0"/>
              </a:spcBef>
              <a:spcAft>
                <a:spcPts val="0"/>
              </a:spcAft>
              <a:buSzPts val="2600"/>
              <a:buChar char="●"/>
            </a:pPr>
            <a:r>
              <a:rPr lang="en-US"/>
              <a:t>During the career-focused video, record notes about the profession using the following format:</a:t>
            </a:r>
            <a:endParaRPr/>
          </a:p>
          <a:p>
            <a:pPr marL="914400" lvl="1" indent="-393700" algn="l" rtl="0">
              <a:spcBef>
                <a:spcPts val="0"/>
              </a:spcBef>
              <a:spcAft>
                <a:spcPts val="0"/>
              </a:spcAft>
              <a:buSzPts val="2600"/>
              <a:buChar char="○"/>
            </a:pPr>
            <a:r>
              <a:rPr lang="en-US"/>
              <a:t>S - Write something that you found surprising.</a:t>
            </a:r>
            <a:endParaRPr/>
          </a:p>
          <a:p>
            <a:pPr marL="914400" lvl="1" indent="-393700" algn="l" rtl="0">
              <a:spcBef>
                <a:spcPts val="0"/>
              </a:spcBef>
              <a:spcAft>
                <a:spcPts val="0"/>
              </a:spcAft>
              <a:buSzPts val="2600"/>
              <a:buChar char="○"/>
            </a:pPr>
            <a:r>
              <a:rPr lang="en-US"/>
              <a:t>I - Write something you found interesting.</a:t>
            </a:r>
            <a:endParaRPr/>
          </a:p>
          <a:p>
            <a:pPr marL="914400" lvl="1" indent="-393700" algn="l" rtl="0">
              <a:spcBef>
                <a:spcPts val="0"/>
              </a:spcBef>
              <a:spcAft>
                <a:spcPts val="0"/>
              </a:spcAft>
              <a:buSzPts val="2600"/>
              <a:buChar char="○"/>
            </a:pPr>
            <a:r>
              <a:rPr lang="en-US"/>
              <a:t>T - Write something you found troubling.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136"/>
        <p:cNvGrpSpPr/>
        <p:nvPr/>
      </p:nvGrpSpPr>
      <p:grpSpPr>
        <a:xfrm>
          <a:off x="0" y="0"/>
          <a:ext cx="0" cy="0"/>
          <a:chOff x="0" y="0"/>
          <a:chExt cx="0" cy="0"/>
        </a:xfrm>
      </p:grpSpPr>
      <p:sp>
        <p:nvSpPr>
          <p:cNvPr id="137" name="Google Shape;137;p26"/>
          <p:cNvSpPr txBox="1">
            <a:spLocks noGrp="1"/>
          </p:cNvSpPr>
          <p:nvPr>
            <p:ph type="title"/>
          </p:nvPr>
        </p:nvSpPr>
        <p:spPr>
          <a:xfrm>
            <a:off x="754050" y="4329575"/>
            <a:ext cx="76359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u="sng" dirty="0">
                <a:solidFill>
                  <a:schemeClr val="hlink"/>
                </a:solidFill>
                <a:hlinkClick r:id="rId3"/>
              </a:rPr>
              <a:t>Athletic Training with Rachel Allen</a:t>
            </a:r>
            <a:endParaRPr dirty="0"/>
          </a:p>
        </p:txBody>
      </p:sp>
      <p:pic>
        <p:nvPicPr>
          <p:cNvPr id="138" name="Google Shape;138;p26" descr="Description: Meet Rachel Allen, MS, LAT, ATC, Site Athletic Trainer for Oklahoma City Public Schools at Frederick Douglass High School, who shares how she supports student-athletes through injury prevention, rehabilitation, and performance training while applying principles of force and motion in her daily work. She discusses her career pathway, the science behind athletic movement, and offers advice for students interested in sports medicine and athletic training careers. &#10; &#10;For more lessons, strategies, and games visit K20's LEARN website here: https://learn.k20center.ou.edu/" title="K20 Career-Focused - Athletic Training with Rachel Allen">
            <a:hlinkClick r:id="rId4"/>
          </p:cNvPr>
          <p:cNvPicPr preferRelativeResize="0"/>
          <p:nvPr/>
        </p:nvPicPr>
        <p:blipFill>
          <a:blip r:embed="rId5">
            <a:alphaModFix/>
          </a:blip>
          <a:stretch>
            <a:fillRect/>
          </a:stretch>
        </p:blipFill>
        <p:spPr>
          <a:xfrm>
            <a:off x="804299" y="132075"/>
            <a:ext cx="7462225" cy="4197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1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7"/>
          <p:cNvSpPr txBox="1">
            <a:spLocks noGrp="1"/>
          </p:cNvSpPr>
          <p:nvPr>
            <p:ph type="title"/>
          </p:nvPr>
        </p:nvSpPr>
        <p:spPr>
          <a:xfrm>
            <a:off x="456175" y="445025"/>
            <a:ext cx="8225400" cy="6558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a:t>Design Guidelines</a:t>
            </a:r>
            <a:endParaRPr/>
          </a:p>
        </p:txBody>
      </p:sp>
      <p:sp>
        <p:nvSpPr>
          <p:cNvPr id="144" name="Google Shape;144;p27"/>
          <p:cNvSpPr txBox="1">
            <a:spLocks noGrp="1"/>
          </p:cNvSpPr>
          <p:nvPr>
            <p:ph type="body" idx="1"/>
          </p:nvPr>
        </p:nvSpPr>
        <p:spPr>
          <a:xfrm>
            <a:off x="456300" y="1100825"/>
            <a:ext cx="8225400" cy="32262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US" sz="2400"/>
              <a:t>Review your</a:t>
            </a:r>
            <a:r>
              <a:rPr lang="en-US" sz="2400" b="1"/>
              <a:t> Design Guidelines</a:t>
            </a:r>
            <a:r>
              <a:rPr lang="en-US" sz="2400"/>
              <a:t> handout to help your group design an original, ancestral-heritage inspired event or game.</a:t>
            </a:r>
            <a:endParaRPr sz="2400"/>
          </a:p>
          <a:p>
            <a:pPr marL="914400" lvl="0" indent="0" algn="l" rtl="0">
              <a:lnSpc>
                <a:spcPct val="100000"/>
              </a:lnSpc>
              <a:spcBef>
                <a:spcPts val="0"/>
              </a:spcBef>
              <a:spcAft>
                <a:spcPts val="0"/>
              </a:spcAft>
              <a:buNone/>
            </a:pPr>
            <a:r>
              <a:rPr lang="en-US" sz="2400"/>
              <a:t> </a:t>
            </a:r>
            <a:endParaRPr sz="2400"/>
          </a:p>
          <a:p>
            <a:pPr marL="457200" lvl="0" indent="-381000" algn="l" rtl="0">
              <a:lnSpc>
                <a:spcPct val="100000"/>
              </a:lnSpc>
              <a:spcBef>
                <a:spcPts val="0"/>
              </a:spcBef>
              <a:spcAft>
                <a:spcPts val="0"/>
              </a:spcAft>
              <a:buSzPts val="2400"/>
              <a:buChar char="●"/>
            </a:pPr>
            <a:r>
              <a:rPr lang="en-US" sz="2400"/>
              <a:t>You may do any of the following when designing your event:</a:t>
            </a:r>
            <a:endParaRPr sz="2400"/>
          </a:p>
          <a:p>
            <a:pPr marL="1371600" lvl="1" indent="-381000" algn="l" rtl="0">
              <a:lnSpc>
                <a:spcPct val="100000"/>
              </a:lnSpc>
              <a:spcBef>
                <a:spcPts val="0"/>
              </a:spcBef>
              <a:spcAft>
                <a:spcPts val="0"/>
              </a:spcAft>
              <a:buSzPts val="2400"/>
              <a:buChar char="o"/>
            </a:pPr>
            <a:r>
              <a:rPr lang="en-US" sz="2400"/>
              <a:t>Modify a current NYO event</a:t>
            </a:r>
            <a:endParaRPr sz="2400"/>
          </a:p>
          <a:p>
            <a:pPr marL="1371600" lvl="1" indent="-381000" algn="l" rtl="0">
              <a:lnSpc>
                <a:spcPct val="100000"/>
              </a:lnSpc>
              <a:spcBef>
                <a:spcPts val="0"/>
              </a:spcBef>
              <a:spcAft>
                <a:spcPts val="0"/>
              </a:spcAft>
              <a:buSzPts val="2400"/>
              <a:buChar char="o"/>
            </a:pPr>
            <a:r>
              <a:rPr lang="en-US" sz="2400"/>
              <a:t>Select a movement from your own ancestral heritage.</a:t>
            </a:r>
            <a:endParaRPr sz="2400"/>
          </a:p>
          <a:p>
            <a:pPr marL="1371600" lvl="1" indent="-381000" algn="l" rtl="0">
              <a:lnSpc>
                <a:spcPct val="100000"/>
              </a:lnSpc>
              <a:spcBef>
                <a:spcPts val="0"/>
              </a:spcBef>
              <a:spcAft>
                <a:spcPts val="0"/>
              </a:spcAft>
              <a:buSzPts val="2400"/>
              <a:buChar char="o"/>
            </a:pPr>
            <a:r>
              <a:rPr lang="en-US" sz="2400"/>
              <a:t>Create your own movement-based activity inspired by ancestral heritage.</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8"/>
          <p:cNvSpPr txBox="1">
            <a:spLocks noGrp="1"/>
          </p:cNvSpPr>
          <p:nvPr>
            <p:ph type="title"/>
          </p:nvPr>
        </p:nvSpPr>
        <p:spPr>
          <a:xfrm>
            <a:off x="456175" y="445025"/>
            <a:ext cx="8225400" cy="6558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a:t>Goals</a:t>
            </a:r>
            <a:endParaRPr/>
          </a:p>
        </p:txBody>
      </p:sp>
      <p:sp>
        <p:nvSpPr>
          <p:cNvPr id="150" name="Google Shape;150;p28"/>
          <p:cNvSpPr txBox="1">
            <a:spLocks noGrp="1"/>
          </p:cNvSpPr>
          <p:nvPr>
            <p:ph type="body" idx="1"/>
          </p:nvPr>
        </p:nvSpPr>
        <p:spPr>
          <a:xfrm>
            <a:off x="456300" y="1100825"/>
            <a:ext cx="8225400" cy="38019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US"/>
              <a:t>Create a movement-based game that connects science with ancestral heritage</a:t>
            </a:r>
            <a:endParaRPr/>
          </a:p>
          <a:p>
            <a:pPr marL="914400" lvl="0" indent="0" algn="l" rtl="0">
              <a:lnSpc>
                <a:spcPct val="100000"/>
              </a:lnSpc>
              <a:spcBef>
                <a:spcPts val="0"/>
              </a:spcBef>
              <a:spcAft>
                <a:spcPts val="0"/>
              </a:spcAft>
              <a:buNone/>
            </a:pPr>
            <a:endParaRPr/>
          </a:p>
          <a:p>
            <a:pPr marL="457200" lvl="0" indent="-393700" algn="l" rtl="0">
              <a:lnSpc>
                <a:spcPct val="100000"/>
              </a:lnSpc>
              <a:spcBef>
                <a:spcPts val="0"/>
              </a:spcBef>
              <a:spcAft>
                <a:spcPts val="0"/>
              </a:spcAft>
              <a:buSzPts val="2600"/>
              <a:buChar char="●"/>
            </a:pPr>
            <a:r>
              <a:rPr lang="en-US"/>
              <a:t>Respect ancestral traditions</a:t>
            </a:r>
            <a:endParaRPr/>
          </a:p>
          <a:p>
            <a:pPr marL="914400" lvl="0" indent="0" algn="l" rtl="0">
              <a:lnSpc>
                <a:spcPct val="100000"/>
              </a:lnSpc>
              <a:spcBef>
                <a:spcPts val="0"/>
              </a:spcBef>
              <a:spcAft>
                <a:spcPts val="0"/>
              </a:spcAft>
              <a:buNone/>
            </a:pPr>
            <a:endParaRPr/>
          </a:p>
          <a:p>
            <a:pPr marL="457200" lvl="0" indent="-393700" algn="l" rtl="0">
              <a:lnSpc>
                <a:spcPct val="100000"/>
              </a:lnSpc>
              <a:spcBef>
                <a:spcPts val="0"/>
              </a:spcBef>
              <a:spcAft>
                <a:spcPts val="0"/>
              </a:spcAft>
              <a:buSzPts val="2600"/>
              <a:buChar char="●"/>
            </a:pPr>
            <a:r>
              <a:rPr lang="en-US"/>
              <a:t>Include Newton’s Laws of Motion </a:t>
            </a:r>
            <a:endParaRPr/>
          </a:p>
          <a:p>
            <a:pPr marL="914400" lvl="0" indent="0" algn="l" rtl="0">
              <a:lnSpc>
                <a:spcPct val="100000"/>
              </a:lnSpc>
              <a:spcBef>
                <a:spcPts val="0"/>
              </a:spcBef>
              <a:spcAft>
                <a:spcPts val="0"/>
              </a:spcAft>
              <a:buNone/>
            </a:pPr>
            <a:endParaRPr/>
          </a:p>
          <a:p>
            <a:pPr marL="457200" lvl="0" indent="-393700" algn="l" rtl="0">
              <a:lnSpc>
                <a:spcPct val="100000"/>
              </a:lnSpc>
              <a:spcBef>
                <a:spcPts val="0"/>
              </a:spcBef>
              <a:spcAft>
                <a:spcPts val="0"/>
              </a:spcAft>
              <a:buSzPts val="2600"/>
              <a:buChar char="●"/>
            </a:pPr>
            <a:r>
              <a:rPr lang="en-US"/>
              <a:t>Explain how your game involves force, mass, acceleration, and/or action-reaction forces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9"/>
          <p:cNvSpPr txBox="1">
            <a:spLocks noGrp="1"/>
          </p:cNvSpPr>
          <p:nvPr>
            <p:ph type="title"/>
          </p:nvPr>
        </p:nvSpPr>
        <p:spPr>
          <a:xfrm>
            <a:off x="456175" y="445025"/>
            <a:ext cx="8225400" cy="6558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a:t>Preflections</a:t>
            </a:r>
            <a:endParaRPr/>
          </a:p>
        </p:txBody>
      </p:sp>
      <p:sp>
        <p:nvSpPr>
          <p:cNvPr id="156" name="Google Shape;156;p29"/>
          <p:cNvSpPr txBox="1">
            <a:spLocks noGrp="1"/>
          </p:cNvSpPr>
          <p:nvPr>
            <p:ph type="body" idx="1"/>
          </p:nvPr>
        </p:nvSpPr>
        <p:spPr>
          <a:xfrm>
            <a:off x="456300" y="1100825"/>
            <a:ext cx="8225400" cy="38019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a:t>Revisit the following questions: </a:t>
            </a:r>
            <a:endParaRPr/>
          </a:p>
          <a:p>
            <a:pPr marL="457200" lvl="0" indent="-393700" algn="l" rtl="0">
              <a:lnSpc>
                <a:spcPct val="100000"/>
              </a:lnSpc>
              <a:spcBef>
                <a:spcPts val="0"/>
              </a:spcBef>
              <a:spcAft>
                <a:spcPts val="0"/>
              </a:spcAft>
              <a:buSzPts val="2600"/>
              <a:buAutoNum type="arabicPeriod"/>
            </a:pPr>
            <a:r>
              <a:rPr lang="en-US"/>
              <a:t>What do you think you will be learning? </a:t>
            </a:r>
            <a:endParaRPr/>
          </a:p>
          <a:p>
            <a:pPr marL="457200" lvl="0" indent="-393700" algn="l" rtl="0">
              <a:lnSpc>
                <a:spcPct val="100000"/>
              </a:lnSpc>
              <a:spcBef>
                <a:spcPts val="0"/>
              </a:spcBef>
              <a:spcAft>
                <a:spcPts val="0"/>
              </a:spcAft>
              <a:buSzPts val="2600"/>
              <a:buAutoNum type="arabicPeriod"/>
            </a:pPr>
            <a:r>
              <a:rPr lang="en-US"/>
              <a:t>How do you think it might be connected to Newton’s Laws? </a:t>
            </a:r>
            <a:endParaRPr/>
          </a:p>
          <a:p>
            <a:pPr marL="457200" lvl="0" indent="-393700" algn="l" rtl="0">
              <a:lnSpc>
                <a:spcPct val="100000"/>
              </a:lnSpc>
              <a:spcBef>
                <a:spcPts val="0"/>
              </a:spcBef>
              <a:spcAft>
                <a:spcPts val="0"/>
              </a:spcAft>
              <a:buSzPts val="2600"/>
              <a:buAutoNum type="arabicPeriod"/>
            </a:pPr>
            <a:r>
              <a:rPr lang="en-US"/>
              <a:t>Did the video lead you to have any questions? </a:t>
            </a:r>
            <a:endParaRPr/>
          </a:p>
          <a:p>
            <a:pPr marL="45720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US"/>
              <a:t>Add, revise, or expand on your original responses. </a:t>
            </a:r>
            <a:endParaRPr/>
          </a:p>
        </p:txBody>
      </p:sp>
      <p:pic>
        <p:nvPicPr>
          <p:cNvPr id="157" name="Google Shape;157;p29" title="Preflections.png"/>
          <p:cNvPicPr preferRelativeResize="0"/>
          <p:nvPr/>
        </p:nvPicPr>
        <p:blipFill>
          <a:blip r:embed="rId3">
            <a:alphaModFix/>
          </a:blip>
          <a:stretch>
            <a:fillRect/>
          </a:stretch>
        </p:blipFill>
        <p:spPr>
          <a:xfrm>
            <a:off x="7891950" y="59500"/>
            <a:ext cx="1068225" cy="1068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2"/>
          <p:cNvSpPr txBox="1">
            <a:spLocks noGrp="1"/>
          </p:cNvSpPr>
          <p:nvPr>
            <p:ph type="ctrTitle"/>
          </p:nvPr>
        </p:nvSpPr>
        <p:spPr>
          <a:xfrm>
            <a:off x="3843651" y="1167625"/>
            <a:ext cx="4902000" cy="20526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US"/>
              <a:t>Lifted By Legacy, Moving with Meaning</a:t>
            </a:r>
            <a:endParaRPr/>
          </a:p>
        </p:txBody>
      </p:sp>
      <p:sp>
        <p:nvSpPr>
          <p:cNvPr id="47" name="Google Shape;47;p12"/>
          <p:cNvSpPr txBox="1">
            <a:spLocks noGrp="1"/>
          </p:cNvSpPr>
          <p:nvPr>
            <p:ph type="subTitle" idx="1"/>
          </p:nvPr>
        </p:nvSpPr>
        <p:spPr>
          <a:xfrm>
            <a:off x="3843644" y="3220225"/>
            <a:ext cx="49020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a:t>Forces and Motion</a:t>
            </a:r>
            <a:endParaRPr/>
          </a:p>
        </p:txBody>
      </p:sp>
      <p:pic>
        <p:nvPicPr>
          <p:cNvPr id="48" name="Google Shape;48;p12" title="Lifted by Legacy_cover.png"/>
          <p:cNvPicPr preferRelativeResize="0"/>
          <p:nvPr/>
        </p:nvPicPr>
        <p:blipFill>
          <a:blip r:embed="rId3">
            <a:alphaModFix/>
          </a:blip>
          <a:stretch>
            <a:fillRect/>
          </a:stretch>
        </p:blipFill>
        <p:spPr>
          <a:xfrm>
            <a:off x="272475" y="803700"/>
            <a:ext cx="3536075" cy="3536075"/>
          </a:xfrm>
          <a:prstGeom prst="flowChartPreparation">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3"/>
          <p:cNvSpPr txBox="1">
            <a:spLocks noGrp="1"/>
          </p:cNvSpPr>
          <p:nvPr>
            <p:ph type="ctrTitle"/>
          </p:nvPr>
        </p:nvSpPr>
        <p:spPr>
          <a:xfrm>
            <a:off x="456175" y="744575"/>
            <a:ext cx="8232300" cy="1027200"/>
          </a:xfrm>
          <a:prstGeom prst="rect">
            <a:avLst/>
          </a:prstGeom>
          <a:noFill/>
          <a:ln>
            <a:noFill/>
          </a:ln>
        </p:spPr>
        <p:txBody>
          <a:bodyPr spcFirstLastPara="1" wrap="square" lIns="91425" tIns="91425" rIns="91425" bIns="91425" anchor="b" anchorCtr="0">
            <a:noAutofit/>
          </a:bodyPr>
          <a:lstStyle/>
          <a:p>
            <a:pPr marL="0" lvl="0" indent="0" algn="l" rtl="0">
              <a:lnSpc>
                <a:spcPct val="150000"/>
              </a:lnSpc>
              <a:spcBef>
                <a:spcPts val="0"/>
              </a:spcBef>
              <a:spcAft>
                <a:spcPts val="0"/>
              </a:spcAft>
              <a:buClr>
                <a:schemeClr val="lt1"/>
              </a:buClr>
              <a:buSzPts val="5000"/>
              <a:buFont typeface="Calibri"/>
              <a:buNone/>
            </a:pPr>
            <a:r>
              <a:rPr lang="en-US"/>
              <a:t>Learning Objectives</a:t>
            </a:r>
            <a:endParaRPr/>
          </a:p>
        </p:txBody>
      </p:sp>
      <p:sp>
        <p:nvSpPr>
          <p:cNvPr id="54" name="Google Shape;54;p13"/>
          <p:cNvSpPr txBox="1">
            <a:spLocks noGrp="1"/>
          </p:cNvSpPr>
          <p:nvPr>
            <p:ph type="subTitle" idx="1"/>
          </p:nvPr>
        </p:nvSpPr>
        <p:spPr>
          <a:xfrm>
            <a:off x="456175" y="1630475"/>
            <a:ext cx="8489700" cy="1996200"/>
          </a:xfrm>
          <a:prstGeom prst="rect">
            <a:avLst/>
          </a:prstGeom>
          <a:noFill/>
          <a:ln>
            <a:noFill/>
          </a:ln>
        </p:spPr>
        <p:txBody>
          <a:bodyPr spcFirstLastPara="1" wrap="square" lIns="91425" tIns="91425" rIns="91425" bIns="91425" anchor="t" anchorCtr="0">
            <a:noAutofit/>
          </a:bodyPr>
          <a:lstStyle/>
          <a:p>
            <a:pPr marL="571500" marR="0" lvl="0" indent="-444500" algn="l" rtl="0">
              <a:lnSpc>
                <a:spcPct val="100000"/>
              </a:lnSpc>
              <a:spcBef>
                <a:spcPts val="0"/>
              </a:spcBef>
              <a:spcAft>
                <a:spcPts val="0"/>
              </a:spcAft>
              <a:buClr>
                <a:schemeClr val="lt1"/>
              </a:buClr>
              <a:buSzPts val="2400"/>
              <a:buFont typeface="NTR"/>
              <a:buChar char="●"/>
            </a:pPr>
            <a:r>
              <a:rPr lang="en-US" sz="2400"/>
              <a:t>Analyze motion using Newton’s Law by identifying how force, mass, and acceleration are demonstrated in physical activities rooted in ancestral heritage and traditions.</a:t>
            </a:r>
            <a:endParaRPr sz="2400"/>
          </a:p>
          <a:p>
            <a:pPr marL="571500" marR="0" lvl="0" indent="-444500" algn="l" rtl="0">
              <a:lnSpc>
                <a:spcPct val="100000"/>
              </a:lnSpc>
              <a:spcBef>
                <a:spcPts val="0"/>
              </a:spcBef>
              <a:spcAft>
                <a:spcPts val="0"/>
              </a:spcAft>
              <a:buClr>
                <a:schemeClr val="lt1"/>
              </a:buClr>
              <a:buSzPts val="2400"/>
              <a:buFont typeface="NTR"/>
              <a:buChar char="●"/>
            </a:pPr>
            <a:r>
              <a:rPr lang="en-US" sz="2400"/>
              <a:t>Design an original, movement-based game or event inspired by ancestral heritage, incorporating scientific explanations of force, motion, and safety design. </a:t>
            </a:r>
            <a:endParaRPr sz="2400"/>
          </a:p>
          <a:p>
            <a:pPr marL="571500" marR="0" lvl="0" indent="-444500" algn="l" rtl="0">
              <a:lnSpc>
                <a:spcPct val="100000"/>
              </a:lnSpc>
              <a:spcBef>
                <a:spcPts val="0"/>
              </a:spcBef>
              <a:spcAft>
                <a:spcPts val="0"/>
              </a:spcAft>
              <a:buClr>
                <a:schemeClr val="lt1"/>
              </a:buClr>
              <a:buSzPts val="2400"/>
              <a:buFont typeface="NTR"/>
              <a:buChar char="●"/>
            </a:pPr>
            <a:r>
              <a:rPr lang="en-US" sz="2400"/>
              <a:t>Construct force diagrams to explain how the net force and mass of an object affect its acceleration during motion.  </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p>
            <a:pPr marL="0" lvl="0" indent="0" algn="l" rtl="0">
              <a:lnSpc>
                <a:spcPct val="150000"/>
              </a:lnSpc>
              <a:spcBef>
                <a:spcPts val="0"/>
              </a:spcBef>
              <a:spcAft>
                <a:spcPts val="0"/>
              </a:spcAft>
              <a:buClr>
                <a:schemeClr val="lt1"/>
              </a:buClr>
              <a:buSzPts val="5000"/>
              <a:buFont typeface="Calibri"/>
              <a:buNone/>
            </a:pPr>
            <a:r>
              <a:rPr lang="en-US"/>
              <a:t>Essential Question</a:t>
            </a:r>
            <a:endParaRPr/>
          </a:p>
        </p:txBody>
      </p:sp>
      <p:sp>
        <p:nvSpPr>
          <p:cNvPr id="60" name="Google Shape;60;p1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p>
            <a:pPr marL="571500" marR="0" lvl="0" indent="-457200" algn="l" rtl="0">
              <a:lnSpc>
                <a:spcPct val="100000"/>
              </a:lnSpc>
              <a:spcBef>
                <a:spcPts val="0"/>
              </a:spcBef>
              <a:spcAft>
                <a:spcPts val="0"/>
              </a:spcAft>
              <a:buClr>
                <a:schemeClr val="lt1"/>
              </a:buClr>
              <a:buSzPts val="2600"/>
              <a:buFont typeface="NTR"/>
              <a:buChar char="●"/>
            </a:pPr>
            <a:r>
              <a:rPr lang="en-US"/>
              <a:t>In what ways do Newton’s Laws of Motion apply to movements and games rooted in ancestral heritage and traditions?  </a:t>
            </a:r>
            <a:endParaRPr/>
          </a:p>
          <a:p>
            <a:pPr marL="571500" marR="0" lvl="0" indent="-292100" algn="l" rtl="0">
              <a:lnSpc>
                <a:spcPct val="100000"/>
              </a:lnSpc>
              <a:spcBef>
                <a:spcPts val="0"/>
              </a:spcBef>
              <a:spcAft>
                <a:spcPts val="0"/>
              </a:spcAft>
              <a:buClr>
                <a:schemeClr val="lt1"/>
              </a:buClr>
              <a:buSzPts val="2600"/>
              <a:buFont typeface="NTR"/>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a:t>Preflection</a:t>
            </a:r>
            <a:endParaRPr/>
          </a:p>
        </p:txBody>
      </p:sp>
      <p:sp>
        <p:nvSpPr>
          <p:cNvPr id="66" name="Google Shape;66;p15"/>
          <p:cNvSpPr txBox="1">
            <a:spLocks noGrp="1"/>
          </p:cNvSpPr>
          <p:nvPr>
            <p:ph type="body" idx="1"/>
          </p:nvPr>
        </p:nvSpPr>
        <p:spPr>
          <a:xfrm>
            <a:off x="456300" y="1263100"/>
            <a:ext cx="5334300" cy="33054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2400"/>
              <a:t>Review the following questions: </a:t>
            </a:r>
            <a:endParaRPr sz="2400"/>
          </a:p>
          <a:p>
            <a:pPr marL="457200" lvl="0" indent="-381000" algn="l" rtl="0">
              <a:lnSpc>
                <a:spcPct val="100000"/>
              </a:lnSpc>
              <a:spcBef>
                <a:spcPts val="0"/>
              </a:spcBef>
              <a:spcAft>
                <a:spcPts val="0"/>
              </a:spcAft>
              <a:buSzPts val="2400"/>
              <a:buAutoNum type="arabicPeriod"/>
            </a:pPr>
            <a:r>
              <a:rPr lang="en-US" sz="2400"/>
              <a:t>What do you think you will be learning? </a:t>
            </a:r>
            <a:endParaRPr sz="2400"/>
          </a:p>
          <a:p>
            <a:pPr marL="457200" lvl="0" indent="0" algn="l" rtl="0">
              <a:lnSpc>
                <a:spcPct val="100000"/>
              </a:lnSpc>
              <a:spcBef>
                <a:spcPts val="0"/>
              </a:spcBef>
              <a:spcAft>
                <a:spcPts val="0"/>
              </a:spcAft>
              <a:buNone/>
            </a:pPr>
            <a:endParaRPr sz="2400"/>
          </a:p>
          <a:p>
            <a:pPr marL="457200" lvl="0" indent="-381000" algn="l" rtl="0">
              <a:lnSpc>
                <a:spcPct val="100000"/>
              </a:lnSpc>
              <a:spcBef>
                <a:spcPts val="0"/>
              </a:spcBef>
              <a:spcAft>
                <a:spcPts val="0"/>
              </a:spcAft>
              <a:buSzPts val="2400"/>
              <a:buAutoNum type="arabicPeriod"/>
            </a:pPr>
            <a:r>
              <a:rPr lang="en-US" sz="2400"/>
              <a:t>How do you think it might be connected to Newton’s Laws? </a:t>
            </a:r>
            <a:endParaRPr sz="2400"/>
          </a:p>
          <a:p>
            <a:pPr marL="457200" lvl="0" indent="0" algn="l" rtl="0">
              <a:lnSpc>
                <a:spcPct val="100000"/>
              </a:lnSpc>
              <a:spcBef>
                <a:spcPts val="0"/>
              </a:spcBef>
              <a:spcAft>
                <a:spcPts val="0"/>
              </a:spcAft>
              <a:buNone/>
            </a:pPr>
            <a:endParaRPr sz="2400"/>
          </a:p>
          <a:p>
            <a:pPr marL="457200" lvl="0" indent="-381000" algn="l" rtl="0">
              <a:lnSpc>
                <a:spcPct val="100000"/>
              </a:lnSpc>
              <a:spcBef>
                <a:spcPts val="0"/>
              </a:spcBef>
              <a:spcAft>
                <a:spcPts val="0"/>
              </a:spcAft>
              <a:buSzPts val="2400"/>
              <a:buAutoNum type="arabicPeriod"/>
            </a:pPr>
            <a:r>
              <a:rPr lang="en-US" sz="2400"/>
              <a:t>Did the video lead you to have any questions? </a:t>
            </a:r>
            <a:endParaRPr sz="2400"/>
          </a:p>
        </p:txBody>
      </p:sp>
      <p:pic>
        <p:nvPicPr>
          <p:cNvPr id="67" name="Google Shape;67;p15" title="Preflections.png"/>
          <p:cNvPicPr preferRelativeResize="0"/>
          <p:nvPr/>
        </p:nvPicPr>
        <p:blipFill>
          <a:blip r:embed="rId3">
            <a:alphaModFix/>
          </a:blip>
          <a:stretch>
            <a:fillRect/>
          </a:stretch>
        </p:blipFill>
        <p:spPr>
          <a:xfrm>
            <a:off x="6009175" y="1195275"/>
            <a:ext cx="2372224" cy="27529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754050" y="4190925"/>
            <a:ext cx="7635900" cy="572700"/>
          </a:xfrm>
          <a:prstGeom prst="rect">
            <a:avLst/>
          </a:prstGeom>
          <a:noFill/>
          <a:ln>
            <a:noFill/>
          </a:ln>
        </p:spPr>
        <p:txBody>
          <a:bodyPr spcFirstLastPara="1" wrap="square" lIns="91425" tIns="91425" rIns="91425" bIns="91425" anchor="t" anchorCtr="0">
            <a:normAutofit fontScale="90000"/>
          </a:bodyPr>
          <a:lstStyle/>
          <a:p>
            <a:pPr lvl="0">
              <a:lnSpc>
                <a:spcPct val="150000"/>
              </a:lnSpc>
              <a:buSzPts val="2000"/>
            </a:pPr>
            <a:r>
              <a:rPr lang="en-US" i="1" dirty="0">
                <a:solidFill>
                  <a:schemeClr val="accent2"/>
                </a:solidFill>
                <a:hlinkClick r:id="rId4"/>
              </a:rPr>
              <a:t>Native Games: Origins</a:t>
            </a:r>
            <a:endParaRPr i="1" dirty="0">
              <a:solidFill>
                <a:schemeClr val="accent2"/>
              </a:solidFill>
            </a:endParaRPr>
          </a:p>
        </p:txBody>
      </p:sp>
      <p:pic>
        <p:nvPicPr>
          <p:cNvPr id="2" name="Online Media 1" descr="Native Games: Origins">
            <a:hlinkClick r:id="" action="ppaction://media"/>
            <a:extLst>
              <a:ext uri="{FF2B5EF4-FFF2-40B4-BE49-F238E27FC236}">
                <a16:creationId xmlns:a16="http://schemas.microsoft.com/office/drawing/2014/main" id="{8CACB8E4-F65D-C6FF-0D76-6B817B7DFA3C}"/>
              </a:ext>
            </a:extLst>
          </p:cNvPr>
          <p:cNvPicPr>
            <a:picLocks noRot="1" noChangeAspect="1"/>
          </p:cNvPicPr>
          <p:nvPr>
            <a:videoFile r:link="rId1"/>
          </p:nvPr>
        </p:nvPicPr>
        <p:blipFill>
          <a:blip r:embed="rId5"/>
          <a:stretch>
            <a:fillRect/>
          </a:stretch>
        </p:blipFill>
        <p:spPr>
          <a:xfrm>
            <a:off x="1538062" y="613285"/>
            <a:ext cx="6067876" cy="3428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456175" y="445024"/>
            <a:ext cx="8225400" cy="818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a:t>Preflection</a:t>
            </a:r>
            <a:endParaRPr/>
          </a:p>
        </p:txBody>
      </p:sp>
      <p:sp>
        <p:nvSpPr>
          <p:cNvPr id="79" name="Google Shape;79;p17"/>
          <p:cNvSpPr txBox="1">
            <a:spLocks noGrp="1"/>
          </p:cNvSpPr>
          <p:nvPr>
            <p:ph type="body" idx="1"/>
          </p:nvPr>
        </p:nvSpPr>
        <p:spPr>
          <a:xfrm>
            <a:off x="456300" y="1127725"/>
            <a:ext cx="5472900" cy="3440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2300"/>
              <a:t>Respond to the following questions on your handout: </a:t>
            </a:r>
            <a:endParaRPr sz="2300"/>
          </a:p>
          <a:p>
            <a:pPr marL="0" lvl="0" indent="0" algn="l" rtl="0">
              <a:lnSpc>
                <a:spcPct val="100000"/>
              </a:lnSpc>
              <a:spcBef>
                <a:spcPts val="0"/>
              </a:spcBef>
              <a:spcAft>
                <a:spcPts val="0"/>
              </a:spcAft>
              <a:buNone/>
            </a:pPr>
            <a:endParaRPr sz="2300"/>
          </a:p>
          <a:p>
            <a:pPr marL="457200" lvl="0" indent="-374650" algn="l" rtl="0">
              <a:lnSpc>
                <a:spcPct val="100000"/>
              </a:lnSpc>
              <a:spcBef>
                <a:spcPts val="0"/>
              </a:spcBef>
              <a:spcAft>
                <a:spcPts val="0"/>
              </a:spcAft>
              <a:buSzPts val="2300"/>
              <a:buAutoNum type="arabicPeriod"/>
            </a:pPr>
            <a:r>
              <a:rPr lang="en-US" sz="2300"/>
              <a:t>What do you think you will be learning? </a:t>
            </a:r>
            <a:endParaRPr sz="2300"/>
          </a:p>
          <a:p>
            <a:pPr marL="457200" lvl="0" indent="0" algn="l" rtl="0">
              <a:lnSpc>
                <a:spcPct val="100000"/>
              </a:lnSpc>
              <a:spcBef>
                <a:spcPts val="0"/>
              </a:spcBef>
              <a:spcAft>
                <a:spcPts val="0"/>
              </a:spcAft>
              <a:buNone/>
            </a:pPr>
            <a:endParaRPr sz="2300"/>
          </a:p>
          <a:p>
            <a:pPr marL="457200" lvl="0" indent="-374650" algn="l" rtl="0">
              <a:lnSpc>
                <a:spcPct val="100000"/>
              </a:lnSpc>
              <a:spcBef>
                <a:spcPts val="0"/>
              </a:spcBef>
              <a:spcAft>
                <a:spcPts val="0"/>
              </a:spcAft>
              <a:buSzPts val="2300"/>
              <a:buAutoNum type="arabicPeriod"/>
            </a:pPr>
            <a:r>
              <a:rPr lang="en-US" sz="2300"/>
              <a:t>How do you think it might be connected to Newton’s Laws? </a:t>
            </a:r>
            <a:endParaRPr sz="2300"/>
          </a:p>
          <a:p>
            <a:pPr marL="457200" lvl="0" indent="0" algn="l" rtl="0">
              <a:lnSpc>
                <a:spcPct val="100000"/>
              </a:lnSpc>
              <a:spcBef>
                <a:spcPts val="0"/>
              </a:spcBef>
              <a:spcAft>
                <a:spcPts val="0"/>
              </a:spcAft>
              <a:buNone/>
            </a:pPr>
            <a:endParaRPr sz="2300"/>
          </a:p>
          <a:p>
            <a:pPr marL="457200" lvl="0" indent="-374650" algn="l" rtl="0">
              <a:lnSpc>
                <a:spcPct val="100000"/>
              </a:lnSpc>
              <a:spcBef>
                <a:spcPts val="0"/>
              </a:spcBef>
              <a:spcAft>
                <a:spcPts val="0"/>
              </a:spcAft>
              <a:buSzPts val="2300"/>
              <a:buAutoNum type="arabicPeriod"/>
            </a:pPr>
            <a:r>
              <a:rPr lang="en-US" sz="2300"/>
              <a:t>Did the video lead you to have any questions? </a:t>
            </a:r>
            <a:endParaRPr sz="2300"/>
          </a:p>
          <a:p>
            <a:pPr marL="63500" lvl="0" indent="0" algn="l" rtl="0">
              <a:lnSpc>
                <a:spcPct val="150000"/>
              </a:lnSpc>
              <a:spcBef>
                <a:spcPts val="0"/>
              </a:spcBef>
              <a:spcAft>
                <a:spcPts val="0"/>
              </a:spcAft>
              <a:buSzPts val="2600"/>
              <a:buNone/>
            </a:pPr>
            <a:endParaRPr sz="2400"/>
          </a:p>
        </p:txBody>
      </p:sp>
      <p:pic>
        <p:nvPicPr>
          <p:cNvPr id="81" name="Google Shape;81;p17" title="Preflections.png"/>
          <p:cNvPicPr preferRelativeResize="0"/>
          <p:nvPr/>
        </p:nvPicPr>
        <p:blipFill>
          <a:blip r:embed="rId4">
            <a:alphaModFix/>
          </a:blip>
          <a:stretch>
            <a:fillRect/>
          </a:stretch>
        </p:blipFill>
        <p:spPr>
          <a:xfrm>
            <a:off x="7891950" y="59500"/>
            <a:ext cx="1068225" cy="1068225"/>
          </a:xfrm>
          <a:prstGeom prst="rect">
            <a:avLst/>
          </a:prstGeom>
          <a:noFill/>
          <a:ln>
            <a:noFill/>
          </a:ln>
        </p:spPr>
      </p:pic>
      <p:pic>
        <p:nvPicPr>
          <p:cNvPr id="2" name="Online Media 1" descr="K20 Center 5 minute timer">
            <a:hlinkClick r:id="" action="ppaction://media"/>
            <a:extLst>
              <a:ext uri="{FF2B5EF4-FFF2-40B4-BE49-F238E27FC236}">
                <a16:creationId xmlns:a16="http://schemas.microsoft.com/office/drawing/2014/main" id="{5160ED49-2976-DE82-72C5-E3A3DAC8A29B}"/>
              </a:ext>
            </a:extLst>
          </p:cNvPr>
          <p:cNvPicPr>
            <a:picLocks noRot="1" noChangeAspect="1"/>
          </p:cNvPicPr>
          <p:nvPr>
            <a:videoFile r:link="rId1"/>
          </p:nvPr>
        </p:nvPicPr>
        <p:blipFill>
          <a:blip r:embed="rId5"/>
          <a:stretch>
            <a:fillRect/>
          </a:stretch>
        </p:blipFill>
        <p:spPr>
          <a:xfrm>
            <a:off x="5992443" y="1749675"/>
            <a:ext cx="2910000" cy="16441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456175" y="445025"/>
            <a:ext cx="8225400" cy="771592"/>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a:t>Station #1</a:t>
            </a:r>
            <a:endParaRPr/>
          </a:p>
        </p:txBody>
      </p:sp>
      <p:sp>
        <p:nvSpPr>
          <p:cNvPr id="87" name="Google Shape;87;p18"/>
          <p:cNvSpPr txBox="1">
            <a:spLocks noGrp="1"/>
          </p:cNvSpPr>
          <p:nvPr>
            <p:ph type="body" idx="1"/>
          </p:nvPr>
        </p:nvSpPr>
        <p:spPr>
          <a:xfrm>
            <a:off x="456300" y="1263100"/>
            <a:ext cx="8096700" cy="325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US"/>
              <a:t>While you watch the video, complete the S-I-T strategy on your handout identifying one surprising fact or idea, one interesting fact or idea, and one troubling fact or idea. </a:t>
            </a:r>
            <a:endParaRPr/>
          </a:p>
          <a:p>
            <a:pPr marL="1371600" lvl="2" indent="-228600" algn="l" rtl="0">
              <a:lnSpc>
                <a:spcPct val="150000"/>
              </a:lnSpc>
              <a:spcBef>
                <a:spcPts val="0"/>
              </a:spcBef>
              <a:spcAft>
                <a:spcPts val="0"/>
              </a:spcAft>
              <a:buSzPts val="26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754050" y="4190925"/>
            <a:ext cx="7635900" cy="572700"/>
          </a:xfrm>
          <a:prstGeom prst="rect">
            <a:avLst/>
          </a:prstGeom>
          <a:noFill/>
          <a:ln>
            <a:noFill/>
          </a:ln>
        </p:spPr>
        <p:txBody>
          <a:bodyPr spcFirstLastPara="1" wrap="square" lIns="91425" tIns="91425" rIns="91425" bIns="91425" anchor="t" anchorCtr="0">
            <a:normAutofit fontScale="90000"/>
          </a:bodyPr>
          <a:lstStyle/>
          <a:p>
            <a:pPr lvl="0">
              <a:lnSpc>
                <a:spcPct val="150000"/>
              </a:lnSpc>
              <a:buSzPts val="2000"/>
            </a:pPr>
            <a:r>
              <a:rPr lang="en-US" i="1" dirty="0">
                <a:solidFill>
                  <a:schemeClr val="accent2"/>
                </a:solidFill>
                <a:hlinkClick r:id="rId4"/>
              </a:rPr>
              <a:t>Native Youth Olympic Games 2024</a:t>
            </a:r>
            <a:r>
              <a:rPr lang="en-US" i="1" dirty="0">
                <a:solidFill>
                  <a:schemeClr val="accent2"/>
                </a:solidFill>
              </a:rPr>
              <a:t> </a:t>
            </a:r>
            <a:endParaRPr i="1" dirty="0">
              <a:solidFill>
                <a:schemeClr val="accent2"/>
              </a:solidFill>
            </a:endParaRPr>
          </a:p>
        </p:txBody>
      </p:sp>
      <p:pic>
        <p:nvPicPr>
          <p:cNvPr id="2" name="Online Media 1" descr="Native Youth Olympic Games 2024">
            <a:hlinkClick r:id="" action="ppaction://media"/>
            <a:extLst>
              <a:ext uri="{FF2B5EF4-FFF2-40B4-BE49-F238E27FC236}">
                <a16:creationId xmlns:a16="http://schemas.microsoft.com/office/drawing/2014/main" id="{24FD8060-F8C8-1B59-5E05-F7502AA9B624}"/>
              </a:ext>
            </a:extLst>
          </p:cNvPr>
          <p:cNvPicPr>
            <a:picLocks noRot="1" noChangeAspect="1"/>
          </p:cNvPicPr>
          <p:nvPr>
            <a:videoFile r:link="rId1"/>
          </p:nvPr>
        </p:nvPicPr>
        <p:blipFill>
          <a:blip r:embed="rId5"/>
          <a:stretch>
            <a:fillRect/>
          </a:stretch>
        </p:blipFill>
        <p:spPr>
          <a:xfrm>
            <a:off x="1457022" y="555534"/>
            <a:ext cx="6229956" cy="3519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K20 LEARN">
  <a:themeElements>
    <a:clrScheme name="LEARN 2025">
      <a:dk1>
        <a:srgbClr val="000000"/>
      </a:dk1>
      <a:lt1>
        <a:srgbClr val="FFFFFF"/>
      </a:lt1>
      <a:dk2>
        <a:srgbClr val="595959"/>
      </a:dk2>
      <a:lt2>
        <a:srgbClr val="EEEEEE"/>
      </a:lt2>
      <a:accent1>
        <a:srgbClr val="288AC3"/>
      </a:accent1>
      <a:accent2>
        <a:srgbClr val="285781"/>
      </a:accent2>
      <a:accent3>
        <a:srgbClr val="971D20"/>
      </a:accent3>
      <a:accent4>
        <a:srgbClr val="E8BF3C"/>
      </a:accent4>
      <a:accent5>
        <a:srgbClr val="FFFFFF"/>
      </a:accent5>
      <a:accent6>
        <a:srgbClr val="FFFFFF"/>
      </a:accent6>
      <a:hlink>
        <a:srgbClr val="288AC3"/>
      </a:hlink>
      <a:folHlink>
        <a:srgbClr val="288AC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1020</Words>
  <Application>Microsoft Macintosh PowerPoint</Application>
  <PresentationFormat>On-screen Show (16:9)</PresentationFormat>
  <Paragraphs>88</Paragraphs>
  <Slides>19</Slides>
  <Notes>19</Notes>
  <HiddenSlides>2</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Courier New</vt:lpstr>
      <vt:lpstr>Noto Sans Symbols</vt:lpstr>
      <vt:lpstr>NTR</vt:lpstr>
      <vt:lpstr>K20 LEARN</vt:lpstr>
      <vt:lpstr>PowerPoint Presentation</vt:lpstr>
      <vt:lpstr>Lifted By Legacy, Moving with Meaning</vt:lpstr>
      <vt:lpstr>Learning Objectives</vt:lpstr>
      <vt:lpstr>Essential Question</vt:lpstr>
      <vt:lpstr>Preflection</vt:lpstr>
      <vt:lpstr>Native Games: Origins</vt:lpstr>
      <vt:lpstr>Preflection</vt:lpstr>
      <vt:lpstr>Station #1</vt:lpstr>
      <vt:lpstr>Native Youth Olympic Games 2024 </vt:lpstr>
      <vt:lpstr>Stations 2–6</vt:lpstr>
      <vt:lpstr>NYO Events</vt:lpstr>
      <vt:lpstr>8th Grade</vt:lpstr>
      <vt:lpstr>High School</vt:lpstr>
      <vt:lpstr>Gallery Walk</vt:lpstr>
      <vt:lpstr>S-I-T (Surprising, Interesting, Troubling)</vt:lpstr>
      <vt:lpstr>Athletic Training with Rachel Allen</vt:lpstr>
      <vt:lpstr>Design Guidelines</vt:lpstr>
      <vt:lpstr>Goals</vt:lpstr>
      <vt:lpstr>Preflections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Wilson, Izzy</cp:lastModifiedBy>
  <cp:revision>2</cp:revision>
  <dcterms:modified xsi:type="dcterms:W3CDTF">2026-03-27T16:29:37Z</dcterms:modified>
</cp:coreProperties>
</file>