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8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ABAAA-F8F8-4C4F-B7C8-E61CF55ADA85}" v="5" dt="2025-09-30T14:29:47.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4673"/>
  </p:normalViewPr>
  <p:slideViewPr>
    <p:cSldViewPr snapToGrid="0">
      <p:cViewPr varScale="1">
        <p:scale>
          <a:sx n="148" d="100"/>
          <a:sy n="148" d="100"/>
        </p:scale>
        <p:origin x="92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7fd875d2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37fd875d2b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8d175b21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38d175b21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d175b21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38d175b21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d175b21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38d175b213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d175b21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8d175b21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8d175b213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38d175b213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7836a1c37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7836a1c37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e8a1c05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37e8a1c05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fd875d2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37fd875d2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6439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362464F7-4A79-C6BE-C270-DC685A5C7D58}"/>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17790187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9E670DED-28E6-E2A2-B37F-246268B039B7}"/>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10264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404EF47-032F-B544-0759-8F83C209798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10870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63079A57-2941-C426-5966-4243FA5FC04C}"/>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628279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BADF59DC-6F65-61AA-4096-FDFB3F777180}"/>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B31D20A-8608-E014-B23C-C72E6CC053DE}"/>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318263C-7D14-CDFD-FEEF-5CA5E3C46E66}"/>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0940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2E98AB5D-D5EA-589E-DAE9-0B8756A0D42C}"/>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03691DFE-0577-DBE0-8D8C-69634A23F8E9}"/>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626AA4FD-C146-5AC2-C4E2-6BFDA650082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82082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E64D25AF-D300-A936-53E6-7614205BC9A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318441271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519690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1">
  <p:cSld name="Title 1">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9" name="Google Shape;9;p3"/>
          <p:cNvSpPr txBox="1">
            <a:spLocks noGrp="1"/>
          </p:cNvSpPr>
          <p:nvPr>
            <p:ph type="subTitle" idx="1"/>
          </p:nvPr>
        </p:nvSpPr>
        <p:spPr>
          <a:xfrm>
            <a:off x="3843644" y="3220225"/>
            <a:ext cx="4902000" cy="792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3843451" y="1130675"/>
            <a:ext cx="4902000" cy="20526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42995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estion/Objective">
  <p:cSld name="Question/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2072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B368DFE0-3E92-8364-8FAB-9F9CBC73513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4271878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Layout">
  <p:cSld name="One Column Layout">
    <p:bg>
      <p:bgPr>
        <a:solidFill>
          <a:schemeClr val="lt1"/>
        </a:solidFill>
        <a:effectLst/>
      </p:bgPr>
    </p:bg>
    <p:spTree>
      <p:nvGrpSpPr>
        <p:cNvPr id="1" name="Shape 23"/>
        <p:cNvGrpSpPr/>
        <p:nvPr/>
      </p:nvGrpSpPr>
      <p:grpSpPr>
        <a:xfrm>
          <a:off x="0" y="0"/>
          <a:ext cx="0" cy="0"/>
          <a:chOff x="0" y="0"/>
          <a:chExt cx="0" cy="0"/>
        </a:xfrm>
      </p:grpSpPr>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5660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 Layout">
  <p:cSld name="Two Column Layout">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9378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26F9FD7D-2D0C-76A7-095C-819CEA3BE55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627592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B0CB2F57-8E3C-1E09-7385-DDEB10EE9EBF}"/>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93920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93BC9FAF-E150-95AF-6D54-2A854407C558}"/>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37547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084C3BC3-E1B8-F277-CE47-6E9A7ADE7938}"/>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30020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03FD0384-A535-BFBE-2A19-CAFAE14850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62329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BB889664-3F95-C666-CEDC-F7617CB3E65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580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AFE6227B-F887-FB5A-8F75-14CD285EC95F}"/>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72249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02EF4C-A6CB-E933-1212-1B989DF44CF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75C42C-5C98-9E62-170F-2BAFC97CAFA7}"/>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a:t>
            </a:r>
          </a:p>
          <a:p>
            <a:pPr lvl="1"/>
            <a:r>
              <a:rPr lang="en-US" altLang="en-US"/>
              <a:t>Second</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8305820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2113" algn="l" rtl="0" eaLnBrk="1" fontAlgn="base" hangingPunct="1">
        <a:spcBef>
          <a:spcPts val="525"/>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lnSpc>
          <a:spcPct val="90000"/>
        </a:lnSpc>
        <a:spcBef>
          <a:spcPts val="275"/>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920BE64-723F-0BEC-BA56-2E3AE546F662}"/>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9527321-445B-B4A3-2DD6-8284D376BAC2}"/>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Google Shape;29;p7" title="k20center-logo-variations_K20 - Bug Color.png">
            <a:extLst>
              <a:ext uri="{FF2B5EF4-FFF2-40B4-BE49-F238E27FC236}">
                <a16:creationId xmlns:a16="http://schemas.microsoft.com/office/drawing/2014/main" id="{66F4A841-05C3-E7ED-E31E-9C95B8491888}"/>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3730426393"/>
      </p:ext>
    </p:extLst>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2113" algn="l" rtl="0" eaLnBrk="1" fontAlgn="base" hangingPunct="1">
        <a:spcBef>
          <a:spcPts val="525"/>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spcBef>
          <a:spcPts val="275"/>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ideo" Target="https://www.youtube.com/embed/TvpAREkxGlg?feature=oembed" TargetMode="External"/><Relationship Id="rId5" Type="http://schemas.openxmlformats.org/officeDocument/2006/relationships/image" Target="../media/image12.jpeg"/><Relationship Id="rId4" Type="http://schemas.openxmlformats.org/officeDocument/2006/relationships/hyperlink" Target="https://www.youtube.com/watch?v=TvpAREkxGl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EVS_yYQoLJg?feature=oembed" TargetMode="External"/><Relationship Id="rId5" Type="http://schemas.openxmlformats.org/officeDocument/2006/relationships/image" Target="../media/image13.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ideo" Target="https://www.youtube.com/embed/3lJ4kTAHcv4?feature=oembed" TargetMode="External"/><Relationship Id="rId5" Type="http://schemas.openxmlformats.org/officeDocument/2006/relationships/image" Target="../media/image14.jpeg"/><Relationship Id="rId4" Type="http://schemas.openxmlformats.org/officeDocument/2006/relationships/hyperlink" Target="https://www.youtube.com/watch?v=3lJ4kTAHcv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Stations #2–6</a:t>
            </a:r>
            <a:endParaRPr dirty="0"/>
          </a:p>
        </p:txBody>
      </p:sp>
      <p:sp>
        <p:nvSpPr>
          <p:cNvPr id="99" name="Google Shape;99;p20"/>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t>As a group, transition through each station. Use your Station guide handout to help you engage with the activities and reflect on them.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NYO Events</a:t>
            </a:r>
            <a:endParaRPr dirty="0"/>
          </a:p>
        </p:txBody>
      </p:sp>
      <p:sp>
        <p:nvSpPr>
          <p:cNvPr id="105" name="Google Shape;105;p21"/>
          <p:cNvSpPr txBox="1">
            <a:spLocks noGrp="1"/>
          </p:cNvSpPr>
          <p:nvPr>
            <p:ph sz="half" idx="2"/>
          </p:nvPr>
        </p:nvSpPr>
        <p:spPr>
          <a:xfrm>
            <a:off x="628650" y="1370013"/>
            <a:ext cx="4219396" cy="3262312"/>
          </a:xfrm>
          <a:prstGeom prst="rect">
            <a:avLst/>
          </a:prstGeom>
          <a:noFill/>
          <a:ln>
            <a:noFill/>
          </a:ln>
        </p:spPr>
        <p:txBody>
          <a:bodyPr spcFirstLastPara="1" wrap="square" lIns="91425" tIns="91425" rIns="91425" bIns="91425" anchor="t" anchorCtr="0">
            <a:noAutofit/>
          </a:bodyPr>
          <a:lstStyle/>
          <a:p>
            <a:pPr marL="457200" lvl="0" indent="-393192" algn="l" rtl="0">
              <a:lnSpc>
                <a:spcPct val="100000"/>
              </a:lnSpc>
              <a:spcBef>
                <a:spcPts val="520"/>
              </a:spcBef>
              <a:spcAft>
                <a:spcPts val="0"/>
              </a:spcAft>
              <a:buSzPts val="2600"/>
              <a:buChar char="●"/>
            </a:pPr>
            <a:r>
              <a:rPr lang="en-US" dirty="0"/>
              <a:t>Scan the QR code to review the NYO events. </a:t>
            </a:r>
            <a:endParaRPr dirty="0"/>
          </a:p>
          <a:p>
            <a:pPr marL="457200" lvl="0" indent="-393192" algn="l" rtl="0">
              <a:lnSpc>
                <a:spcPct val="100000"/>
              </a:lnSpc>
              <a:spcBef>
                <a:spcPts val="520"/>
              </a:spcBef>
              <a:spcAft>
                <a:spcPts val="0"/>
              </a:spcAft>
              <a:buNone/>
            </a:pPr>
            <a:endParaRPr dirty="0"/>
          </a:p>
          <a:p>
            <a:pPr marL="457200" lvl="0" indent="-393192" algn="l" rtl="0">
              <a:lnSpc>
                <a:spcPct val="100000"/>
              </a:lnSpc>
              <a:spcBef>
                <a:spcPts val="520"/>
              </a:spcBef>
              <a:spcAft>
                <a:spcPts val="0"/>
              </a:spcAft>
              <a:buSzPts val="2600"/>
              <a:buChar char="●"/>
            </a:pPr>
            <a:r>
              <a:rPr lang="en-US" dirty="0"/>
              <a:t>As a group, review the events and decide which one you want to create a poster or digital slide. </a:t>
            </a:r>
            <a:endParaRPr dirty="0"/>
          </a:p>
        </p:txBody>
      </p:sp>
      <p:pic>
        <p:nvPicPr>
          <p:cNvPr id="106" name="Google Shape;106;p21"/>
          <p:cNvPicPr preferRelativeResize="0"/>
          <p:nvPr/>
        </p:nvPicPr>
        <p:blipFill>
          <a:blip r:embed="rId3">
            <a:alphaModFix/>
          </a:blip>
          <a:stretch>
            <a:fillRect/>
          </a:stretch>
        </p:blipFill>
        <p:spPr>
          <a:xfrm>
            <a:off x="5201150" y="751411"/>
            <a:ext cx="3073752" cy="35755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8th Grade</a:t>
            </a:r>
            <a:endParaRPr dirty="0"/>
          </a:p>
        </p:txBody>
      </p:sp>
      <p:sp>
        <p:nvSpPr>
          <p:cNvPr id="112" name="Google Shape;112;p22"/>
          <p:cNvSpPr txBox="1">
            <a:spLocks noGrp="1"/>
          </p:cNvSpPr>
          <p:nvPr>
            <p:ph idx="1"/>
          </p:nvPr>
        </p:nvSpPr>
        <p:spPr>
          <a:xfrm>
            <a:off x="628650" y="1095555"/>
            <a:ext cx="7886700" cy="353677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900" dirty="0"/>
              <a:t>Your poster or digital slide over your event should include the following: </a:t>
            </a:r>
            <a:endParaRPr sz="1900" dirty="0"/>
          </a:p>
          <a:p>
            <a:pPr marL="457200" lvl="0" indent="-349250" algn="l" rtl="0">
              <a:lnSpc>
                <a:spcPct val="100000"/>
              </a:lnSpc>
              <a:spcBef>
                <a:spcPts val="0"/>
              </a:spcBef>
              <a:spcAft>
                <a:spcPts val="0"/>
              </a:spcAft>
              <a:buClr>
                <a:schemeClr val="accent3"/>
              </a:buClr>
              <a:buSzPts val="1900"/>
              <a:buFont typeface="Calibri"/>
              <a:buAutoNum type="arabicPeriod"/>
            </a:pPr>
            <a:r>
              <a:rPr lang="en-US" sz="1900" dirty="0"/>
              <a:t>Draw and label a force diagram that shows the forces acting on the athlete during the movement. Include the direction of forces and label the applied force, gravitational force, normal force, and friction (if relevant). </a:t>
            </a:r>
          </a:p>
          <a:p>
            <a:pPr marL="457200" lvl="0" indent="-349250" algn="l" rtl="0">
              <a:lnSpc>
                <a:spcPct val="100000"/>
              </a:lnSpc>
              <a:spcBef>
                <a:spcPts val="0"/>
              </a:spcBef>
              <a:spcAft>
                <a:spcPts val="0"/>
              </a:spcAft>
              <a:buClr>
                <a:schemeClr val="accent3"/>
              </a:buClr>
              <a:buSzPts val="1900"/>
              <a:buFont typeface="Calibri"/>
              <a:buAutoNum type="arabicPeriod"/>
            </a:pPr>
            <a:r>
              <a:rPr lang="en-US" sz="1900" dirty="0"/>
              <a:t>A brief explanation (four to six sentences) connecting the diagram to Newton’s Laws.</a:t>
            </a:r>
            <a:endParaRPr sz="1900" dirty="0"/>
          </a:p>
          <a:p>
            <a:pPr marL="914400" lvl="0" indent="-356616" algn="l" rtl="0">
              <a:lnSpc>
                <a:spcPct val="100000"/>
              </a:lnSpc>
              <a:spcBef>
                <a:spcPts val="400"/>
              </a:spcBef>
              <a:spcAft>
                <a:spcPts val="0"/>
              </a:spcAft>
              <a:buClr>
                <a:schemeClr val="accent1"/>
              </a:buClr>
              <a:buSzPts val="1900"/>
              <a:buFont typeface="Courier New" panose="02070309020205020404" pitchFamily="49" charset="0"/>
              <a:buChar char="o"/>
            </a:pPr>
            <a:r>
              <a:rPr lang="en-US" sz="1900" dirty="0"/>
              <a:t>Use Newton’s third law to describe the action-reaction forces involved in the movement. </a:t>
            </a:r>
            <a:endParaRPr sz="1900" dirty="0"/>
          </a:p>
          <a:p>
            <a:pPr marL="914400" lvl="0" indent="-356616" algn="l" rtl="0">
              <a:lnSpc>
                <a:spcPct val="100000"/>
              </a:lnSpc>
              <a:spcBef>
                <a:spcPts val="400"/>
              </a:spcBef>
              <a:spcAft>
                <a:spcPts val="0"/>
              </a:spcAft>
              <a:buClr>
                <a:schemeClr val="accent1"/>
              </a:buClr>
              <a:buSzPts val="1900"/>
              <a:buFont typeface="Courier New" panose="02070309020205020404" pitchFamily="49" charset="0"/>
              <a:buChar char="o"/>
            </a:pPr>
            <a:r>
              <a:rPr lang="en-US" sz="1900" dirty="0"/>
              <a:t>Use Newton’s second law to explain how the athlete’s mass and net force affect their motion. </a:t>
            </a:r>
            <a:endParaRPr sz="1900" dirty="0"/>
          </a:p>
          <a:p>
            <a:pPr marL="0" lvl="0" indent="0" algn="l" rtl="0">
              <a:lnSpc>
                <a:spcPct val="150000"/>
              </a:lnSpc>
              <a:spcBef>
                <a:spcPts val="12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High School</a:t>
            </a:r>
            <a:endParaRPr dirty="0"/>
          </a:p>
        </p:txBody>
      </p:sp>
      <p:sp>
        <p:nvSpPr>
          <p:cNvPr id="118" name="Google Shape;118;p23"/>
          <p:cNvSpPr txBox="1">
            <a:spLocks noGrp="1"/>
          </p:cNvSpPr>
          <p:nvPr>
            <p:ph idx="1"/>
          </p:nvPr>
        </p:nvSpPr>
        <p:spPr>
          <a:xfrm>
            <a:off x="628650" y="992038"/>
            <a:ext cx="7886700" cy="36402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t>Your poster or digital slide over your event should include the following: </a:t>
            </a:r>
            <a:endParaRPr sz="2100" dirty="0"/>
          </a:p>
          <a:p>
            <a:pPr marL="457200" lvl="0" indent="-361950" algn="l" rtl="0">
              <a:spcBef>
                <a:spcPts val="1200"/>
              </a:spcBef>
              <a:spcAft>
                <a:spcPts val="0"/>
              </a:spcAft>
              <a:buClr>
                <a:schemeClr val="accent3"/>
              </a:buClr>
              <a:buSzPts val="2100"/>
              <a:buFont typeface="Calibri"/>
              <a:buAutoNum type="arabicPeriod"/>
            </a:pPr>
            <a:r>
              <a:rPr lang="en-US" sz="2100" dirty="0"/>
              <a:t>Draw and label a force diagram showing the net force acting on the athlete during the event. Identify and label all external forces and the direction of acceleration.</a:t>
            </a:r>
            <a:endParaRPr sz="2100" dirty="0"/>
          </a:p>
          <a:p>
            <a:pPr marL="457200" lvl="0" indent="-361950" algn="l" rtl="0">
              <a:spcBef>
                <a:spcPts val="0"/>
              </a:spcBef>
              <a:spcAft>
                <a:spcPts val="0"/>
              </a:spcAft>
              <a:buClr>
                <a:schemeClr val="accent3"/>
              </a:buClr>
              <a:buSzPts val="2100"/>
              <a:buFont typeface="Calibri"/>
              <a:buAutoNum type="arabicPeriod"/>
            </a:pPr>
            <a:r>
              <a:rPr lang="en-US" sz="2100" dirty="0"/>
              <a:t>Analyze how the net force and the athlete’s mass affected their motion using Newton’s Second Law.  (F=ma). </a:t>
            </a:r>
            <a:endParaRPr sz="2100" dirty="0"/>
          </a:p>
          <a:p>
            <a:pPr marL="457200" lvl="0" indent="-361950" algn="l" rtl="0">
              <a:spcBef>
                <a:spcPts val="0"/>
              </a:spcBef>
              <a:spcAft>
                <a:spcPts val="0"/>
              </a:spcAft>
              <a:buClr>
                <a:schemeClr val="accent3"/>
              </a:buClr>
              <a:buSzPts val="2100"/>
              <a:buFont typeface="Calibri"/>
              <a:buAutoNum type="arabicPeriod"/>
            </a:pPr>
            <a:r>
              <a:rPr lang="en-US" sz="2100" dirty="0"/>
              <a:t>Describe how you might design or modify something in the event (like the landing surface or footwear) to reduce the force on the athlete’s body during a collision or landing. </a:t>
            </a:r>
            <a:endParaRPr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Gallery Walk</a:t>
            </a:r>
            <a:endParaRPr/>
          </a:p>
        </p:txBody>
      </p:sp>
      <p:sp>
        <p:nvSpPr>
          <p:cNvPr id="124" name="Google Shape;124;p24"/>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457200" lvl="0" indent="-393192" algn="l" rtl="0">
              <a:lnSpc>
                <a:spcPct val="100000"/>
              </a:lnSpc>
              <a:spcBef>
                <a:spcPts val="520"/>
              </a:spcBef>
              <a:spcAft>
                <a:spcPts val="0"/>
              </a:spcAft>
              <a:buSzPts val="2400"/>
              <a:buChar char="●"/>
            </a:pPr>
            <a:r>
              <a:rPr lang="en-US" sz="2400" dirty="0"/>
              <a:t>In your groups, rotate through your peers’ posters and slides.</a:t>
            </a:r>
            <a:endParaRPr sz="2400" dirty="0"/>
          </a:p>
          <a:p>
            <a:pPr marL="457200" lvl="0" indent="-393192" algn="l" rtl="0">
              <a:lnSpc>
                <a:spcPct val="100000"/>
              </a:lnSpc>
              <a:spcBef>
                <a:spcPts val="520"/>
              </a:spcBef>
              <a:spcAft>
                <a:spcPts val="0"/>
              </a:spcAft>
              <a:buFont typeface="Arial" panose="020B0604020202020204" pitchFamily="34" charset="0"/>
              <a:buChar char="•"/>
            </a:pPr>
            <a:endParaRPr sz="2400" dirty="0"/>
          </a:p>
          <a:p>
            <a:pPr marL="457200" lvl="0" indent="-393192" algn="l" rtl="0">
              <a:lnSpc>
                <a:spcPct val="100000"/>
              </a:lnSpc>
              <a:spcBef>
                <a:spcPts val="520"/>
              </a:spcBef>
              <a:spcAft>
                <a:spcPts val="0"/>
              </a:spcAft>
              <a:buSzPts val="2400"/>
              <a:buChar char="●"/>
            </a:pPr>
            <a:r>
              <a:rPr lang="en-US" sz="2400" dirty="0"/>
              <a:t>Use one color of </a:t>
            </a:r>
            <a:r>
              <a:rPr lang="en-US" sz="2400" dirty="0" err="1"/>
              <a:t>post-it</a:t>
            </a:r>
            <a:r>
              <a:rPr lang="en-US" sz="2400" dirty="0"/>
              <a:t> notes to write down any questions you have about the presentation and the other color of sticky notes to write down any additional comments you have. Your group must provide one question and one comment. </a:t>
            </a:r>
            <a:endParaRPr sz="2400" dirty="0"/>
          </a:p>
        </p:txBody>
      </p:sp>
      <p:pic>
        <p:nvPicPr>
          <p:cNvPr id="125" name="Google Shape;125;p24" title="Gallery Walk Carousel.png"/>
          <p:cNvPicPr preferRelativeResize="0"/>
          <p:nvPr/>
        </p:nvPicPr>
        <p:blipFill>
          <a:blip r:embed="rId3">
            <a:alphaModFix/>
          </a:blip>
          <a:stretch>
            <a:fillRect/>
          </a:stretch>
        </p:blipFill>
        <p:spPr>
          <a:xfrm>
            <a:off x="7083925" y="156550"/>
            <a:ext cx="1794902" cy="907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Design Guidelines</a:t>
            </a:r>
            <a:endParaRPr/>
          </a:p>
        </p:txBody>
      </p:sp>
      <p:sp>
        <p:nvSpPr>
          <p:cNvPr id="131" name="Google Shape;131;p25"/>
          <p:cNvSpPr txBox="1">
            <a:spLocks noGrp="1"/>
          </p:cNvSpPr>
          <p:nvPr>
            <p:ph sz="half" idx="2"/>
          </p:nvPr>
        </p:nvSpPr>
        <p:spPr>
          <a:xfrm>
            <a:off x="628649" y="1104181"/>
            <a:ext cx="7886699" cy="3528144"/>
          </a:xfrm>
          <a:prstGeom prst="rect">
            <a:avLst/>
          </a:prstGeom>
          <a:noFill/>
          <a:ln>
            <a:noFill/>
          </a:ln>
        </p:spPr>
        <p:txBody>
          <a:bodyPr spcFirstLastPara="1" wrap="square" lIns="91425" tIns="91425" rIns="91425" bIns="91425" anchor="t" anchorCtr="0">
            <a:noAutofit/>
          </a:bodyPr>
          <a:lstStyle/>
          <a:p>
            <a:pPr marL="457200" lvl="0" indent="-393192" algn="l" rtl="0">
              <a:lnSpc>
                <a:spcPct val="100000"/>
              </a:lnSpc>
              <a:spcBef>
                <a:spcPts val="520"/>
              </a:spcBef>
              <a:spcAft>
                <a:spcPts val="0"/>
              </a:spcAft>
              <a:buSzPts val="2400"/>
              <a:buChar char="●"/>
            </a:pPr>
            <a:r>
              <a:rPr lang="en-US" sz="2300" dirty="0"/>
              <a:t>Review your</a:t>
            </a:r>
            <a:r>
              <a:rPr lang="en-US" sz="2300" b="1" dirty="0"/>
              <a:t> Design Guidelines</a:t>
            </a:r>
            <a:r>
              <a:rPr lang="en-US" sz="2300" dirty="0"/>
              <a:t> handout to help your group design an original, ancestral-heritage inspired event or game.</a:t>
            </a:r>
            <a:endParaRPr sz="2300" dirty="0"/>
          </a:p>
          <a:p>
            <a:pPr marL="457200" lvl="0" indent="-393192" algn="l" rtl="0">
              <a:lnSpc>
                <a:spcPct val="100000"/>
              </a:lnSpc>
              <a:spcBef>
                <a:spcPts val="520"/>
              </a:spcBef>
              <a:spcAft>
                <a:spcPts val="0"/>
              </a:spcAft>
              <a:buNone/>
            </a:pPr>
            <a:r>
              <a:rPr lang="en-US" sz="2300" dirty="0"/>
              <a:t> </a:t>
            </a:r>
            <a:endParaRPr sz="2300" dirty="0"/>
          </a:p>
          <a:p>
            <a:pPr marL="457200" lvl="0" indent="-393192" algn="l" rtl="0">
              <a:lnSpc>
                <a:spcPct val="100000"/>
              </a:lnSpc>
              <a:spcBef>
                <a:spcPts val="520"/>
              </a:spcBef>
              <a:spcAft>
                <a:spcPts val="0"/>
              </a:spcAft>
              <a:buSzPts val="2400"/>
              <a:buChar char="●"/>
            </a:pPr>
            <a:r>
              <a:rPr lang="en-US" sz="2300" dirty="0"/>
              <a:t>You may do any of the following when designing your event:</a:t>
            </a:r>
            <a:endParaRPr sz="2300" dirty="0"/>
          </a:p>
          <a:p>
            <a:pPr marL="914400" lvl="1" indent="-356616" algn="l" rtl="0">
              <a:lnSpc>
                <a:spcPct val="100000"/>
              </a:lnSpc>
              <a:spcAft>
                <a:spcPts val="0"/>
              </a:spcAft>
              <a:buSzPct val="100000"/>
              <a:buFont typeface="Courier New" panose="02070309020205020404" pitchFamily="49" charset="0"/>
              <a:buChar char="o"/>
            </a:pPr>
            <a:r>
              <a:rPr lang="en-US" sz="2300" dirty="0"/>
              <a:t>Modify a current NYO event</a:t>
            </a:r>
            <a:endParaRPr sz="2300" dirty="0"/>
          </a:p>
          <a:p>
            <a:pPr marL="914400" lvl="1" indent="-356616" algn="l" rtl="0">
              <a:lnSpc>
                <a:spcPct val="100000"/>
              </a:lnSpc>
              <a:spcAft>
                <a:spcPts val="0"/>
              </a:spcAft>
              <a:buSzPct val="100000"/>
              <a:buFont typeface="Courier New" panose="02070309020205020404" pitchFamily="49" charset="0"/>
              <a:buChar char="o"/>
            </a:pPr>
            <a:r>
              <a:rPr lang="en-US" sz="2300" dirty="0"/>
              <a:t>Select a movement from your own ancestral heritage.</a:t>
            </a:r>
            <a:endParaRPr sz="2300" dirty="0"/>
          </a:p>
          <a:p>
            <a:pPr marL="914400" lvl="1" indent="-356616" algn="l" rtl="0">
              <a:lnSpc>
                <a:spcPct val="100000"/>
              </a:lnSpc>
              <a:spcAft>
                <a:spcPts val="0"/>
              </a:spcAft>
              <a:buSzPct val="100000"/>
              <a:buFont typeface="Courier New" panose="02070309020205020404" pitchFamily="49" charset="0"/>
              <a:buChar char="o"/>
            </a:pPr>
            <a:r>
              <a:rPr lang="en-US" sz="2300" dirty="0"/>
              <a:t>Create your own movement-based activity inspired by ancestral heritage.</a:t>
            </a:r>
            <a:endParaRPr sz="2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Goals</a:t>
            </a:r>
            <a:endParaRPr/>
          </a:p>
        </p:txBody>
      </p:sp>
      <p:sp>
        <p:nvSpPr>
          <p:cNvPr id="137" name="Google Shape;137;p26"/>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520"/>
              </a:spcBef>
              <a:spcAft>
                <a:spcPts val="0"/>
              </a:spcAft>
              <a:buSzPts val="2600"/>
              <a:buChar char="●"/>
            </a:pPr>
            <a:r>
              <a:rPr lang="en-US" dirty="0"/>
              <a:t>Create a movement-based game that connects science with ancestral heritage.</a:t>
            </a:r>
          </a:p>
          <a:p>
            <a:pPr marL="457200" lvl="0" indent="-393700" algn="l" rtl="0">
              <a:lnSpc>
                <a:spcPct val="100000"/>
              </a:lnSpc>
              <a:spcBef>
                <a:spcPts val="520"/>
              </a:spcBef>
              <a:spcAft>
                <a:spcPts val="0"/>
              </a:spcAft>
              <a:buSzPts val="2600"/>
              <a:buChar char="●"/>
            </a:pPr>
            <a:r>
              <a:rPr lang="en-US" dirty="0"/>
              <a:t>Respect ancestral traditions.</a:t>
            </a:r>
            <a:endParaRPr dirty="0"/>
          </a:p>
          <a:p>
            <a:pPr marL="457200" lvl="0" indent="-393700" algn="l" rtl="0">
              <a:lnSpc>
                <a:spcPct val="100000"/>
              </a:lnSpc>
              <a:spcBef>
                <a:spcPts val="520"/>
              </a:spcBef>
              <a:spcAft>
                <a:spcPts val="0"/>
              </a:spcAft>
              <a:buSzPts val="2600"/>
              <a:buChar char="●"/>
            </a:pPr>
            <a:r>
              <a:rPr lang="en-US" dirty="0"/>
              <a:t>Include Newton’s Laws of Motion.</a:t>
            </a:r>
            <a:endParaRPr dirty="0"/>
          </a:p>
          <a:p>
            <a:pPr marL="457200" lvl="0" indent="-393700" algn="l" rtl="0">
              <a:lnSpc>
                <a:spcPct val="100000"/>
              </a:lnSpc>
              <a:spcBef>
                <a:spcPts val="520"/>
              </a:spcBef>
              <a:spcAft>
                <a:spcPts val="0"/>
              </a:spcAft>
              <a:buSzPts val="2600"/>
              <a:buChar char="●"/>
            </a:pPr>
            <a:r>
              <a:rPr lang="en-US" dirty="0"/>
              <a:t>Explain how your game involves force, mass, acceleration, and/or action-reaction forces.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Preflections</a:t>
            </a:r>
            <a:endParaRPr/>
          </a:p>
        </p:txBody>
      </p:sp>
      <p:sp>
        <p:nvSpPr>
          <p:cNvPr id="143" name="Google Shape;143;p27"/>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dirty="0"/>
              <a:t>Revisit the following questions: </a:t>
            </a:r>
            <a:endParaRPr dirty="0"/>
          </a:p>
          <a:p>
            <a:pPr marL="457200" lvl="0" indent="-393700" algn="l" rtl="0">
              <a:lnSpc>
                <a:spcPct val="100000"/>
              </a:lnSpc>
              <a:spcBef>
                <a:spcPts val="0"/>
              </a:spcBef>
              <a:spcAft>
                <a:spcPts val="0"/>
              </a:spcAft>
              <a:buSzPts val="2600"/>
              <a:buAutoNum type="arabicPeriod"/>
            </a:pPr>
            <a:r>
              <a:rPr lang="en-US" dirty="0"/>
              <a:t>What do you think you will be learning? </a:t>
            </a:r>
            <a:endParaRPr dirty="0"/>
          </a:p>
          <a:p>
            <a:pPr marL="457200" lvl="0" indent="-393700" algn="l" rtl="0">
              <a:lnSpc>
                <a:spcPct val="100000"/>
              </a:lnSpc>
              <a:spcBef>
                <a:spcPts val="0"/>
              </a:spcBef>
              <a:spcAft>
                <a:spcPts val="0"/>
              </a:spcAft>
              <a:buSzPts val="2600"/>
              <a:buAutoNum type="arabicPeriod"/>
            </a:pPr>
            <a:r>
              <a:rPr lang="en-US" dirty="0"/>
              <a:t>How do you think it might be connected to Newton’s Laws? </a:t>
            </a:r>
            <a:endParaRPr dirty="0"/>
          </a:p>
          <a:p>
            <a:pPr marL="457200" lvl="0" indent="-393700" algn="l" rtl="0">
              <a:lnSpc>
                <a:spcPct val="100000"/>
              </a:lnSpc>
              <a:spcBef>
                <a:spcPts val="0"/>
              </a:spcBef>
              <a:spcAft>
                <a:spcPts val="0"/>
              </a:spcAft>
              <a:buSzPts val="2600"/>
              <a:buAutoNum type="arabicPeriod"/>
            </a:pPr>
            <a:r>
              <a:rPr lang="en-US" dirty="0"/>
              <a:t>Did the video lead you to have any questions? </a:t>
            </a:r>
            <a:endParaRPr dirty="0"/>
          </a:p>
          <a:p>
            <a:pPr marL="45720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a:t>Add, revise, or expand on your original responses. </a:t>
            </a:r>
            <a:endParaRPr dirty="0"/>
          </a:p>
        </p:txBody>
      </p:sp>
      <p:pic>
        <p:nvPicPr>
          <p:cNvPr id="144" name="Google Shape;144;p27" title="Preflections.png"/>
          <p:cNvPicPr preferRelativeResize="0"/>
          <p:nvPr/>
        </p:nvPicPr>
        <p:blipFill>
          <a:blip r:embed="rId3">
            <a:alphaModFix/>
          </a:blip>
          <a:stretch>
            <a:fillRect/>
          </a:stretch>
        </p:blipFill>
        <p:spPr>
          <a:xfrm>
            <a:off x="7762554" y="274638"/>
            <a:ext cx="1068225" cy="106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3968151" y="1085899"/>
            <a:ext cx="4542436" cy="2139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Lifted By Legacy, Moving with Meaning</a:t>
            </a:r>
            <a:endParaRPr dirty="0"/>
          </a:p>
        </p:txBody>
      </p:sp>
      <p:sp>
        <p:nvSpPr>
          <p:cNvPr id="47" name="Google Shape;47;p12"/>
          <p:cNvSpPr txBox="1">
            <a:spLocks noGrp="1"/>
          </p:cNvSpPr>
          <p:nvPr>
            <p:ph type="body" sz="quarter" idx="10"/>
          </p:nvPr>
        </p:nvSpPr>
        <p:spPr>
          <a:xfrm>
            <a:off x="3967478" y="3333942"/>
            <a:ext cx="4541522" cy="72365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Forces and Motion</a:t>
            </a:r>
            <a:endParaRPr dirty="0"/>
          </a:p>
        </p:txBody>
      </p:sp>
      <p:pic>
        <p:nvPicPr>
          <p:cNvPr id="48" name="Google Shape;48;p12" title="Lifted by Legacy_cover.png"/>
          <p:cNvPicPr preferRelativeResize="0"/>
          <p:nvPr/>
        </p:nvPicPr>
        <p:blipFill>
          <a:blip r:embed="rId3">
            <a:alphaModFix/>
          </a:blip>
          <a:stretch>
            <a:fillRect/>
          </a:stretch>
        </p:blipFill>
        <p:spPr>
          <a:xfrm>
            <a:off x="794650" y="1200614"/>
            <a:ext cx="3048987" cy="2812211"/>
          </a:xfrm>
          <a:prstGeom prst="flowChartPreparation">
            <a:avLst/>
          </a:prstGeom>
          <a:noFill/>
          <a:ln w="12700">
            <a:solidFill>
              <a:schemeClr val="bg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23888" y="559689"/>
            <a:ext cx="7886700" cy="13970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Learning Objectives</a:t>
            </a:r>
            <a:endParaRPr dirty="0"/>
          </a:p>
        </p:txBody>
      </p:sp>
      <p:sp>
        <p:nvSpPr>
          <p:cNvPr id="54" name="Google Shape;54;p13"/>
          <p:cNvSpPr txBox="1">
            <a:spLocks noGrp="1"/>
          </p:cNvSpPr>
          <p:nvPr>
            <p:ph type="body" sz="quarter" idx="10"/>
          </p:nvPr>
        </p:nvSpPr>
        <p:spPr>
          <a:xfrm>
            <a:off x="623888" y="1682151"/>
            <a:ext cx="7885113" cy="2522581"/>
          </a:xfrm>
          <a:prstGeom prst="rect">
            <a:avLst/>
          </a:prstGeom>
          <a:noFill/>
          <a:ln>
            <a:noFill/>
          </a:ln>
        </p:spPr>
        <p:txBody>
          <a:bodyPr spcFirstLastPara="1" wrap="square" lIns="91425" tIns="91425" rIns="91425" bIns="91425" anchor="t" anchorCtr="0">
            <a:noAutofit/>
          </a:bodyPr>
          <a:lstStyle/>
          <a:p>
            <a:pPr marR="0" lvl="0" indent="-393192" algn="l" rtl="0">
              <a:lnSpc>
                <a:spcPct val="100000"/>
              </a:lnSpc>
              <a:spcBef>
                <a:spcPts val="520"/>
              </a:spcBef>
              <a:spcAft>
                <a:spcPts val="0"/>
              </a:spcAft>
              <a:buClr>
                <a:schemeClr val="lt1"/>
              </a:buClr>
              <a:buFont typeface="NTR"/>
              <a:buChar char="●"/>
            </a:pPr>
            <a:r>
              <a:rPr lang="en-US" sz="2200" dirty="0"/>
              <a:t>Analyze motion using Newton’s Law by identifying how force, mass, and acceleration are demonstrated in physical activities rooted in ancestral heritage and traditions.</a:t>
            </a:r>
            <a:endParaRPr sz="2200" dirty="0"/>
          </a:p>
          <a:p>
            <a:pPr marR="0" lvl="0" indent="-393192" algn="l" rtl="0">
              <a:lnSpc>
                <a:spcPct val="100000"/>
              </a:lnSpc>
              <a:spcBef>
                <a:spcPts val="520"/>
              </a:spcBef>
              <a:spcAft>
                <a:spcPts val="0"/>
              </a:spcAft>
              <a:buClr>
                <a:schemeClr val="lt1"/>
              </a:buClr>
              <a:buFont typeface="NTR"/>
              <a:buChar char="●"/>
            </a:pPr>
            <a:r>
              <a:rPr lang="en-US" sz="2200" dirty="0"/>
              <a:t>Design an original, movement-based game or event inspired by ancestral heritage, incorporating scientific explanations of force, motion, and safety design. </a:t>
            </a:r>
            <a:endParaRPr sz="2200" dirty="0"/>
          </a:p>
          <a:p>
            <a:pPr marR="0" lvl="0" indent="-393192" algn="l" rtl="0">
              <a:lnSpc>
                <a:spcPct val="100000"/>
              </a:lnSpc>
              <a:spcBef>
                <a:spcPts val="520"/>
              </a:spcBef>
              <a:spcAft>
                <a:spcPts val="0"/>
              </a:spcAft>
              <a:buClr>
                <a:schemeClr val="lt1"/>
              </a:buClr>
              <a:buFont typeface="NTR"/>
              <a:buChar char="●"/>
            </a:pPr>
            <a:r>
              <a:rPr lang="en-US" sz="2200" dirty="0"/>
              <a:t>Construct force diagrams to explain how the net force and mass of an object affect its acceleration during motion.  </a:t>
            </a:r>
            <a:endParaRP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a:t>Essential Question</a:t>
            </a:r>
            <a:endParaRPr/>
          </a:p>
        </p:txBody>
      </p:sp>
      <p:sp>
        <p:nvSpPr>
          <p:cNvPr id="60" name="Google Shape;60;p14"/>
          <p:cNvSpPr txBox="1">
            <a:spLocks noGrp="1"/>
          </p:cNvSpPr>
          <p:nvPr>
            <p:ph type="body" sz="quarter" idx="10"/>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chemeClr val="lt1"/>
              </a:buClr>
              <a:buSzPts val="2600"/>
              <a:buNone/>
            </a:pPr>
            <a:r>
              <a:rPr lang="en-US" dirty="0"/>
              <a:t>In what ways do Newton’s Laws of Motion apply to movements and games rooted in ancestral heritage and traditions?  </a:t>
            </a:r>
            <a:endParaRPr dirty="0"/>
          </a:p>
          <a:p>
            <a:pPr marL="279400" indent="0">
              <a:spcBef>
                <a:spcPts val="0"/>
              </a:spcBef>
              <a:spcAft>
                <a:spcPts val="0"/>
              </a:spcAft>
              <a:buClr>
                <a:schemeClr val="lt1"/>
              </a:buClr>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Preflection</a:t>
            </a:r>
            <a:endParaRPr/>
          </a:p>
        </p:txBody>
      </p:sp>
      <p:sp>
        <p:nvSpPr>
          <p:cNvPr id="66" name="Google Shape;66;p15"/>
          <p:cNvSpPr txBox="1">
            <a:spLocks noGrp="1"/>
          </p:cNvSpPr>
          <p:nvPr>
            <p:ph sz="half" idx="2"/>
          </p:nvPr>
        </p:nvSpPr>
        <p:spPr>
          <a:xfrm>
            <a:off x="628649" y="1370013"/>
            <a:ext cx="5246575" cy="3262312"/>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dirty="0"/>
              <a:t>Review the following questions: </a:t>
            </a:r>
            <a:endParaRPr sz="2400" dirty="0"/>
          </a:p>
          <a:p>
            <a:pPr marL="457200" lvl="0" indent="-381000" algn="l" rtl="0">
              <a:lnSpc>
                <a:spcPct val="100000"/>
              </a:lnSpc>
              <a:spcBef>
                <a:spcPts val="0"/>
              </a:spcBef>
              <a:spcAft>
                <a:spcPts val="0"/>
              </a:spcAft>
              <a:buSzPts val="2400"/>
              <a:buAutoNum type="arabicPeriod"/>
            </a:pPr>
            <a:r>
              <a:rPr lang="en-US" sz="2400" dirty="0"/>
              <a:t>What do you think you will be learning? </a:t>
            </a:r>
          </a:p>
          <a:p>
            <a:pPr marL="457200" lvl="0" indent="-381000" algn="l" rtl="0">
              <a:lnSpc>
                <a:spcPct val="100000"/>
              </a:lnSpc>
              <a:spcBef>
                <a:spcPts val="0"/>
              </a:spcBef>
              <a:spcAft>
                <a:spcPts val="0"/>
              </a:spcAft>
              <a:buSzPts val="2400"/>
              <a:buAutoNum type="arabicPeriod"/>
            </a:pPr>
            <a:r>
              <a:rPr lang="en-US" sz="2400" dirty="0"/>
              <a:t>How do you think it might be connected to Newton’s Laws? </a:t>
            </a:r>
          </a:p>
          <a:p>
            <a:pPr marL="457200" lvl="0" indent="-381000" algn="l" rtl="0">
              <a:lnSpc>
                <a:spcPct val="100000"/>
              </a:lnSpc>
              <a:spcBef>
                <a:spcPts val="0"/>
              </a:spcBef>
              <a:spcAft>
                <a:spcPts val="0"/>
              </a:spcAft>
              <a:buSzPts val="2400"/>
              <a:buAutoNum type="arabicPeriod"/>
            </a:pPr>
            <a:r>
              <a:rPr lang="en-US" sz="2400" dirty="0"/>
              <a:t>Did the video lead you to have any questions? </a:t>
            </a:r>
            <a:endParaRPr sz="2400" dirty="0"/>
          </a:p>
        </p:txBody>
      </p:sp>
      <p:pic>
        <p:nvPicPr>
          <p:cNvPr id="67" name="Google Shape;67;p15" title="Preflections.png"/>
          <p:cNvPicPr preferRelativeResize="0"/>
          <p:nvPr/>
        </p:nvPicPr>
        <p:blipFill>
          <a:blip r:embed="rId3">
            <a:alphaModFix/>
          </a:blip>
          <a:stretch>
            <a:fillRect/>
          </a:stretch>
        </p:blipFill>
        <p:spPr>
          <a:xfrm>
            <a:off x="6009175" y="1195275"/>
            <a:ext cx="2372224" cy="2752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754050" y="4190925"/>
            <a:ext cx="76359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ts val="2000"/>
              <a:buNone/>
            </a:pPr>
            <a:r>
              <a:rPr lang="en-US" dirty="0">
                <a:solidFill>
                  <a:schemeClr val="accent2"/>
                </a:solidFill>
                <a:hlinkClick r:id="rId4"/>
              </a:rPr>
              <a:t>Native Games: Origins </a:t>
            </a:r>
            <a:endParaRPr dirty="0">
              <a:solidFill>
                <a:schemeClr val="accent2"/>
              </a:solidFill>
            </a:endParaRPr>
          </a:p>
        </p:txBody>
      </p:sp>
      <p:pic>
        <p:nvPicPr>
          <p:cNvPr id="2" name="Online Media 1" descr="Native Games: Origins">
            <a:hlinkClick r:id="" action="ppaction://media"/>
            <a:extLst>
              <a:ext uri="{FF2B5EF4-FFF2-40B4-BE49-F238E27FC236}">
                <a16:creationId xmlns:a16="http://schemas.microsoft.com/office/drawing/2014/main" id="{4602D8B5-A395-5C38-0467-DA365789824C}"/>
              </a:ext>
            </a:extLst>
          </p:cNvPr>
          <p:cNvPicPr>
            <a:picLocks noRot="1" noChangeAspect="1"/>
          </p:cNvPicPr>
          <p:nvPr>
            <a:videoFile r:link="rId1"/>
          </p:nvPr>
        </p:nvPicPr>
        <p:blipFill>
          <a:blip r:embed="rId5"/>
          <a:stretch>
            <a:fillRect/>
          </a:stretch>
        </p:blipFill>
        <p:spPr>
          <a:xfrm>
            <a:off x="1890086" y="1056468"/>
            <a:ext cx="5363828" cy="3030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a:t>Preflection</a:t>
            </a:r>
            <a:endParaRPr/>
          </a:p>
        </p:txBody>
      </p:sp>
      <p:sp>
        <p:nvSpPr>
          <p:cNvPr id="79" name="Google Shape;79;p17"/>
          <p:cNvSpPr txBox="1">
            <a:spLocks noGrp="1"/>
          </p:cNvSpPr>
          <p:nvPr>
            <p:ph sz="half" idx="2"/>
          </p:nvPr>
        </p:nvSpPr>
        <p:spPr>
          <a:xfrm>
            <a:off x="628649" y="1370013"/>
            <a:ext cx="5030279" cy="32623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400" dirty="0"/>
              <a:t>Respond to the following questions on your handout: </a:t>
            </a:r>
            <a:endParaRPr sz="2400" dirty="0"/>
          </a:p>
          <a:p>
            <a:pPr marL="0" lvl="0" indent="0" algn="l" rtl="0">
              <a:lnSpc>
                <a:spcPct val="100000"/>
              </a:lnSpc>
              <a:spcBef>
                <a:spcPts val="0"/>
              </a:spcBef>
              <a:spcAft>
                <a:spcPts val="0"/>
              </a:spcAft>
              <a:buNone/>
            </a:pPr>
            <a:endParaRPr sz="2400" dirty="0"/>
          </a:p>
          <a:p>
            <a:pPr marL="457200" lvl="0" indent="-374650" algn="l" rtl="0">
              <a:lnSpc>
                <a:spcPct val="100000"/>
              </a:lnSpc>
              <a:spcBef>
                <a:spcPts val="0"/>
              </a:spcBef>
              <a:spcAft>
                <a:spcPts val="0"/>
              </a:spcAft>
              <a:buSzPts val="2300"/>
              <a:buAutoNum type="arabicPeriod"/>
            </a:pPr>
            <a:r>
              <a:rPr lang="en-US" sz="2400" dirty="0"/>
              <a:t>What do you think you will be learning?</a:t>
            </a:r>
          </a:p>
          <a:p>
            <a:pPr marL="457200" lvl="0" indent="-374650" algn="l" rtl="0">
              <a:lnSpc>
                <a:spcPct val="100000"/>
              </a:lnSpc>
              <a:spcBef>
                <a:spcPts val="0"/>
              </a:spcBef>
              <a:spcAft>
                <a:spcPts val="0"/>
              </a:spcAft>
              <a:buSzPts val="2300"/>
              <a:buAutoNum type="arabicPeriod"/>
            </a:pPr>
            <a:r>
              <a:rPr lang="en-US" sz="2400" dirty="0"/>
              <a:t>How do you think it might be connected to Newton’s Laws? </a:t>
            </a:r>
          </a:p>
          <a:p>
            <a:pPr marL="457200" lvl="0" indent="-374650" algn="l" rtl="0">
              <a:lnSpc>
                <a:spcPct val="100000"/>
              </a:lnSpc>
              <a:spcBef>
                <a:spcPts val="0"/>
              </a:spcBef>
              <a:spcAft>
                <a:spcPts val="0"/>
              </a:spcAft>
              <a:buSzPts val="2300"/>
              <a:buAutoNum type="arabicPeriod"/>
            </a:pPr>
            <a:r>
              <a:rPr lang="en-US" sz="2400" dirty="0"/>
              <a:t>Did the video lead you to have any questions? </a:t>
            </a:r>
            <a:endParaRPr sz="2400" dirty="0"/>
          </a:p>
          <a:p>
            <a:pPr marL="63500" lvl="0" indent="0" algn="l" rtl="0">
              <a:lnSpc>
                <a:spcPct val="150000"/>
              </a:lnSpc>
              <a:spcBef>
                <a:spcPts val="0"/>
              </a:spcBef>
              <a:spcAft>
                <a:spcPts val="0"/>
              </a:spcAft>
              <a:buSzPts val="2600"/>
              <a:buNone/>
            </a:pPr>
            <a:endParaRPr sz="2400" dirty="0"/>
          </a:p>
        </p:txBody>
      </p:sp>
      <p:pic>
        <p:nvPicPr>
          <p:cNvPr id="81" name="Google Shape;81;p17" title="Preflections.png"/>
          <p:cNvPicPr preferRelativeResize="0"/>
          <p:nvPr/>
        </p:nvPicPr>
        <p:blipFill>
          <a:blip r:embed="rId4">
            <a:alphaModFix/>
          </a:blip>
          <a:stretch>
            <a:fillRect/>
          </a:stretch>
        </p:blipFill>
        <p:spPr>
          <a:xfrm>
            <a:off x="7891950" y="59500"/>
            <a:ext cx="1068225" cy="1068225"/>
          </a:xfrm>
          <a:prstGeom prst="rect">
            <a:avLst/>
          </a:prstGeom>
          <a:noFill/>
          <a:ln>
            <a:noFill/>
          </a:ln>
        </p:spPr>
      </p:pic>
      <p:pic>
        <p:nvPicPr>
          <p:cNvPr id="2" name="Online Media 1" descr="K20 Center 5 minute timer">
            <a:hlinkClick r:id="" action="ppaction://media"/>
            <a:extLst>
              <a:ext uri="{FF2B5EF4-FFF2-40B4-BE49-F238E27FC236}">
                <a16:creationId xmlns:a16="http://schemas.microsoft.com/office/drawing/2014/main" id="{389B1D70-84EC-3C37-71A8-1F2360EDEAD8}"/>
              </a:ext>
            </a:extLst>
          </p:cNvPr>
          <p:cNvPicPr>
            <a:picLocks noRot="1" noChangeAspect="1"/>
          </p:cNvPicPr>
          <p:nvPr>
            <a:videoFile r:link="rId1"/>
          </p:nvPr>
        </p:nvPicPr>
        <p:blipFill>
          <a:blip r:embed="rId5"/>
          <a:stretch>
            <a:fillRect/>
          </a:stretch>
        </p:blipFill>
        <p:spPr>
          <a:xfrm>
            <a:off x="5929200" y="1996709"/>
            <a:ext cx="3013685" cy="1702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Station #1</a:t>
            </a:r>
            <a:endParaRPr dirty="0"/>
          </a:p>
        </p:txBody>
      </p:sp>
      <p:sp>
        <p:nvSpPr>
          <p:cNvPr id="87" name="Google Shape;87;p18"/>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US" dirty="0"/>
              <a:t>Watch the video, complete the S-I-T strategy on your handout identifying one surprising fact or idea, one interesting fact or idea, and one troubling fact or idea. </a:t>
            </a:r>
            <a:endParaRPr dirty="0"/>
          </a:p>
          <a:p>
            <a:pPr marL="1371600" lvl="2" indent="-228600" algn="l" rtl="0">
              <a:lnSpc>
                <a:spcPct val="150000"/>
              </a:lnSpc>
              <a:spcBef>
                <a:spcPts val="0"/>
              </a:spcBef>
              <a:spcAft>
                <a:spcPts val="0"/>
              </a:spcAft>
              <a:buSzPts val="26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754050" y="4190925"/>
            <a:ext cx="76359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50000"/>
              </a:lnSpc>
              <a:spcBef>
                <a:spcPts val="0"/>
              </a:spcBef>
              <a:spcAft>
                <a:spcPts val="0"/>
              </a:spcAft>
              <a:buSzPts val="2000"/>
              <a:buNone/>
            </a:pPr>
            <a:r>
              <a:rPr lang="en-US" dirty="0">
                <a:solidFill>
                  <a:schemeClr val="accent2"/>
                </a:solidFill>
                <a:hlinkClick r:id="rId4"/>
              </a:rPr>
              <a:t>Native Youth Olympic Games (2024)</a:t>
            </a:r>
            <a:endParaRPr dirty="0">
              <a:solidFill>
                <a:schemeClr val="accent2"/>
              </a:solidFill>
            </a:endParaRPr>
          </a:p>
        </p:txBody>
      </p:sp>
      <p:pic>
        <p:nvPicPr>
          <p:cNvPr id="2" name="Online Media 1" descr="Native Youth Olympic Games 2024">
            <a:hlinkClick r:id="" action="ppaction://media"/>
            <a:extLst>
              <a:ext uri="{FF2B5EF4-FFF2-40B4-BE49-F238E27FC236}">
                <a16:creationId xmlns:a16="http://schemas.microsoft.com/office/drawing/2014/main" id="{FC4F4EF9-CE03-237E-0532-4EB8FC3C9150}"/>
              </a:ext>
            </a:extLst>
          </p:cNvPr>
          <p:cNvPicPr>
            <a:picLocks noRot="1" noChangeAspect="1"/>
          </p:cNvPicPr>
          <p:nvPr>
            <a:videoFile r:link="rId1"/>
          </p:nvPr>
        </p:nvPicPr>
        <p:blipFill>
          <a:blip r:embed="rId5"/>
          <a:stretch>
            <a:fillRect/>
          </a:stretch>
        </p:blipFill>
        <p:spPr>
          <a:xfrm>
            <a:off x="1880415" y="1051005"/>
            <a:ext cx="5383169" cy="3041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39744956-D7AF-C24A-B772-F3A0F6641B2C}"/>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0D51015A-79D5-5846-ADD5-18481CB10A0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13</TotalTime>
  <Words>695</Words>
  <Application>Microsoft Macintosh PowerPoint</Application>
  <PresentationFormat>On-screen Show (16:9)</PresentationFormat>
  <Paragraphs>63</Paragraphs>
  <Slides>17</Slides>
  <Notes>17</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 Display</vt:lpstr>
      <vt:lpstr>Arial</vt:lpstr>
      <vt:lpstr>Calibri</vt:lpstr>
      <vt:lpstr>Courier New</vt:lpstr>
      <vt:lpstr>Noto Sans Symbols</vt:lpstr>
      <vt:lpstr>NTR</vt:lpstr>
      <vt:lpstr>System Font Regular</vt:lpstr>
      <vt:lpstr>Wingdings</vt:lpstr>
      <vt:lpstr>Custom Design</vt:lpstr>
      <vt:lpstr>1_Custom Design</vt:lpstr>
      <vt:lpstr>PowerPoint Presentation</vt:lpstr>
      <vt:lpstr>Lifted By Legacy, Moving with Meaning</vt:lpstr>
      <vt:lpstr>Learning Objectives</vt:lpstr>
      <vt:lpstr>Essential Question</vt:lpstr>
      <vt:lpstr>Preflection</vt:lpstr>
      <vt:lpstr>Native Games: Origins </vt:lpstr>
      <vt:lpstr>Preflection</vt:lpstr>
      <vt:lpstr>Station #1</vt:lpstr>
      <vt:lpstr>Native Youth Olympic Games (2024)</vt:lpstr>
      <vt:lpstr>Stations #2–6</vt:lpstr>
      <vt:lpstr>NYO Events</vt:lpstr>
      <vt:lpstr>8th Grade</vt:lpstr>
      <vt:lpstr>High School</vt:lpstr>
      <vt:lpstr>Gallery Walk</vt:lpstr>
      <vt:lpstr>Design Guidelines</vt:lpstr>
      <vt:lpstr>Goals</vt:lpstr>
      <vt:lpstr>Preflections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Lifted By Legacy</dc:title>
  <dc:subject/>
  <dc:creator>K20 Center</dc:creator>
  <cp:keywords/>
  <dc:description/>
  <cp:lastModifiedBy>Gracia, Ann M.</cp:lastModifiedBy>
  <cp:revision>3</cp:revision>
  <dcterms:modified xsi:type="dcterms:W3CDTF">2026-01-14T21:55:09Z</dcterms:modified>
  <cp:category/>
</cp:coreProperties>
</file>