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59" r:id="rId4"/>
    <p:sldId id="260" r:id="rId5"/>
    <p:sldId id="261" r:id="rId6"/>
    <p:sldId id="263" r:id="rId7"/>
    <p:sldId id="264" r:id="rId8"/>
    <p:sldId id="265" r:id="rId9"/>
    <p:sldId id="266" r:id="rId10"/>
    <p:sldId id="267" r:id="rId11"/>
    <p:sldId id="270" r:id="rId12"/>
    <p:sldId id="268" r:id="rId13"/>
    <p:sldId id="269" r:id="rId14"/>
    <p:sldId id="272" r:id="rId15"/>
    <p:sldId id="271" r:id="rId16"/>
    <p:sldId id="274" r:id="rId17"/>
    <p:sldId id="273" r:id="rId18"/>
    <p:sldId id="276" r:id="rId19"/>
    <p:sldId id="277" r:id="rId20"/>
    <p:sldId id="278" r:id="rId21"/>
    <p:sldId id="257" r:id="rId22"/>
    <p:sldId id="26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43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5ABE4-1573-934C-B5C6-64BA4B3B07FC}" type="datetimeFigureOut">
              <a:rPr lang="en-US" smtClean="0"/>
              <a:t>4/21/2016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52F1A-E496-DC48-9269-59FC8131DB7A}" type="slidenum">
              <a:rPr lang="en-US" smtClean="0"/>
              <a:t>‹#›</a:t>
            </a:fld>
            <a:endParaRPr lang="en-US"/>
          </a:p>
        </p:txBody>
      </p:sp>
    </p:spTree>
    <p:extLst>
      <p:ext uri="{BB962C8B-B14F-4D97-AF65-F5344CB8AC3E}">
        <p14:creationId xmlns:p14="http://schemas.microsoft.com/office/powerpoint/2010/main" val="857520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wikipedia.org/wiki/Base_Atla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artelen.louvre.fr/cartelen/visite?srv=car_not_frame&amp;idNotice=2274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(left): The New York Times. (1914, June 29).</a:t>
            </a:r>
            <a:r>
              <a:rPr lang="en-US" sz="120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Headline of the New York Times June-29-1914.jpg (Image).</a:t>
            </a:r>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The New York Times</a:t>
            </a:r>
            <a:r>
              <a:rPr lang="en-US" sz="1200" b="0" i="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Retrieved from https://commons.wikimedia.org/wiki/File:Headline_of_the_New_York_Times_June-29-1914.jpg</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Image (right): The New York Times. (1919, December 31). Archduke Franz Ferdinand of Austria </a:t>
            </a:r>
            <a:r>
              <a:rPr lang="en-US" sz="1200" i="0" kern="1200" dirty="0" smtClean="0">
                <a:solidFill>
                  <a:schemeClr val="tx1"/>
                </a:solidFill>
                <a:effectLst/>
                <a:latin typeface="+mn-lt"/>
                <a:ea typeface="+mn-ea"/>
                <a:cs typeface="+mn-cs"/>
              </a:rPr>
              <a:t>(Image)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New York Times.</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Retrieved from https://commons.wikimedia.org/wiki/File:Franz_ferdinand.jpg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1</a:t>
            </a:fld>
            <a:endParaRPr lang="en-US"/>
          </a:p>
        </p:txBody>
      </p:sp>
    </p:spTree>
    <p:extLst>
      <p:ext uri="{BB962C8B-B14F-4D97-AF65-F5344CB8AC3E}">
        <p14:creationId xmlns:p14="http://schemas.microsoft.com/office/powerpoint/2010/main" val="293475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A3E1E3-9B72-5641-85BB-C48521F22E97}" type="slidenum">
              <a:rPr lang="en-US"/>
              <a:pPr eaLnBrk="1" hangingPunct="1"/>
              <a:t>11</a:t>
            </a:fld>
            <a:endParaRPr lang="en-US"/>
          </a:p>
        </p:txBody>
      </p:sp>
    </p:spTree>
    <p:extLst>
      <p:ext uri="{BB962C8B-B14F-4D97-AF65-F5344CB8AC3E}">
        <p14:creationId xmlns:p14="http://schemas.microsoft.com/office/powerpoint/2010/main" val="71648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As</a:t>
            </a:r>
            <a:r>
              <a:rPr lang="en-US" baseline="0" dirty="0" smtClean="0"/>
              <a:t>k </a:t>
            </a:r>
            <a:r>
              <a:rPr lang="en-US" baseline="0" dirty="0" smtClean="0"/>
              <a:t>students which European power had the greatest number of colonies </a:t>
            </a:r>
            <a:r>
              <a:rPr lang="en-US" baseline="0" dirty="0" smtClean="0"/>
              <a:t>(Answer: Great </a:t>
            </a:r>
            <a:r>
              <a:rPr lang="en-US" baseline="0" dirty="0" smtClean="0"/>
              <a:t>Britain) and how this affected it’s relationship </a:t>
            </a:r>
            <a:r>
              <a:rPr lang="en-US" baseline="0" dirty="0" smtClean="0"/>
              <a:t>with </a:t>
            </a:r>
            <a:r>
              <a:rPr lang="en-US" baseline="0" dirty="0" smtClean="0"/>
              <a:t>other nations </a:t>
            </a:r>
            <a:r>
              <a:rPr lang="en-US" baseline="0" dirty="0" smtClean="0"/>
              <a:t>(Answer: Other nations became jealous</a:t>
            </a:r>
            <a:r>
              <a:rPr lang="en-US" baseline="0" dirty="0" smtClean="0"/>
              <a:t>, </a:t>
            </a:r>
            <a:r>
              <a:rPr lang="en-US" baseline="0" dirty="0" smtClean="0"/>
              <a:t>angry, and competitive—especially Germany. Point </a:t>
            </a:r>
            <a:r>
              <a:rPr lang="en-US" baseline="0" dirty="0" smtClean="0"/>
              <a:t>to documents that show that Germany increased military spending so it could compete imperially </a:t>
            </a:r>
            <a:r>
              <a:rPr lang="en-US" baseline="0" dirty="0" smtClean="0"/>
              <a:t>with Britain</a:t>
            </a:r>
            <a:r>
              <a:rPr lang="en-US" baseline="0" dirty="0" smtClean="0"/>
              <a:t>)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Image: Ishvara7. (2007). </a:t>
            </a:r>
            <a:r>
              <a:rPr lang="en-US" sz="1200" b="0" i="1" u="none" strike="noStrike" kern="1200" dirty="0" smtClean="0">
                <a:solidFill>
                  <a:schemeClr val="tx1"/>
                </a:solidFill>
                <a:effectLst/>
                <a:latin typeface="+mn-lt"/>
                <a:ea typeface="+mn-ea"/>
                <a:cs typeface="+mn-cs"/>
              </a:rPr>
              <a:t>World empires and colonies around WWI.png </a:t>
            </a:r>
            <a:r>
              <a:rPr lang="en-US" sz="1200" b="0" i="0" u="none" strike="noStrike" kern="1200" dirty="0" smtClean="0">
                <a:solidFill>
                  <a:schemeClr val="tx1"/>
                </a:solidFill>
                <a:effectLst/>
                <a:latin typeface="+mn-lt"/>
                <a:ea typeface="+mn-ea"/>
                <a:cs typeface="+mn-cs"/>
              </a:rPr>
              <a:t>(Image, Rev. ed.).</a:t>
            </a:r>
            <a:r>
              <a:rPr lang="en-US" sz="1200" b="0" i="0" u="none" strike="noStrike" kern="1200" baseline="0" dirty="0" smtClean="0">
                <a:solidFill>
                  <a:schemeClr val="tx1"/>
                </a:solidFill>
                <a:effectLst/>
                <a:latin typeface="+mn-lt"/>
                <a:ea typeface="+mn-ea"/>
                <a:cs typeface="+mn-cs"/>
              </a:rPr>
              <a:t> Retrieved from https://commons.wikimedia.org/wiki/File:World_empires_and_colonies_around_World_War_I.png</a:t>
            </a:r>
            <a:endParaRPr lang="en-US" b="0" dirty="0" smtClean="0">
              <a:solidFill>
                <a:schemeClr val="tx1"/>
              </a:solidFill>
            </a:endParaRPr>
          </a:p>
        </p:txBody>
      </p:sp>
      <p:sp>
        <p:nvSpPr>
          <p:cNvPr id="4" name="Slide Number Placeholder 3"/>
          <p:cNvSpPr>
            <a:spLocks noGrp="1"/>
          </p:cNvSpPr>
          <p:nvPr>
            <p:ph type="sldNum" sz="quarter" idx="10"/>
          </p:nvPr>
        </p:nvSpPr>
        <p:spPr/>
        <p:txBody>
          <a:bodyPr/>
          <a:lstStyle/>
          <a:p>
            <a:fld id="{24E52F1A-E496-DC48-9269-59FC8131DB7A}" type="slidenum">
              <a:rPr lang="en-US" smtClean="0"/>
              <a:t>12</a:t>
            </a:fld>
            <a:endParaRPr lang="en-US"/>
          </a:p>
        </p:txBody>
      </p:sp>
    </p:spTree>
    <p:extLst>
      <p:ext uri="{BB962C8B-B14F-4D97-AF65-F5344CB8AC3E}">
        <p14:creationId xmlns:p14="http://schemas.microsoft.com/office/powerpoint/2010/main" val="135887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Ask </a:t>
            </a:r>
            <a:r>
              <a:rPr lang="en-US" dirty="0" smtClean="0"/>
              <a:t>students which documents </a:t>
            </a:r>
            <a:r>
              <a:rPr lang="en-US" dirty="0" smtClean="0"/>
              <a:t>from the Gallery Walk demonstrate </a:t>
            </a:r>
            <a:r>
              <a:rPr lang="en-US" dirty="0" smtClean="0"/>
              <a:t>pride in one’s nation and competition </a:t>
            </a:r>
            <a:r>
              <a:rPr lang="en-US" dirty="0" smtClean="0"/>
              <a:t>with </a:t>
            </a:r>
            <a:r>
              <a:rPr lang="en-US" dirty="0" smtClean="0"/>
              <a:t>others </a:t>
            </a:r>
            <a:r>
              <a:rPr lang="en-US" dirty="0" smtClean="0"/>
              <a:t>(Answer: Russian national anthem</a:t>
            </a:r>
            <a:r>
              <a:rPr lang="en-US" dirty="0" smtClean="0"/>
              <a:t>, </a:t>
            </a:r>
            <a:r>
              <a:rPr lang="en-US" dirty="0" smtClean="0"/>
              <a:t>“Rule</a:t>
            </a:r>
            <a:r>
              <a:rPr lang="en-US" baseline="0" dirty="0" smtClean="0"/>
              <a:t> </a:t>
            </a:r>
            <a:r>
              <a:rPr lang="en-US" baseline="0" dirty="0" smtClean="0"/>
              <a:t>Britannia</a:t>
            </a:r>
            <a:r>
              <a:rPr lang="en-US" baseline="0" dirty="0" smtClean="0"/>
              <a:t>,” </a:t>
            </a:r>
            <a:r>
              <a:rPr lang="en-US" baseline="0" dirty="0" smtClean="0"/>
              <a:t>statements from Germans wanting to be as strong or stronger than Britain, </a:t>
            </a:r>
            <a:r>
              <a:rPr lang="en-US" baseline="0" dirty="0" smtClean="0"/>
              <a:t>etc.)</a:t>
            </a:r>
            <a:endParaRPr lang="en-US" baseline="0" dirty="0" smtClean="0"/>
          </a:p>
          <a:p>
            <a:r>
              <a:rPr lang="en-US" baseline="0" dirty="0" smtClean="0"/>
              <a:t>Ask students where we could see problems </a:t>
            </a:r>
            <a:r>
              <a:rPr lang="en-US" baseline="0" dirty="0" smtClean="0"/>
              <a:t>(Answer: The </a:t>
            </a:r>
            <a:r>
              <a:rPr lang="en-US" baseline="0" dirty="0" smtClean="0"/>
              <a:t>second aspect of </a:t>
            </a:r>
            <a:r>
              <a:rPr lang="en-US" baseline="0" dirty="0" smtClean="0"/>
              <a:t>nationalism—point to Austria-Hungary </a:t>
            </a:r>
            <a:r>
              <a:rPr lang="en-US" baseline="0" dirty="0" smtClean="0"/>
              <a:t>being made up of many nationalities, including </a:t>
            </a:r>
            <a:r>
              <a:rPr lang="en-US" baseline="0" dirty="0" smtClean="0"/>
              <a:t>some of the </a:t>
            </a:r>
            <a:r>
              <a:rPr lang="en-US" baseline="0" dirty="0" smtClean="0"/>
              <a:t>Slavs who did not want to be part of </a:t>
            </a:r>
            <a:r>
              <a:rPr lang="en-US" baseline="0" dirty="0" smtClean="0"/>
              <a:t>Austria-Hungary </a:t>
            </a:r>
            <a:r>
              <a:rPr lang="en-US" baseline="0" dirty="0" smtClean="0"/>
              <a:t>but </a:t>
            </a:r>
            <a:r>
              <a:rPr lang="en-US" baseline="0" dirty="0" smtClean="0"/>
              <a:t>wanted to </a:t>
            </a:r>
            <a:r>
              <a:rPr lang="en-US" baseline="0" dirty="0" smtClean="0"/>
              <a:t>unite </a:t>
            </a:r>
            <a:r>
              <a:rPr lang="en-US" baseline="0" dirty="0" smtClean="0"/>
              <a:t>with </a:t>
            </a:r>
            <a:r>
              <a:rPr lang="en-US" baseline="0" dirty="0" smtClean="0"/>
              <a:t>Serbia for a bigger Slavic </a:t>
            </a:r>
            <a:r>
              <a:rPr lang="en-US" baseline="0" dirty="0" smtClean="0"/>
              <a:t>country/empire) </a:t>
            </a:r>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13</a:t>
            </a:fld>
            <a:endParaRPr lang="en-US"/>
          </a:p>
        </p:txBody>
      </p:sp>
    </p:spTree>
    <p:extLst>
      <p:ext uri="{BB962C8B-B14F-4D97-AF65-F5344CB8AC3E}">
        <p14:creationId xmlns:p14="http://schemas.microsoft.com/office/powerpoint/2010/main" val="82002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these are all different ethnic groups</a:t>
            </a:r>
            <a:r>
              <a:rPr lang="en-US" baseline="0" dirty="0" smtClean="0"/>
              <a:t> w/in Austria-Hungary empire—this causes a lot of tension!!!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a:t>
            </a:r>
            <a:r>
              <a:rPr lang="en-US" baseline="0" dirty="0" err="1" smtClean="0"/>
              <a:t>Andrein</a:t>
            </a:r>
            <a:r>
              <a:rPr lang="en-US" baseline="0" dirty="0" smtClean="0"/>
              <a:t>. (2008, December 22). </a:t>
            </a:r>
            <a:r>
              <a:rPr lang="en-US" sz="1200" b="0" i="1" kern="1200" dirty="0" smtClean="0">
                <a:solidFill>
                  <a:schemeClr val="tx1"/>
                </a:solidFill>
                <a:effectLst/>
                <a:latin typeface="+mn-lt"/>
                <a:ea typeface="+mn-ea"/>
                <a:cs typeface="+mn-cs"/>
              </a:rPr>
              <a:t>Austria Hungary </a:t>
            </a:r>
            <a:r>
              <a:rPr lang="en-US" sz="1200" b="0" i="1" kern="1200" dirty="0" err="1" smtClean="0">
                <a:solidFill>
                  <a:schemeClr val="tx1"/>
                </a:solidFill>
                <a:effectLst/>
                <a:latin typeface="+mn-lt"/>
                <a:ea typeface="+mn-ea"/>
                <a:cs typeface="+mn-cs"/>
              </a:rPr>
              <a:t>ethnic.svg</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(Image).</a:t>
            </a:r>
            <a:r>
              <a:rPr lang="en-US" sz="1200" b="0" i="0" kern="1200" baseline="0" dirty="0" smtClean="0">
                <a:solidFill>
                  <a:schemeClr val="tx1"/>
                </a:solidFill>
                <a:effectLst/>
                <a:latin typeface="+mn-lt"/>
                <a:ea typeface="+mn-ea"/>
                <a:cs typeface="+mn-cs"/>
              </a:rPr>
              <a:t> Retrieved from https://commons.wikimedia.org/wiki/File:Austria_Hungary_ethnic.svg</a:t>
            </a:r>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14</a:t>
            </a:fld>
            <a:endParaRPr lang="en-US"/>
          </a:p>
        </p:txBody>
      </p:sp>
    </p:spTree>
    <p:extLst>
      <p:ext uri="{BB962C8B-B14F-4D97-AF65-F5344CB8AC3E}">
        <p14:creationId xmlns:p14="http://schemas.microsoft.com/office/powerpoint/2010/main" val="141056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Point</a:t>
            </a:r>
            <a:r>
              <a:rPr lang="en-US" baseline="0" dirty="0" smtClean="0"/>
              <a:t> </a:t>
            </a:r>
            <a:r>
              <a:rPr lang="en-US" baseline="0" dirty="0" smtClean="0"/>
              <a:t>out Bosnia on </a:t>
            </a:r>
            <a:r>
              <a:rPr lang="en-US" baseline="0" dirty="0" smtClean="0"/>
              <a:t>the map.</a:t>
            </a:r>
            <a:endParaRPr lang="en-US" dirty="0" smtClean="0"/>
          </a:p>
          <a:p>
            <a:r>
              <a:rPr lang="en-US" dirty="0" smtClean="0"/>
              <a:t>Image Source: </a:t>
            </a:r>
            <a:r>
              <a:rPr lang="en-US" dirty="0" smtClean="0"/>
              <a:t>As cited in </a:t>
            </a:r>
            <a:r>
              <a:rPr lang="en-US" dirty="0" err="1" smtClean="0"/>
              <a:t>Beiga</a:t>
            </a:r>
            <a:r>
              <a:rPr lang="en-US" dirty="0" smtClean="0"/>
              <a:t>, B. (2002). </a:t>
            </a:r>
            <a:r>
              <a:rPr lang="en-US" sz="1200" b="0" i="0" kern="1200" dirty="0" smtClean="0">
                <a:solidFill>
                  <a:schemeClr val="tx1"/>
                </a:solidFill>
                <a:effectLst/>
                <a:latin typeface="+mn-lt"/>
                <a:ea typeface="+mn-ea"/>
                <a:cs typeface="+mn-cs"/>
              </a:rPr>
              <a:t>Part 5: 19th and 20th Centuries - Struggles for freedom. </a:t>
            </a:r>
            <a:r>
              <a:rPr lang="en-US" sz="1200" b="0" i="1" kern="1200" dirty="0" smtClean="0">
                <a:solidFill>
                  <a:schemeClr val="tx1"/>
                </a:solidFill>
                <a:effectLst/>
                <a:latin typeface="+mn-lt"/>
                <a:ea typeface="+mn-ea"/>
                <a:cs typeface="+mn-cs"/>
              </a:rPr>
              <a:t>Two Thousand Years of the Modern Era</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in Central &amp; Eastern Europe</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Retrieved from </a:t>
            </a:r>
            <a:r>
              <a:rPr lang="en-US" dirty="0" smtClean="0"/>
              <a:t>http</a:t>
            </a:r>
            <a:r>
              <a:rPr lang="en-US" dirty="0" smtClean="0"/>
              <a:t>://biega.com/history20.html</a:t>
            </a:r>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15</a:t>
            </a:fld>
            <a:endParaRPr lang="en-US"/>
          </a:p>
        </p:txBody>
      </p:sp>
    </p:spTree>
    <p:extLst>
      <p:ext uri="{BB962C8B-B14F-4D97-AF65-F5344CB8AC3E}">
        <p14:creationId xmlns:p14="http://schemas.microsoft.com/office/powerpoint/2010/main" val="282131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June 1914, heir to the throne of </a:t>
            </a:r>
            <a:r>
              <a:rPr lang="en-US" dirty="0" smtClean="0"/>
              <a:t>Austria-Hungary </a:t>
            </a:r>
            <a:r>
              <a:rPr lang="en-US" dirty="0" smtClean="0"/>
              <a:t>Archduke</a:t>
            </a:r>
            <a:r>
              <a:rPr lang="en-US" baseline="0" dirty="0" smtClean="0"/>
              <a:t> Franz </a:t>
            </a:r>
            <a:r>
              <a:rPr lang="en-US" baseline="0" dirty="0" smtClean="0"/>
              <a:t>Ferdinand </a:t>
            </a:r>
            <a:r>
              <a:rPr lang="en-US" baseline="0" dirty="0" smtClean="0"/>
              <a:t>goes to Sarajevo in Bosnia </a:t>
            </a:r>
            <a:r>
              <a:rPr lang="en-US" baseline="0" dirty="0" smtClean="0"/>
              <a:t>to attend a museum opening with </a:t>
            </a:r>
            <a:r>
              <a:rPr lang="en-US" baseline="0" dirty="0" smtClean="0"/>
              <a:t>his wife Sophie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Background image: As cited in Tate, G. (2014). </a:t>
            </a:r>
            <a:r>
              <a:rPr lang="en-US" sz="1200" b="0" i="1" kern="1200" dirty="0" smtClean="0">
                <a:solidFill>
                  <a:schemeClr val="tx1"/>
                </a:solidFill>
                <a:effectLst/>
                <a:latin typeface="+mn-lt"/>
                <a:ea typeface="+mn-ea"/>
                <a:cs typeface="+mn-cs"/>
              </a:rPr>
              <a:t>World War I “MANIA”: Causes of the War What events and actions led to the start of WWI? Why was WWI different than any war before it? How did world leaders </a:t>
            </a:r>
            <a:r>
              <a:rPr lang="en-US" sz="1200" b="0" i="0" kern="1200" dirty="0" smtClean="0">
                <a:solidFill>
                  <a:schemeClr val="tx1"/>
                </a:solidFill>
                <a:effectLst/>
                <a:latin typeface="+mn-lt"/>
                <a:ea typeface="+mn-ea"/>
                <a:cs typeface="+mn-cs"/>
              </a:rPr>
              <a:t>[Slide</a:t>
            </a:r>
            <a:r>
              <a:rPr lang="en-US" sz="1200" b="0" i="0" kern="1200" baseline="0" dirty="0" smtClean="0">
                <a:solidFill>
                  <a:schemeClr val="tx1"/>
                </a:solidFill>
                <a:effectLst/>
                <a:latin typeface="+mn-lt"/>
                <a:ea typeface="+mn-ea"/>
                <a:cs typeface="+mn-cs"/>
              </a:rPr>
              <a:t> show]</a:t>
            </a:r>
            <a:r>
              <a:rPr lang="en-US" sz="1200" b="0" i="1"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Retrieved from http://slideplayer.com/slide/8312931/</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Smaller image: </a:t>
            </a:r>
            <a:r>
              <a:rPr lang="en-US" sz="1200" kern="1200" dirty="0" smtClean="0">
                <a:solidFill>
                  <a:schemeClr val="tx1"/>
                </a:solidFill>
                <a:effectLst/>
                <a:latin typeface="+mn-lt"/>
                <a:ea typeface="+mn-ea"/>
                <a:cs typeface="+mn-cs"/>
              </a:rPr>
              <a:t>The New York Times. (1919, December 31). Archduke Franz Ferdinand of Austria (</a:t>
            </a:r>
            <a:r>
              <a:rPr lang="en-US" sz="1200" i="0" kern="1200" dirty="0" smtClean="0">
                <a:solidFill>
                  <a:schemeClr val="tx1"/>
                </a:solidFill>
                <a:effectLst/>
                <a:latin typeface="+mn-lt"/>
                <a:ea typeface="+mn-ea"/>
                <a:cs typeface="+mn-cs"/>
              </a:rPr>
              <a:t>Image)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New York Times.</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Retrieved from https://commons.wikimedia.org/wiki/File:Franz_ferdinand.jpg</a:t>
            </a: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52F1A-E496-DC48-9269-59FC8131DB7A}" type="slidenum">
              <a:rPr lang="en-US" smtClean="0"/>
              <a:t>16</a:t>
            </a:fld>
            <a:endParaRPr lang="en-US"/>
          </a:p>
        </p:txBody>
      </p:sp>
    </p:spTree>
    <p:extLst>
      <p:ext uri="{BB962C8B-B14F-4D97-AF65-F5344CB8AC3E}">
        <p14:creationId xmlns:p14="http://schemas.microsoft.com/office/powerpoint/2010/main" val="300176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Note: The case notes in the lesson, the students’ textbook, or the suggested reading from the lesson (found at http://www.authentichistory.com/1914-1920/1-overview/1-origins/) can add more information to the story of his assassination, if necessary.</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Image: As cited in </a:t>
            </a:r>
            <a:r>
              <a:rPr lang="en-US" sz="1200" kern="1200" baseline="0" dirty="0" err="1" smtClean="0">
                <a:solidFill>
                  <a:schemeClr val="tx1"/>
                </a:solidFill>
                <a:latin typeface="+mn-lt"/>
                <a:ea typeface="+mn-ea"/>
                <a:cs typeface="+mn-cs"/>
              </a:rPr>
              <a:t>Trouillard</a:t>
            </a:r>
            <a:r>
              <a:rPr lang="en-US" sz="1200" kern="1200" baseline="0" dirty="0" smtClean="0">
                <a:solidFill>
                  <a:schemeClr val="tx1"/>
                </a:solidFill>
                <a:latin typeface="+mn-lt"/>
                <a:ea typeface="+mn-ea"/>
                <a:cs typeface="+mn-cs"/>
              </a:rPr>
              <a:t>, S. (</a:t>
            </a:r>
            <a:r>
              <a:rPr lang="en-US" sz="1200" kern="1200" baseline="0" dirty="0" err="1"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June 28, 1914 in Sarajevo: Two gunshots, one world war</a:t>
            </a:r>
            <a:r>
              <a:rPr lang="en-US" sz="1200" kern="1200" baseline="0" dirty="0" smtClean="0">
                <a:solidFill>
                  <a:schemeClr val="tx1"/>
                </a:solidFill>
                <a:latin typeface="+mn-lt"/>
                <a:ea typeface="+mn-ea"/>
                <a:cs typeface="+mn-cs"/>
              </a:rPr>
              <a:t>. FRANCE 24. Retrieved from http://graphics.france24.com/assassination-sarajevo-1914-archduke-princip-photos/</a:t>
            </a:r>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17</a:t>
            </a:fld>
            <a:endParaRPr lang="en-US"/>
          </a:p>
        </p:txBody>
      </p:sp>
    </p:spTree>
    <p:extLst>
      <p:ext uri="{BB962C8B-B14F-4D97-AF65-F5344CB8AC3E}">
        <p14:creationId xmlns:p14="http://schemas.microsoft.com/office/powerpoint/2010/main" val="273681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Note: Point</a:t>
            </a:r>
            <a:r>
              <a:rPr lang="en-US" baseline="0" dirty="0" smtClean="0">
                <a:latin typeface="Calibri" charset="0"/>
              </a:rPr>
              <a:t> </a:t>
            </a:r>
            <a:r>
              <a:rPr lang="en-US" baseline="0" dirty="0" smtClean="0">
                <a:latin typeface="Calibri" charset="0"/>
              </a:rPr>
              <a:t>out that alliances are responsible for many countries being pulled in so </a:t>
            </a:r>
            <a:r>
              <a:rPr lang="en-US" baseline="0" dirty="0" smtClean="0">
                <a:latin typeface="Calibri" charset="0"/>
              </a:rPr>
              <a:t>quickly.</a:t>
            </a: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Image: </a:t>
            </a:r>
            <a:r>
              <a:rPr lang="en-US" baseline="0" dirty="0" err="1" smtClean="0">
                <a:latin typeface="Calibri" charset="0"/>
              </a:rPr>
              <a:t>Angelsharum</a:t>
            </a:r>
            <a:r>
              <a:rPr lang="en-US" baseline="0" dirty="0" smtClean="0">
                <a:latin typeface="Calibri" charset="0"/>
              </a:rPr>
              <a:t>. (2004). </a:t>
            </a:r>
            <a:r>
              <a:rPr lang="en-US" sz="1200" b="0" i="1" kern="1200" dirty="0" smtClean="0">
                <a:solidFill>
                  <a:schemeClr val="tx1"/>
                </a:solidFill>
                <a:effectLst/>
                <a:latin typeface="+mn-lt"/>
                <a:ea typeface="+mn-ea"/>
                <a:cs typeface="+mn-cs"/>
              </a:rPr>
              <a:t>Dominos Falling.jpg</a:t>
            </a:r>
            <a:r>
              <a:rPr lang="en-US" sz="1200" b="0" i="0" kern="1200" baseline="0" dirty="0">
                <a:solidFill>
                  <a:schemeClr val="tx1"/>
                </a:solidFill>
                <a:effectLst/>
                <a:latin typeface="Calibri" charset="0"/>
                <a:ea typeface="+mn-ea"/>
                <a:cs typeface="+mn-cs"/>
              </a:rPr>
              <a:t> </a:t>
            </a:r>
            <a:r>
              <a:rPr lang="en-US" sz="1200" b="0" i="0" kern="1200" baseline="0" dirty="0" smtClean="0">
                <a:solidFill>
                  <a:schemeClr val="tx1"/>
                </a:solidFill>
                <a:effectLst/>
                <a:latin typeface="Calibri" charset="0"/>
                <a:ea typeface="+mn-ea"/>
                <a:cs typeface="+mn-cs"/>
              </a:rPr>
              <a:t>(Image). Retrieved from https://commons.wikimedia.org/wiki/File:Dominos_Falling.jpg</a:t>
            </a:r>
            <a:endParaRPr lang="en-US" sz="1200" b="0" i="0" kern="1200" dirty="0" smtClean="0">
              <a:solidFill>
                <a:schemeClr val="tx1"/>
              </a:solidFill>
              <a:effectLst/>
              <a:latin typeface="+mn-lt"/>
              <a:ea typeface="+mn-ea"/>
              <a:cs typeface="+mn-cs"/>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57FAB36-ED0D-E14D-A63F-6465246CA0F6}" type="slidenum">
              <a:rPr lang="en-US"/>
              <a:pPr eaLnBrk="1" hangingPunct="1"/>
              <a:t>18</a:t>
            </a:fld>
            <a:endParaRPr lang="en-US"/>
          </a:p>
        </p:txBody>
      </p:sp>
    </p:spTree>
    <p:extLst>
      <p:ext uri="{BB962C8B-B14F-4D97-AF65-F5344CB8AC3E}">
        <p14:creationId xmlns:p14="http://schemas.microsoft.com/office/powerpoint/2010/main" val="294729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Note: And </a:t>
            </a:r>
            <a:r>
              <a:rPr lang="en-US" dirty="0" smtClean="0">
                <a:latin typeface="Calibri" charset="0"/>
              </a:rPr>
              <a:t>it’s </a:t>
            </a:r>
            <a:r>
              <a:rPr lang="en-US" dirty="0" smtClean="0">
                <a:latin typeface="Calibri" charset="0"/>
              </a:rPr>
              <a:t>war.</a:t>
            </a:r>
            <a:r>
              <a:rPr lang="en-US" baseline="0" dirty="0" smtClean="0">
                <a:latin typeface="Calibri" charset="0"/>
              </a:rPr>
              <a:t> </a:t>
            </a:r>
            <a:r>
              <a:rPr lang="en-US" baseline="0" dirty="0" smtClean="0">
                <a:latin typeface="Calibri" charset="0"/>
              </a:rPr>
              <a:t>You may choose to tell students about the </a:t>
            </a:r>
            <a:r>
              <a:rPr lang="en-US" baseline="0" dirty="0" smtClean="0">
                <a:latin typeface="Calibri" charset="0"/>
              </a:rPr>
              <a:t>United States joining </a:t>
            </a:r>
            <a:r>
              <a:rPr lang="en-US" baseline="0" dirty="0" smtClean="0">
                <a:latin typeface="Calibri" charset="0"/>
              </a:rPr>
              <a:t>later, Italy switching sides, </a:t>
            </a:r>
            <a:r>
              <a:rPr lang="en-US" baseline="0" dirty="0" smtClean="0">
                <a:latin typeface="Calibri" charset="0"/>
              </a:rPr>
              <a:t>etc.; </a:t>
            </a:r>
            <a:r>
              <a:rPr lang="en-US" baseline="0" dirty="0" smtClean="0">
                <a:latin typeface="Calibri" charset="0"/>
              </a:rPr>
              <a:t>or you may wait until teaching about the actual war. </a:t>
            </a:r>
            <a:endParaRPr lang="en-US" dirty="0">
              <a:latin typeface="Calibri"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1BED9C-286A-784B-8B9C-4A69E53B6991}" type="slidenum">
              <a:rPr lang="en-US"/>
              <a:pPr eaLnBrk="1" hangingPunct="1"/>
              <a:t>19</a:t>
            </a:fld>
            <a:endParaRPr lang="en-US"/>
          </a:p>
        </p:txBody>
      </p:sp>
    </p:spTree>
    <p:extLst>
      <p:ext uri="{BB962C8B-B14F-4D97-AF65-F5344CB8AC3E}">
        <p14:creationId xmlns:p14="http://schemas.microsoft.com/office/powerpoint/2010/main" val="907662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Quote: </a:t>
            </a:r>
            <a:r>
              <a:rPr lang="en-US" sz="1200" b="0" i="0" kern="1200" dirty="0" smtClean="0">
                <a:solidFill>
                  <a:schemeClr val="tx1"/>
                </a:solidFill>
                <a:effectLst/>
                <a:latin typeface="+mn-lt"/>
                <a:ea typeface="+mn-ea"/>
                <a:cs typeface="+mn-cs"/>
              </a:rPr>
              <a:t>Emile Zola quote as cited in Pick, D. (1996). War machine: The </a:t>
            </a:r>
            <a:r>
              <a:rPr lang="en-US" sz="1200" b="0" i="0" kern="1200" dirty="0" err="1" smtClean="0">
                <a:solidFill>
                  <a:schemeClr val="tx1"/>
                </a:solidFill>
                <a:effectLst/>
                <a:latin typeface="+mn-lt"/>
                <a:ea typeface="+mn-ea"/>
                <a:cs typeface="+mn-cs"/>
              </a:rPr>
              <a:t>rationalisation</a:t>
            </a:r>
            <a:r>
              <a:rPr lang="en-US" sz="1200" b="0" i="0" kern="1200" dirty="0" smtClean="0">
                <a:solidFill>
                  <a:schemeClr val="tx1"/>
                </a:solidFill>
                <a:effectLst/>
                <a:latin typeface="+mn-lt"/>
                <a:ea typeface="+mn-ea"/>
                <a:cs typeface="+mn-cs"/>
              </a:rPr>
              <a:t> of slaughter in the Modern Age. London: Yale University Press. (p. 86)</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Zola. E. (1902).</a:t>
            </a:r>
            <a:r>
              <a:rPr lang="en-US" baseline="0" dirty="0" smtClean="0"/>
              <a:t> </a:t>
            </a:r>
            <a:r>
              <a:rPr lang="en-US" i="1" dirty="0" err="1" smtClean="0"/>
              <a:t>Autoportrait</a:t>
            </a:r>
            <a:r>
              <a:rPr lang="en-US" i="1" dirty="0" smtClean="0"/>
              <a:t> </a:t>
            </a:r>
            <a:r>
              <a:rPr lang="en-US" i="1" dirty="0" err="1" smtClean="0"/>
              <a:t>d’Emile</a:t>
            </a:r>
            <a:r>
              <a:rPr lang="en-US" i="1" dirty="0" smtClean="0"/>
              <a:t> Zola</a:t>
            </a:r>
            <a:r>
              <a:rPr lang="en-US" dirty="0" smtClean="0"/>
              <a:t> (Image)</a:t>
            </a:r>
            <a:r>
              <a:rPr lang="en-US" sz="1200" b="0" i="0" kern="1200" baseline="0" dirty="0" smtClean="0">
                <a:solidFill>
                  <a:schemeClr val="tx1"/>
                </a:solidFill>
                <a:effectLst/>
                <a:latin typeface="+mn-lt"/>
                <a:ea typeface="+mn-ea"/>
                <a:cs typeface="+mn-cs"/>
              </a:rPr>
              <a:t>. Retrieved from https://commons.wikimedia.org/wiki/File:ZOLA_1902B.jpg</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52F1A-E496-DC48-9269-59FC8131DB7A}" type="slidenum">
              <a:rPr lang="en-US" smtClean="0"/>
              <a:t>21</a:t>
            </a:fld>
            <a:endParaRPr lang="en-US"/>
          </a:p>
        </p:txBody>
      </p:sp>
    </p:spTree>
    <p:extLst>
      <p:ext uri="{BB962C8B-B14F-4D97-AF65-F5344CB8AC3E}">
        <p14:creationId xmlns:p14="http://schemas.microsoft.com/office/powerpoint/2010/main" val="217857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As cited in </a:t>
            </a:r>
            <a:r>
              <a:rPr lang="en-US" sz="1200" i="0" kern="1200" dirty="0" smtClean="0">
                <a:solidFill>
                  <a:schemeClr val="tx1"/>
                </a:solidFill>
                <a:effectLst/>
                <a:latin typeface="+mn-lt"/>
                <a:ea typeface="+mn-ea"/>
                <a:cs typeface="+mn-cs"/>
              </a:rPr>
              <a:t>Green, M. (2015). </a:t>
            </a:r>
            <a:r>
              <a:rPr lang="en-US" sz="1200" i="1" kern="1200" dirty="0" smtClean="0">
                <a:solidFill>
                  <a:schemeClr val="tx1"/>
                </a:solidFill>
                <a:effectLst/>
                <a:latin typeface="+mn-lt"/>
                <a:ea typeface="+mn-ea"/>
                <a:cs typeface="+mn-cs"/>
              </a:rPr>
              <a:t>Background Questions 1.The world was theirs's for the taking…. 2.1914-1918 3.About 1/10 (3,000,000/30,000,000) 4.With even power, it would be hard for </a:t>
            </a:r>
            <a:r>
              <a:rPr lang="en-US" sz="1200" i="0" kern="1200" dirty="0" smtClean="0">
                <a:solidFill>
                  <a:schemeClr val="tx1"/>
                </a:solidFill>
                <a:effectLst/>
                <a:latin typeface="+mn-lt"/>
                <a:ea typeface="+mn-ea"/>
                <a:cs typeface="+mn-cs"/>
              </a:rPr>
              <a:t>(Slide show)</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Retrieved from http://slideplayer.com/slide/8565804/</a:t>
            </a:r>
            <a:endParaRPr lang="en-US" i="0" dirty="0"/>
          </a:p>
        </p:txBody>
      </p:sp>
      <p:sp>
        <p:nvSpPr>
          <p:cNvPr id="4" name="Slide Number Placeholder 3"/>
          <p:cNvSpPr>
            <a:spLocks noGrp="1"/>
          </p:cNvSpPr>
          <p:nvPr>
            <p:ph type="sldNum" sz="quarter" idx="10"/>
          </p:nvPr>
        </p:nvSpPr>
        <p:spPr/>
        <p:txBody>
          <a:bodyPr/>
          <a:lstStyle/>
          <a:p>
            <a:fld id="{24E52F1A-E496-DC48-9269-59FC8131DB7A}" type="slidenum">
              <a:rPr lang="en-US" smtClean="0"/>
              <a:t>2</a:t>
            </a:fld>
            <a:endParaRPr lang="en-US"/>
          </a:p>
        </p:txBody>
      </p:sp>
    </p:spTree>
    <p:extLst>
      <p:ext uri="{BB962C8B-B14F-4D97-AF65-F5344CB8AC3E}">
        <p14:creationId xmlns:p14="http://schemas.microsoft.com/office/powerpoint/2010/main" val="2770378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a:t>
            </a:r>
            <a:r>
              <a:rPr lang="en-US" sz="1200" b="0" i="0" kern="1200" dirty="0" smtClean="0">
                <a:solidFill>
                  <a:schemeClr val="tx1"/>
                </a:solidFill>
                <a:effectLst/>
                <a:latin typeface="+mn-lt"/>
                <a:ea typeface="+mn-ea"/>
                <a:cs typeface="+mn-cs"/>
              </a:rPr>
              <a:t>K20 Center. (2014). Four corners (Image). </a:t>
            </a:r>
            <a:r>
              <a:rPr lang="en-US" sz="1200" b="0" i="1" kern="1200" dirty="0" smtClean="0">
                <a:solidFill>
                  <a:schemeClr val="tx1"/>
                </a:solidFill>
                <a:effectLst/>
                <a:latin typeface="+mn-lt"/>
                <a:ea typeface="+mn-ea"/>
                <a:cs typeface="+mn-cs"/>
              </a:rPr>
              <a:t>Instructional Strategies</a:t>
            </a:r>
            <a:r>
              <a:rPr lang="en-US" sz="1200" b="0" i="0" kern="1200" dirty="0" smtClean="0">
                <a:solidFill>
                  <a:schemeClr val="tx1"/>
                </a:solidFill>
                <a:effectLst/>
                <a:latin typeface="+mn-lt"/>
                <a:ea typeface="+mn-ea"/>
                <a:cs typeface="+mn-cs"/>
              </a:rPr>
              <a:t>. Retrieved from http://k20center.ou.edu/instructional-strategies/four-corners/</a:t>
            </a:r>
          </a:p>
          <a:p>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22</a:t>
            </a:fld>
            <a:endParaRPr lang="en-US"/>
          </a:p>
        </p:txBody>
      </p:sp>
    </p:spTree>
    <p:extLst>
      <p:ext uri="{BB962C8B-B14F-4D97-AF65-F5344CB8AC3E}">
        <p14:creationId xmlns:p14="http://schemas.microsoft.com/office/powerpoint/2010/main" val="211396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As</a:t>
            </a:r>
            <a:r>
              <a:rPr lang="en-US" baseline="0" dirty="0" smtClean="0"/>
              <a:t> cited in Whitehead, M. (2015). </a:t>
            </a:r>
            <a:r>
              <a:rPr lang="en-US" sz="1200" b="0" i="1" kern="1200" dirty="0" smtClean="0">
                <a:solidFill>
                  <a:schemeClr val="tx1"/>
                </a:solidFill>
                <a:effectLst/>
                <a:latin typeface="+mn-lt"/>
                <a:ea typeface="+mn-ea"/>
                <a:cs typeface="+mn-cs"/>
              </a:rPr>
              <a:t>WARMUP #1 Just before World War I, about one-third of all Americans were first- or second-generation immigrants </a:t>
            </a:r>
            <a:r>
              <a:rPr lang="en-US" sz="1200" b="0" i="0" kern="1200" dirty="0" smtClean="0">
                <a:solidFill>
                  <a:schemeClr val="tx1"/>
                </a:solidFill>
                <a:effectLst/>
                <a:latin typeface="+mn-lt"/>
                <a:ea typeface="+mn-ea"/>
                <a:cs typeface="+mn-cs"/>
              </a:rPr>
              <a:t>(Slide show). When the war broke out in Europe, many.</a:t>
            </a:r>
          </a:p>
          <a:p>
            <a:r>
              <a:rPr lang="en-US" baseline="0" dirty="0" smtClean="0"/>
              <a:t>Retrieved from http://slideplayer.com/slide/7499331/</a:t>
            </a:r>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3</a:t>
            </a:fld>
            <a:endParaRPr lang="en-US"/>
          </a:p>
        </p:txBody>
      </p:sp>
    </p:spTree>
    <p:extLst>
      <p:ext uri="{BB962C8B-B14F-4D97-AF65-F5344CB8AC3E}">
        <p14:creationId xmlns:p14="http://schemas.microsoft.com/office/powerpoint/2010/main" val="90994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Image: Ishvara7. (2007). </a:t>
            </a:r>
            <a:r>
              <a:rPr lang="en-US" sz="1200" b="0" i="1" u="none" strike="noStrike" kern="1200" dirty="0" smtClean="0">
                <a:solidFill>
                  <a:schemeClr val="tx1"/>
                </a:solidFill>
                <a:effectLst/>
                <a:latin typeface="+mn-lt"/>
                <a:ea typeface="+mn-ea"/>
                <a:cs typeface="+mn-cs"/>
              </a:rPr>
              <a:t>World empires and colonies around WWI.png </a:t>
            </a:r>
            <a:r>
              <a:rPr lang="en-US" sz="1200" b="0" i="0" u="none" strike="noStrike" kern="1200" dirty="0" smtClean="0">
                <a:solidFill>
                  <a:schemeClr val="tx1"/>
                </a:solidFill>
                <a:effectLst/>
                <a:latin typeface="+mn-lt"/>
                <a:ea typeface="+mn-ea"/>
                <a:cs typeface="+mn-cs"/>
              </a:rPr>
              <a:t>(Image, Rev. Ed.).</a:t>
            </a:r>
            <a:r>
              <a:rPr lang="en-US" sz="1200" b="0" i="0" u="none" strike="noStrike" kern="1200" baseline="0" dirty="0" smtClean="0">
                <a:solidFill>
                  <a:schemeClr val="tx1"/>
                </a:solidFill>
                <a:effectLst/>
                <a:latin typeface="+mn-lt"/>
                <a:ea typeface="+mn-ea"/>
                <a:cs typeface="+mn-cs"/>
              </a:rPr>
              <a:t> Retrieved from https://commons.wikimedia.org/wiki/File:World_empires_and_colonies_around_World_War_I.png</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24E52F1A-E496-DC48-9269-59FC8131DB7A}" type="slidenum">
              <a:rPr lang="en-US" smtClean="0"/>
              <a:t>4</a:t>
            </a:fld>
            <a:endParaRPr lang="en-US"/>
          </a:p>
        </p:txBody>
      </p:sp>
    </p:spTree>
    <p:extLst>
      <p:ext uri="{BB962C8B-B14F-4D97-AF65-F5344CB8AC3E}">
        <p14:creationId xmlns:p14="http://schemas.microsoft.com/office/powerpoint/2010/main" val="127073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Delacroix, E. (1830). </a:t>
            </a:r>
            <a:r>
              <a:rPr lang="en-US" i="1" dirty="0" smtClean="0"/>
              <a:t>Liberty leading the people </a:t>
            </a:r>
            <a:r>
              <a:rPr lang="en-US" i="0" dirty="0" smtClean="0"/>
              <a:t>(Image)</a:t>
            </a:r>
            <a:r>
              <a:rPr lang="en-US" dirty="0" smtClean="0"/>
              <a:t>. </a:t>
            </a:r>
            <a:r>
              <a:rPr lang="en-US" sz="1200" b="0" i="0" kern="1200" dirty="0" err="1" smtClean="0">
                <a:solidFill>
                  <a:schemeClr val="tx1"/>
                </a:solidFill>
                <a:effectLst/>
                <a:latin typeface="+mn-lt"/>
                <a:ea typeface="+mn-ea"/>
                <a:cs typeface="+mn-cs"/>
              </a:rPr>
              <a:t>Musée</a:t>
            </a:r>
            <a:r>
              <a:rPr lang="en-US" sz="1200" b="0" i="0" kern="1200" dirty="0" smtClean="0">
                <a:solidFill>
                  <a:schemeClr val="tx1"/>
                </a:solidFill>
                <a:effectLst/>
                <a:latin typeface="+mn-lt"/>
                <a:ea typeface="+mn-ea"/>
                <a:cs typeface="+mn-cs"/>
              </a:rPr>
              <a:t> du Louvre, </a:t>
            </a:r>
            <a:r>
              <a:rPr lang="en-US" sz="1200" b="0" i="0" u="none" strike="noStrike" kern="1200" dirty="0" smtClean="0">
                <a:solidFill>
                  <a:schemeClr val="tx1"/>
                </a:solidFill>
                <a:effectLst/>
                <a:latin typeface="+mn-lt"/>
                <a:ea typeface="+mn-ea"/>
                <a:cs typeface="+mn-cs"/>
                <a:hlinkClick r:id="rId3" tooltip="fr:Base Atlas"/>
              </a:rPr>
              <a:t>Atlas database</a:t>
            </a:r>
            <a:r>
              <a:rPr lang="en-US" sz="1200" b="0" i="0" kern="1200" dirty="0" smtClean="0">
                <a:solidFill>
                  <a:schemeClr val="tx1"/>
                </a:solidFill>
                <a:effectLst/>
                <a:latin typeface="+mn-lt"/>
                <a:ea typeface="+mn-ea"/>
                <a:cs typeface="+mn-cs"/>
              </a:rPr>
              <a:t>: entry </a:t>
            </a:r>
            <a:r>
              <a:rPr lang="en-US" sz="1200" b="0" i="0" u="none" strike="noStrike" kern="1200" dirty="0" smtClean="0">
                <a:solidFill>
                  <a:schemeClr val="tx1"/>
                </a:solidFill>
                <a:effectLst/>
                <a:latin typeface="+mn-lt"/>
                <a:ea typeface="+mn-ea"/>
                <a:cs typeface="+mn-cs"/>
                <a:hlinkClick r:id="rId4"/>
              </a:rPr>
              <a:t>22746</a:t>
            </a:r>
            <a:r>
              <a:rPr lang="en-US" sz="1200" b="0" i="0" u="none" strike="noStrike" kern="1200" dirty="0" smtClean="0">
                <a:solidFill>
                  <a:schemeClr val="tx1"/>
                </a:solidFill>
                <a:effectLst/>
                <a:latin typeface="+mn-lt"/>
                <a:ea typeface="+mn-ea"/>
                <a:cs typeface="+mn-cs"/>
              </a:rPr>
              <a:t>. Retrieved</a:t>
            </a:r>
            <a:r>
              <a:rPr lang="en-US" sz="1200" b="0" i="0" u="none" strike="noStrike" kern="1200" baseline="0" dirty="0" smtClean="0">
                <a:solidFill>
                  <a:schemeClr val="tx1"/>
                </a:solidFill>
                <a:effectLst/>
                <a:latin typeface="+mn-lt"/>
                <a:ea typeface="+mn-ea"/>
                <a:cs typeface="+mn-cs"/>
              </a:rPr>
              <a:t> from https://commons.wikimedia.org/wiki/File:Eug%C3%A8ne_Delacroix_-_La_libert%C3%A9_guidant_le_peuple.jpg</a:t>
            </a:r>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5</a:t>
            </a:fld>
            <a:endParaRPr lang="en-US"/>
          </a:p>
        </p:txBody>
      </p:sp>
    </p:spTree>
    <p:extLst>
      <p:ext uri="{BB962C8B-B14F-4D97-AF65-F5344CB8AC3E}">
        <p14:creationId xmlns:p14="http://schemas.microsoft.com/office/powerpoint/2010/main" val="227815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Ask </a:t>
            </a:r>
            <a:r>
              <a:rPr lang="en-US" dirty="0" smtClean="0"/>
              <a:t>students to think</a:t>
            </a:r>
            <a:r>
              <a:rPr lang="en-US" baseline="0" dirty="0" smtClean="0"/>
              <a:t> back to the documents and </a:t>
            </a:r>
            <a:r>
              <a:rPr lang="en-US" baseline="0" dirty="0" smtClean="0"/>
              <a:t>questions: Which </a:t>
            </a:r>
            <a:r>
              <a:rPr lang="en-US" baseline="0" dirty="0" smtClean="0"/>
              <a:t>country consistently spent the most money on it’s navy? Why? </a:t>
            </a:r>
            <a:r>
              <a:rPr lang="en-US" baseline="0" dirty="0" smtClean="0"/>
              <a:t>(Answer: Great Britain because </a:t>
            </a:r>
            <a:r>
              <a:rPr lang="en-US" baseline="0" dirty="0" smtClean="0"/>
              <a:t>it’s an </a:t>
            </a:r>
            <a:r>
              <a:rPr lang="en-US" baseline="0" dirty="0" smtClean="0"/>
              <a:t>island and at the time, it had </a:t>
            </a:r>
            <a:r>
              <a:rPr lang="en-US" baseline="0" dirty="0" smtClean="0"/>
              <a:t>many colonial possessions it </a:t>
            </a:r>
            <a:r>
              <a:rPr lang="en-US" baseline="0" dirty="0" smtClean="0"/>
              <a:t>needed </a:t>
            </a:r>
            <a:r>
              <a:rPr lang="en-US" baseline="0" dirty="0" smtClean="0"/>
              <a:t>to </a:t>
            </a:r>
            <a:r>
              <a:rPr lang="en-US" baseline="0" dirty="0" smtClean="0"/>
              <a:t>protect.</a:t>
            </a:r>
            <a:endParaRPr lang="en-US" baseline="0" dirty="0" smtClean="0"/>
          </a:p>
          <a:p>
            <a:r>
              <a:rPr lang="en-US" baseline="0" dirty="0" smtClean="0"/>
              <a:t>Ask students which nation </a:t>
            </a:r>
            <a:r>
              <a:rPr lang="en-US" baseline="0" dirty="0" smtClean="0"/>
              <a:t>spent </a:t>
            </a:r>
            <a:r>
              <a:rPr lang="en-US" baseline="0" dirty="0" smtClean="0"/>
              <a:t>a dramatic amount in </a:t>
            </a:r>
            <a:r>
              <a:rPr lang="en-US" baseline="0" dirty="0" smtClean="0"/>
              <a:t>1914. Answer: Germany </a:t>
            </a:r>
          </a:p>
          <a:p>
            <a:r>
              <a:rPr lang="en-US" baseline="0" dirty="0" smtClean="0"/>
              <a:t>Why might this be? Answer: Point </a:t>
            </a:r>
            <a:r>
              <a:rPr lang="en-US" baseline="0" dirty="0" smtClean="0"/>
              <a:t>to the tensions between Germany and </a:t>
            </a:r>
            <a:r>
              <a:rPr lang="en-US" baseline="0" dirty="0" smtClean="0"/>
              <a:t>Great Britain </a:t>
            </a:r>
            <a:r>
              <a:rPr lang="en-US" baseline="0" dirty="0" smtClean="0"/>
              <a:t>leading to the war, and the German desire to compete </a:t>
            </a:r>
            <a:r>
              <a:rPr lang="en-US" baseline="0" dirty="0" smtClean="0"/>
              <a:t>with England </a:t>
            </a:r>
            <a:r>
              <a:rPr lang="en-US" baseline="0" dirty="0" smtClean="0"/>
              <a:t>for </a:t>
            </a:r>
            <a:r>
              <a:rPr lang="en-US" baseline="0" dirty="0" smtClean="0"/>
              <a:t>colonial and imperial power. They would need </a:t>
            </a:r>
            <a:r>
              <a:rPr lang="en-US" baseline="0" dirty="0" smtClean="0"/>
              <a:t>an army to do this</a:t>
            </a:r>
            <a:r>
              <a:rPr lang="en-US"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As cited in </a:t>
            </a:r>
            <a:r>
              <a:rPr lang="en-US" sz="1200" i="0" kern="1200" dirty="0" smtClean="0">
                <a:solidFill>
                  <a:schemeClr val="tx1"/>
                </a:solidFill>
                <a:effectLst/>
                <a:latin typeface="+mn-lt"/>
                <a:ea typeface="+mn-ea"/>
                <a:cs typeface="+mn-cs"/>
              </a:rPr>
              <a:t>Green, M. (2015). </a:t>
            </a:r>
            <a:r>
              <a:rPr lang="en-US" sz="1200" i="1" kern="1200" dirty="0" smtClean="0">
                <a:solidFill>
                  <a:schemeClr val="tx1"/>
                </a:solidFill>
                <a:effectLst/>
                <a:latin typeface="+mn-lt"/>
                <a:ea typeface="+mn-ea"/>
                <a:cs typeface="+mn-cs"/>
              </a:rPr>
              <a:t>Background Questions 1.The world was theirs's for the taking…. 2.1914-1918 3.About 1/10 (3,000,000/30,000,000) 4.With even power, it would be hard for </a:t>
            </a:r>
            <a:r>
              <a:rPr lang="en-US" sz="1200" i="0" kern="1200" dirty="0" smtClean="0">
                <a:solidFill>
                  <a:schemeClr val="tx1"/>
                </a:solidFill>
                <a:effectLst/>
                <a:latin typeface="+mn-lt"/>
                <a:ea typeface="+mn-ea"/>
                <a:cs typeface="+mn-cs"/>
              </a:rPr>
              <a:t>(Slide show)</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Retrieved from http://slideplayer.com/slide/8565804/</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E52F1A-E496-DC48-9269-59FC8131DB7A}" type="slidenum">
              <a:rPr lang="en-US" smtClean="0"/>
              <a:t>7</a:t>
            </a:fld>
            <a:endParaRPr lang="en-US"/>
          </a:p>
        </p:txBody>
      </p:sp>
    </p:spTree>
    <p:extLst>
      <p:ext uri="{BB962C8B-B14F-4D97-AF65-F5344CB8AC3E}">
        <p14:creationId xmlns:p14="http://schemas.microsoft.com/office/powerpoint/2010/main" val="284646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Ask </a:t>
            </a:r>
            <a:r>
              <a:rPr lang="en-US" dirty="0" smtClean="0"/>
              <a:t>students</a:t>
            </a:r>
            <a:r>
              <a:rPr lang="en-US" baseline="0" dirty="0" smtClean="0"/>
              <a:t> what a major perceived threat was for both Germany and </a:t>
            </a:r>
            <a:r>
              <a:rPr lang="en-US" baseline="0" dirty="0" smtClean="0"/>
              <a:t>Austria-Hungary (Answer: Russia</a:t>
            </a:r>
            <a:r>
              <a:rPr lang="en-US" baseline="0" dirty="0" smtClean="0"/>
              <a:t>), and why Germany, in particular, would feel like it needed to make alliances </a:t>
            </a:r>
            <a:r>
              <a:rPr lang="en-US" baseline="0" dirty="0" smtClean="0"/>
              <a:t>(Answer: It faces the potential </a:t>
            </a:r>
            <a:r>
              <a:rPr lang="en-US" baseline="0" dirty="0" smtClean="0"/>
              <a:t>for attack on both </a:t>
            </a:r>
            <a:r>
              <a:rPr lang="en-US" baseline="0" dirty="0" smtClean="0"/>
              <a:t>sides). That was </a:t>
            </a:r>
            <a:r>
              <a:rPr lang="en-US" baseline="0" dirty="0" smtClean="0"/>
              <a:t>the Dual Alliance. Then they allied </a:t>
            </a:r>
            <a:r>
              <a:rPr lang="en-US" baseline="0" dirty="0" smtClean="0"/>
              <a:t>with Italy, creating the </a:t>
            </a:r>
            <a:r>
              <a:rPr lang="en-US" baseline="0" dirty="0" smtClean="0"/>
              <a:t>Triple Alliance </a:t>
            </a:r>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8</a:t>
            </a:fld>
            <a:endParaRPr lang="en-US"/>
          </a:p>
        </p:txBody>
      </p:sp>
    </p:spTree>
    <p:extLst>
      <p:ext uri="{BB962C8B-B14F-4D97-AF65-F5344CB8AC3E}">
        <p14:creationId xmlns:p14="http://schemas.microsoft.com/office/powerpoint/2010/main" val="12006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The National Archives. (</a:t>
            </a:r>
            <a:r>
              <a:rPr lang="en-US" dirty="0" err="1" smtClean="0"/>
              <a:t>n.d.</a:t>
            </a:r>
            <a:r>
              <a:rPr lang="en-US" dirty="0" smtClean="0"/>
              <a:t>). Background image: 1 (Image). </a:t>
            </a:r>
            <a:r>
              <a:rPr lang="en-US" i="1" dirty="0" smtClean="0"/>
              <a:t>The Great War: 1914-1918</a:t>
            </a:r>
            <a:r>
              <a:rPr lang="en-US" dirty="0" smtClean="0"/>
              <a:t>. Retrieved from</a:t>
            </a:r>
            <a:r>
              <a:rPr lang="en-US" baseline="0" dirty="0" smtClean="0"/>
              <a:t> http://www.nationalarchives.gov.uk/education/greatwar/g2/g2s1_bg.htm</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E52F1A-E496-DC48-9269-59FC8131DB7A}" type="slidenum">
              <a:rPr lang="en-US" smtClean="0"/>
              <a:t>9</a:t>
            </a:fld>
            <a:endParaRPr lang="en-US"/>
          </a:p>
        </p:txBody>
      </p:sp>
    </p:spTree>
    <p:extLst>
      <p:ext uri="{BB962C8B-B14F-4D97-AF65-F5344CB8AC3E}">
        <p14:creationId xmlns:p14="http://schemas.microsoft.com/office/powerpoint/2010/main" val="88254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The National Archives. (</a:t>
            </a:r>
            <a:r>
              <a:rPr lang="en-US" dirty="0" err="1" smtClean="0"/>
              <a:t>n.d.</a:t>
            </a:r>
            <a:r>
              <a:rPr lang="en-US" dirty="0" smtClean="0"/>
              <a:t>). </a:t>
            </a:r>
            <a:r>
              <a:rPr lang="en-US" i="0" dirty="0" smtClean="0"/>
              <a:t>Background image: 2 (Image).</a:t>
            </a:r>
            <a:r>
              <a:rPr lang="en-US" i="1" dirty="0" smtClean="0"/>
              <a:t> The Great War: 1914-1918</a:t>
            </a:r>
            <a:r>
              <a:rPr lang="en-US" dirty="0" smtClean="0"/>
              <a:t>. Retrieved from</a:t>
            </a:r>
            <a:r>
              <a:rPr lang="en-US" baseline="0" dirty="0" smtClean="0"/>
              <a:t> http://www.nationalarchives.gov.uk/education/greatwar/g2/g2s2_bg.htm#</a:t>
            </a:r>
            <a:endParaRPr lang="en-US" baseline="0" dirty="0" smtClean="0"/>
          </a:p>
        </p:txBody>
      </p:sp>
      <p:sp>
        <p:nvSpPr>
          <p:cNvPr id="4" name="Slide Number Placeholder 3"/>
          <p:cNvSpPr>
            <a:spLocks noGrp="1"/>
          </p:cNvSpPr>
          <p:nvPr>
            <p:ph type="sldNum" sz="quarter" idx="10"/>
          </p:nvPr>
        </p:nvSpPr>
        <p:spPr/>
        <p:txBody>
          <a:bodyPr/>
          <a:lstStyle/>
          <a:p>
            <a:fld id="{24E52F1A-E496-DC48-9269-59FC8131DB7A}" type="slidenum">
              <a:rPr lang="en-US" smtClean="0"/>
              <a:t>10</a:t>
            </a:fld>
            <a:endParaRPr lang="en-US"/>
          </a:p>
        </p:txBody>
      </p:sp>
    </p:spTree>
    <p:extLst>
      <p:ext uri="{BB962C8B-B14F-4D97-AF65-F5344CB8AC3E}">
        <p14:creationId xmlns:p14="http://schemas.microsoft.com/office/powerpoint/2010/main" val="204185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D6897-877B-E84F-89C1-CA47E97A6065}"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406691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D6897-877B-E84F-89C1-CA47E97A6065}"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357300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D6897-877B-E84F-89C1-CA47E97A6065}"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360446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D6897-877B-E84F-89C1-CA47E97A6065}"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279603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D6897-877B-E84F-89C1-CA47E97A6065}"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367039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D6897-877B-E84F-89C1-CA47E97A6065}"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293726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D6897-877B-E84F-89C1-CA47E97A6065}"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425810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D6897-877B-E84F-89C1-CA47E97A6065}"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335958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D6897-877B-E84F-89C1-CA47E97A6065}"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307774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D6897-877B-E84F-89C1-CA47E97A6065}"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308699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D6897-877B-E84F-89C1-CA47E97A6065}"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DDF61-88AE-CC43-AA58-1C16EE60AE0E}" type="slidenum">
              <a:rPr lang="en-US" smtClean="0"/>
              <a:t>‹#›</a:t>
            </a:fld>
            <a:endParaRPr lang="en-US"/>
          </a:p>
        </p:txBody>
      </p:sp>
    </p:spTree>
    <p:extLst>
      <p:ext uri="{BB962C8B-B14F-4D97-AF65-F5344CB8AC3E}">
        <p14:creationId xmlns:p14="http://schemas.microsoft.com/office/powerpoint/2010/main" val="378592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D6897-877B-E84F-89C1-CA47E97A6065}" type="datetimeFigureOut">
              <a:rPr lang="en-US" smtClean="0"/>
              <a:t>4/21/2016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DDF61-88AE-CC43-AA58-1C16EE60AE0E}" type="slidenum">
              <a:rPr lang="en-US" smtClean="0"/>
              <a:t>‹#›</a:t>
            </a:fld>
            <a:endParaRPr lang="en-US"/>
          </a:p>
        </p:txBody>
      </p:sp>
    </p:spTree>
    <p:extLst>
      <p:ext uri="{BB962C8B-B14F-4D97-AF65-F5344CB8AC3E}">
        <p14:creationId xmlns:p14="http://schemas.microsoft.com/office/powerpoint/2010/main" val="361455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38" y="91617"/>
            <a:ext cx="7772400" cy="1470025"/>
          </a:xfrm>
        </p:spPr>
        <p:txBody>
          <a:bodyPr/>
          <a:lstStyle/>
          <a:p>
            <a:r>
              <a:rPr lang="en-US" dirty="0" smtClean="0"/>
              <a:t>Who Murdered Franz Ferdinand? Why? </a:t>
            </a:r>
            <a:endParaRPr lang="en-US" dirty="0"/>
          </a:p>
        </p:txBody>
      </p:sp>
      <p:pic>
        <p:nvPicPr>
          <p:cNvPr id="4" name="Picture 3" descr="328258878.pic.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9" y="1561640"/>
            <a:ext cx="5710888" cy="4451965"/>
          </a:xfrm>
          <a:prstGeom prst="rect">
            <a:avLst/>
          </a:prstGeom>
        </p:spPr>
      </p:pic>
      <p:pic>
        <p:nvPicPr>
          <p:cNvPr id="5" name="Picture 4" descr="franz f portrai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380" y="1561640"/>
            <a:ext cx="3163568" cy="4451592"/>
          </a:xfrm>
          <a:prstGeom prst="rect">
            <a:avLst/>
          </a:prstGeom>
        </p:spPr>
      </p:pic>
    </p:spTree>
    <p:extLst>
      <p:ext uri="{BB962C8B-B14F-4D97-AF65-F5344CB8AC3E}">
        <p14:creationId xmlns:p14="http://schemas.microsoft.com/office/powerpoint/2010/main" val="27752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7033846"/>
          </a:xfrm>
          <a:prstGeom prst="rect">
            <a:avLst/>
          </a:prstGeom>
        </p:spPr>
      </p:pic>
    </p:spTree>
    <p:extLst>
      <p:ext uri="{BB962C8B-B14F-4D97-AF65-F5344CB8AC3E}">
        <p14:creationId xmlns:p14="http://schemas.microsoft.com/office/powerpoint/2010/main" val="84728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381000"/>
          </a:xfrm>
        </p:spPr>
        <p:txBody>
          <a:bodyPr>
            <a:normAutofit fontScale="90000"/>
          </a:bodyPr>
          <a:lstStyle/>
          <a:p>
            <a:pPr eaLnBrk="1" hangingPunct="1"/>
            <a:r>
              <a:rPr lang="en-US" sz="4000" u="sng">
                <a:latin typeface="Arial" charset="0"/>
              </a:rPr>
              <a:t>Alliances</a:t>
            </a:r>
          </a:p>
        </p:txBody>
      </p:sp>
      <p:sp>
        <p:nvSpPr>
          <p:cNvPr id="9219" name="Rectangle 4"/>
          <p:cNvSpPr>
            <a:spLocks noGrp="1" noChangeArrowheads="1"/>
          </p:cNvSpPr>
          <p:nvPr>
            <p:ph type="body" sz="half" idx="1"/>
          </p:nvPr>
        </p:nvSpPr>
        <p:spPr>
          <a:xfrm>
            <a:off x="457200" y="1096604"/>
            <a:ext cx="2971800" cy="609600"/>
          </a:xfrm>
        </p:spPr>
        <p:txBody>
          <a:bodyPr/>
          <a:lstStyle/>
          <a:p>
            <a:pPr algn="ctr" eaLnBrk="1" hangingPunct="1">
              <a:buFontTx/>
              <a:buNone/>
            </a:pPr>
            <a:r>
              <a:rPr lang="en-US" u="sng" dirty="0">
                <a:latin typeface="Arial" charset="0"/>
              </a:rPr>
              <a:t>Triple Alliance</a:t>
            </a:r>
            <a:r>
              <a:rPr lang="en-US" dirty="0">
                <a:latin typeface="Arial" charset="0"/>
              </a:rPr>
              <a:t>	</a:t>
            </a:r>
          </a:p>
        </p:txBody>
      </p:sp>
      <p:sp>
        <p:nvSpPr>
          <p:cNvPr id="9220" name="Rectangle 5"/>
          <p:cNvSpPr>
            <a:spLocks noGrp="1" noChangeArrowheads="1"/>
          </p:cNvSpPr>
          <p:nvPr>
            <p:ph type="body" sz="half" idx="2"/>
          </p:nvPr>
        </p:nvSpPr>
        <p:spPr>
          <a:xfrm>
            <a:off x="5791200" y="1106035"/>
            <a:ext cx="2895600" cy="609600"/>
          </a:xfrm>
        </p:spPr>
        <p:txBody>
          <a:bodyPr/>
          <a:lstStyle/>
          <a:p>
            <a:pPr algn="ctr" eaLnBrk="1" hangingPunct="1">
              <a:buFontTx/>
              <a:buNone/>
            </a:pPr>
            <a:r>
              <a:rPr lang="en-US" u="sng" dirty="0">
                <a:latin typeface="Arial" charset="0"/>
              </a:rPr>
              <a:t>Triple Entente</a:t>
            </a:r>
          </a:p>
        </p:txBody>
      </p:sp>
      <p:pic>
        <p:nvPicPr>
          <p:cNvPr id="6150" name="Picture 6" descr="unitedkingdom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791835"/>
            <a:ext cx="1981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7" descr="france_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392035"/>
            <a:ext cx="19812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8" descr="russia_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916035"/>
            <a:ext cx="19812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9" descr="germany_noeagle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791835"/>
            <a:ext cx="1981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10" descr="arms"/>
          <p:cNvPicPr>
            <a:picLocks noChangeAspect="1" noChangeArrowheads="1"/>
          </p:cNvPicPr>
          <p:nvPr/>
        </p:nvPicPr>
        <p:blipFill>
          <a:blip r:embed="rId8">
            <a:extLst>
              <a:ext uri="{28A0092B-C50C-407E-A947-70E740481C1C}">
                <a14:useLocalDpi xmlns:a14="http://schemas.microsoft.com/office/drawing/2010/main" val="0"/>
              </a:ext>
            </a:extLst>
          </a:blip>
          <a:srcRect l="1622" r="1622"/>
          <a:stretch>
            <a:fillRect/>
          </a:stretch>
        </p:blipFill>
        <p:spPr bwMode="auto">
          <a:xfrm>
            <a:off x="838200" y="3315835"/>
            <a:ext cx="1981200" cy="135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5" name="Picture 11" descr="ITAL001"/>
          <p:cNvPicPr>
            <a:picLocks noChangeAspect="1" noChangeArrowheads="1"/>
          </p:cNvPicPr>
          <p:nvPr/>
        </p:nvPicPr>
        <p:blipFill>
          <a:blip r:embed="rId9">
            <a:extLst>
              <a:ext uri="{28A0092B-C50C-407E-A947-70E740481C1C}">
                <a14:useLocalDpi xmlns:a14="http://schemas.microsoft.com/office/drawing/2010/main" val="0"/>
              </a:ext>
            </a:extLst>
          </a:blip>
          <a:srcRect l="2777" t="4117" r="2777" b="5318"/>
          <a:stretch>
            <a:fillRect/>
          </a:stretch>
        </p:blipFill>
        <p:spPr bwMode="auto">
          <a:xfrm>
            <a:off x="838200" y="4839835"/>
            <a:ext cx="1981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8" name="Line 13"/>
          <p:cNvSpPr>
            <a:spLocks noChangeShapeType="1"/>
          </p:cNvSpPr>
          <p:nvPr/>
        </p:nvSpPr>
        <p:spPr bwMode="auto">
          <a:xfrm>
            <a:off x="3124200" y="1791835"/>
            <a:ext cx="0" cy="434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9" name="Line 14"/>
          <p:cNvSpPr>
            <a:spLocks noChangeShapeType="1"/>
          </p:cNvSpPr>
          <p:nvPr/>
        </p:nvSpPr>
        <p:spPr bwMode="auto">
          <a:xfrm>
            <a:off x="5943600" y="1868035"/>
            <a:ext cx="0" cy="434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 name="Line 15"/>
          <p:cNvSpPr>
            <a:spLocks noChangeShapeType="1"/>
          </p:cNvSpPr>
          <p:nvPr/>
        </p:nvSpPr>
        <p:spPr bwMode="auto">
          <a:xfrm>
            <a:off x="3124200" y="384923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231" name="Line 16"/>
          <p:cNvSpPr>
            <a:spLocks noChangeShapeType="1"/>
          </p:cNvSpPr>
          <p:nvPr/>
        </p:nvSpPr>
        <p:spPr bwMode="auto">
          <a:xfrm flipH="1">
            <a:off x="5638800" y="384923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 name="Explosion 2 2"/>
          <p:cNvSpPr/>
          <p:nvPr/>
        </p:nvSpPr>
        <p:spPr>
          <a:xfrm>
            <a:off x="3204769" y="2679819"/>
            <a:ext cx="2675459" cy="2752256"/>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3502"/>
              <a:gd name="connsiteX1" fmla="*/ 14790 w 21600"/>
              <a:gd name="connsiteY1" fmla="*/ 0 h 23502"/>
              <a:gd name="connsiteX2" fmla="*/ 14525 w 21600"/>
              <a:gd name="connsiteY2" fmla="*/ 5777 h 23502"/>
              <a:gd name="connsiteX3" fmla="*/ 18007 w 21600"/>
              <a:gd name="connsiteY3" fmla="*/ 3172 h 23502"/>
              <a:gd name="connsiteX4" fmla="*/ 16380 w 21600"/>
              <a:gd name="connsiteY4" fmla="*/ 6532 h 23502"/>
              <a:gd name="connsiteX5" fmla="*/ 21600 w 21600"/>
              <a:gd name="connsiteY5" fmla="*/ 6645 h 23502"/>
              <a:gd name="connsiteX6" fmla="*/ 16985 w 21600"/>
              <a:gd name="connsiteY6" fmla="*/ 9402 h 23502"/>
              <a:gd name="connsiteX7" fmla="*/ 18270 w 21600"/>
              <a:gd name="connsiteY7" fmla="*/ 11290 h 23502"/>
              <a:gd name="connsiteX8" fmla="*/ 16380 w 21600"/>
              <a:gd name="connsiteY8" fmla="*/ 12310 h 23502"/>
              <a:gd name="connsiteX9" fmla="*/ 18877 w 21600"/>
              <a:gd name="connsiteY9" fmla="*/ 15632 h 23502"/>
              <a:gd name="connsiteX10" fmla="*/ 14640 w 21600"/>
              <a:gd name="connsiteY10" fmla="*/ 14350 h 23502"/>
              <a:gd name="connsiteX11" fmla="*/ 14942 w 21600"/>
              <a:gd name="connsiteY11" fmla="*/ 17370 h 23502"/>
              <a:gd name="connsiteX12" fmla="*/ 12180 w 21600"/>
              <a:gd name="connsiteY12" fmla="*/ 15935 h 23502"/>
              <a:gd name="connsiteX13" fmla="*/ 12688 w 21600"/>
              <a:gd name="connsiteY13" fmla="*/ 23502 h 23502"/>
              <a:gd name="connsiteX14" fmla="*/ 9872 w 21600"/>
              <a:gd name="connsiteY14" fmla="*/ 17370 h 23502"/>
              <a:gd name="connsiteX15" fmla="*/ 8700 w 21600"/>
              <a:gd name="connsiteY15" fmla="*/ 19712 h 23502"/>
              <a:gd name="connsiteX16" fmla="*/ 7527 w 21600"/>
              <a:gd name="connsiteY16" fmla="*/ 18125 h 23502"/>
              <a:gd name="connsiteX17" fmla="*/ 4917 w 21600"/>
              <a:gd name="connsiteY17" fmla="*/ 21600 h 23502"/>
              <a:gd name="connsiteX18" fmla="*/ 4805 w 21600"/>
              <a:gd name="connsiteY18" fmla="*/ 18240 h 23502"/>
              <a:gd name="connsiteX19" fmla="*/ 1285 w 21600"/>
              <a:gd name="connsiteY19" fmla="*/ 17825 h 23502"/>
              <a:gd name="connsiteX20" fmla="*/ 3330 w 21600"/>
              <a:gd name="connsiteY20" fmla="*/ 15370 h 23502"/>
              <a:gd name="connsiteX21" fmla="*/ 0 w 21600"/>
              <a:gd name="connsiteY21" fmla="*/ 12877 h 23502"/>
              <a:gd name="connsiteX22" fmla="*/ 3935 w 21600"/>
              <a:gd name="connsiteY22" fmla="*/ 11592 h 23502"/>
              <a:gd name="connsiteX23" fmla="*/ 1172 w 21600"/>
              <a:gd name="connsiteY23" fmla="*/ 8270 h 23502"/>
              <a:gd name="connsiteX24" fmla="*/ 5372 w 21600"/>
              <a:gd name="connsiteY24" fmla="*/ 7817 h 23502"/>
              <a:gd name="connsiteX25" fmla="*/ 4502 w 21600"/>
              <a:gd name="connsiteY25" fmla="*/ 3625 h 23502"/>
              <a:gd name="connsiteX26" fmla="*/ 8550 w 21600"/>
              <a:gd name="connsiteY26" fmla="*/ 6382 h 23502"/>
              <a:gd name="connsiteX27" fmla="*/ 9722 w 21600"/>
              <a:gd name="connsiteY27" fmla="*/ 1887 h 23502"/>
              <a:gd name="connsiteX28" fmla="*/ 11462 w 21600"/>
              <a:gd name="connsiteY28" fmla="*/ 4342 h 23502"/>
              <a:gd name="connsiteX0" fmla="*/ 11462 w 21600"/>
              <a:gd name="connsiteY0" fmla="*/ 4342 h 25470"/>
              <a:gd name="connsiteX1" fmla="*/ 14790 w 21600"/>
              <a:gd name="connsiteY1" fmla="*/ 0 h 25470"/>
              <a:gd name="connsiteX2" fmla="*/ 14525 w 21600"/>
              <a:gd name="connsiteY2" fmla="*/ 5777 h 25470"/>
              <a:gd name="connsiteX3" fmla="*/ 18007 w 21600"/>
              <a:gd name="connsiteY3" fmla="*/ 3172 h 25470"/>
              <a:gd name="connsiteX4" fmla="*/ 16380 w 21600"/>
              <a:gd name="connsiteY4" fmla="*/ 6532 h 25470"/>
              <a:gd name="connsiteX5" fmla="*/ 21600 w 21600"/>
              <a:gd name="connsiteY5" fmla="*/ 6645 h 25470"/>
              <a:gd name="connsiteX6" fmla="*/ 16985 w 21600"/>
              <a:gd name="connsiteY6" fmla="*/ 9402 h 25470"/>
              <a:gd name="connsiteX7" fmla="*/ 18270 w 21600"/>
              <a:gd name="connsiteY7" fmla="*/ 11290 h 25470"/>
              <a:gd name="connsiteX8" fmla="*/ 16380 w 21600"/>
              <a:gd name="connsiteY8" fmla="*/ 12310 h 25470"/>
              <a:gd name="connsiteX9" fmla="*/ 18877 w 21600"/>
              <a:gd name="connsiteY9" fmla="*/ 15632 h 25470"/>
              <a:gd name="connsiteX10" fmla="*/ 14640 w 21600"/>
              <a:gd name="connsiteY10" fmla="*/ 14350 h 25470"/>
              <a:gd name="connsiteX11" fmla="*/ 14942 w 21600"/>
              <a:gd name="connsiteY11" fmla="*/ 17370 h 25470"/>
              <a:gd name="connsiteX12" fmla="*/ 12180 w 21600"/>
              <a:gd name="connsiteY12" fmla="*/ 15935 h 25470"/>
              <a:gd name="connsiteX13" fmla="*/ 12688 w 21600"/>
              <a:gd name="connsiteY13" fmla="*/ 23502 h 25470"/>
              <a:gd name="connsiteX14" fmla="*/ 9872 w 21600"/>
              <a:gd name="connsiteY14" fmla="*/ 17370 h 25470"/>
              <a:gd name="connsiteX15" fmla="*/ 8700 w 21600"/>
              <a:gd name="connsiteY15" fmla="*/ 19712 h 25470"/>
              <a:gd name="connsiteX16" fmla="*/ 7527 w 21600"/>
              <a:gd name="connsiteY16" fmla="*/ 18125 h 25470"/>
              <a:gd name="connsiteX17" fmla="*/ 3841 w 21600"/>
              <a:gd name="connsiteY17" fmla="*/ 25470 h 25470"/>
              <a:gd name="connsiteX18" fmla="*/ 4805 w 21600"/>
              <a:gd name="connsiteY18" fmla="*/ 18240 h 25470"/>
              <a:gd name="connsiteX19" fmla="*/ 1285 w 21600"/>
              <a:gd name="connsiteY19" fmla="*/ 17825 h 25470"/>
              <a:gd name="connsiteX20" fmla="*/ 3330 w 21600"/>
              <a:gd name="connsiteY20" fmla="*/ 15370 h 25470"/>
              <a:gd name="connsiteX21" fmla="*/ 0 w 21600"/>
              <a:gd name="connsiteY21" fmla="*/ 12877 h 25470"/>
              <a:gd name="connsiteX22" fmla="*/ 3935 w 21600"/>
              <a:gd name="connsiteY22" fmla="*/ 11592 h 25470"/>
              <a:gd name="connsiteX23" fmla="*/ 1172 w 21600"/>
              <a:gd name="connsiteY23" fmla="*/ 8270 h 25470"/>
              <a:gd name="connsiteX24" fmla="*/ 5372 w 21600"/>
              <a:gd name="connsiteY24" fmla="*/ 7817 h 25470"/>
              <a:gd name="connsiteX25" fmla="*/ 4502 w 21600"/>
              <a:gd name="connsiteY25" fmla="*/ 3625 h 25470"/>
              <a:gd name="connsiteX26" fmla="*/ 8550 w 21600"/>
              <a:gd name="connsiteY26" fmla="*/ 6382 h 25470"/>
              <a:gd name="connsiteX27" fmla="*/ 9722 w 21600"/>
              <a:gd name="connsiteY27" fmla="*/ 1887 h 25470"/>
              <a:gd name="connsiteX28" fmla="*/ 11462 w 21600"/>
              <a:gd name="connsiteY28" fmla="*/ 4342 h 25470"/>
              <a:gd name="connsiteX0" fmla="*/ 15474 w 25612"/>
              <a:gd name="connsiteY0" fmla="*/ 4342 h 25470"/>
              <a:gd name="connsiteX1" fmla="*/ 18802 w 25612"/>
              <a:gd name="connsiteY1" fmla="*/ 0 h 25470"/>
              <a:gd name="connsiteX2" fmla="*/ 18537 w 25612"/>
              <a:gd name="connsiteY2" fmla="*/ 5777 h 25470"/>
              <a:gd name="connsiteX3" fmla="*/ 22019 w 25612"/>
              <a:gd name="connsiteY3" fmla="*/ 3172 h 25470"/>
              <a:gd name="connsiteX4" fmla="*/ 20392 w 25612"/>
              <a:gd name="connsiteY4" fmla="*/ 6532 h 25470"/>
              <a:gd name="connsiteX5" fmla="*/ 25612 w 25612"/>
              <a:gd name="connsiteY5" fmla="*/ 6645 h 25470"/>
              <a:gd name="connsiteX6" fmla="*/ 20997 w 25612"/>
              <a:gd name="connsiteY6" fmla="*/ 9402 h 25470"/>
              <a:gd name="connsiteX7" fmla="*/ 22282 w 25612"/>
              <a:gd name="connsiteY7" fmla="*/ 11290 h 25470"/>
              <a:gd name="connsiteX8" fmla="*/ 20392 w 25612"/>
              <a:gd name="connsiteY8" fmla="*/ 12310 h 25470"/>
              <a:gd name="connsiteX9" fmla="*/ 22889 w 25612"/>
              <a:gd name="connsiteY9" fmla="*/ 15632 h 25470"/>
              <a:gd name="connsiteX10" fmla="*/ 18652 w 25612"/>
              <a:gd name="connsiteY10" fmla="*/ 14350 h 25470"/>
              <a:gd name="connsiteX11" fmla="*/ 18954 w 25612"/>
              <a:gd name="connsiteY11" fmla="*/ 17370 h 25470"/>
              <a:gd name="connsiteX12" fmla="*/ 16192 w 25612"/>
              <a:gd name="connsiteY12" fmla="*/ 15935 h 25470"/>
              <a:gd name="connsiteX13" fmla="*/ 16700 w 25612"/>
              <a:gd name="connsiteY13" fmla="*/ 23502 h 25470"/>
              <a:gd name="connsiteX14" fmla="*/ 13884 w 25612"/>
              <a:gd name="connsiteY14" fmla="*/ 17370 h 25470"/>
              <a:gd name="connsiteX15" fmla="*/ 12712 w 25612"/>
              <a:gd name="connsiteY15" fmla="*/ 19712 h 25470"/>
              <a:gd name="connsiteX16" fmla="*/ 11539 w 25612"/>
              <a:gd name="connsiteY16" fmla="*/ 18125 h 25470"/>
              <a:gd name="connsiteX17" fmla="*/ 7853 w 25612"/>
              <a:gd name="connsiteY17" fmla="*/ 25470 h 25470"/>
              <a:gd name="connsiteX18" fmla="*/ 8817 w 25612"/>
              <a:gd name="connsiteY18" fmla="*/ 18240 h 25470"/>
              <a:gd name="connsiteX19" fmla="*/ 5297 w 25612"/>
              <a:gd name="connsiteY19" fmla="*/ 17825 h 25470"/>
              <a:gd name="connsiteX20" fmla="*/ 7342 w 25612"/>
              <a:gd name="connsiteY20" fmla="*/ 15370 h 25470"/>
              <a:gd name="connsiteX21" fmla="*/ 4012 w 25612"/>
              <a:gd name="connsiteY21" fmla="*/ 12877 h 25470"/>
              <a:gd name="connsiteX22" fmla="*/ 7947 w 25612"/>
              <a:gd name="connsiteY22" fmla="*/ 11592 h 25470"/>
              <a:gd name="connsiteX23" fmla="*/ 0 w 25612"/>
              <a:gd name="connsiteY23" fmla="*/ 6848 h 25470"/>
              <a:gd name="connsiteX24" fmla="*/ 9384 w 25612"/>
              <a:gd name="connsiteY24" fmla="*/ 7817 h 25470"/>
              <a:gd name="connsiteX25" fmla="*/ 8514 w 25612"/>
              <a:gd name="connsiteY25" fmla="*/ 3625 h 25470"/>
              <a:gd name="connsiteX26" fmla="*/ 12562 w 25612"/>
              <a:gd name="connsiteY26" fmla="*/ 6382 h 25470"/>
              <a:gd name="connsiteX27" fmla="*/ 13734 w 25612"/>
              <a:gd name="connsiteY27" fmla="*/ 1887 h 25470"/>
              <a:gd name="connsiteX28" fmla="*/ 15474 w 25612"/>
              <a:gd name="connsiteY28" fmla="*/ 4342 h 25470"/>
              <a:gd name="connsiteX0" fmla="*/ 15474 w 27662"/>
              <a:gd name="connsiteY0" fmla="*/ 4342 h 25470"/>
              <a:gd name="connsiteX1" fmla="*/ 18802 w 27662"/>
              <a:gd name="connsiteY1" fmla="*/ 0 h 25470"/>
              <a:gd name="connsiteX2" fmla="*/ 18537 w 27662"/>
              <a:gd name="connsiteY2" fmla="*/ 5777 h 25470"/>
              <a:gd name="connsiteX3" fmla="*/ 22019 w 27662"/>
              <a:gd name="connsiteY3" fmla="*/ 3172 h 25470"/>
              <a:gd name="connsiteX4" fmla="*/ 20392 w 27662"/>
              <a:gd name="connsiteY4" fmla="*/ 6532 h 25470"/>
              <a:gd name="connsiteX5" fmla="*/ 25612 w 27662"/>
              <a:gd name="connsiteY5" fmla="*/ 6645 h 25470"/>
              <a:gd name="connsiteX6" fmla="*/ 20997 w 27662"/>
              <a:gd name="connsiteY6" fmla="*/ 9402 h 25470"/>
              <a:gd name="connsiteX7" fmla="*/ 27662 w 27662"/>
              <a:gd name="connsiteY7" fmla="*/ 12396 h 25470"/>
              <a:gd name="connsiteX8" fmla="*/ 20392 w 27662"/>
              <a:gd name="connsiteY8" fmla="*/ 12310 h 25470"/>
              <a:gd name="connsiteX9" fmla="*/ 22889 w 27662"/>
              <a:gd name="connsiteY9" fmla="*/ 15632 h 25470"/>
              <a:gd name="connsiteX10" fmla="*/ 18652 w 27662"/>
              <a:gd name="connsiteY10" fmla="*/ 14350 h 25470"/>
              <a:gd name="connsiteX11" fmla="*/ 18954 w 27662"/>
              <a:gd name="connsiteY11" fmla="*/ 17370 h 25470"/>
              <a:gd name="connsiteX12" fmla="*/ 16192 w 27662"/>
              <a:gd name="connsiteY12" fmla="*/ 15935 h 25470"/>
              <a:gd name="connsiteX13" fmla="*/ 16700 w 27662"/>
              <a:gd name="connsiteY13" fmla="*/ 23502 h 25470"/>
              <a:gd name="connsiteX14" fmla="*/ 13884 w 27662"/>
              <a:gd name="connsiteY14" fmla="*/ 17370 h 25470"/>
              <a:gd name="connsiteX15" fmla="*/ 12712 w 27662"/>
              <a:gd name="connsiteY15" fmla="*/ 19712 h 25470"/>
              <a:gd name="connsiteX16" fmla="*/ 11539 w 27662"/>
              <a:gd name="connsiteY16" fmla="*/ 18125 h 25470"/>
              <a:gd name="connsiteX17" fmla="*/ 7853 w 27662"/>
              <a:gd name="connsiteY17" fmla="*/ 25470 h 25470"/>
              <a:gd name="connsiteX18" fmla="*/ 8817 w 27662"/>
              <a:gd name="connsiteY18" fmla="*/ 18240 h 25470"/>
              <a:gd name="connsiteX19" fmla="*/ 5297 w 27662"/>
              <a:gd name="connsiteY19" fmla="*/ 17825 h 25470"/>
              <a:gd name="connsiteX20" fmla="*/ 7342 w 27662"/>
              <a:gd name="connsiteY20" fmla="*/ 15370 h 25470"/>
              <a:gd name="connsiteX21" fmla="*/ 4012 w 27662"/>
              <a:gd name="connsiteY21" fmla="*/ 12877 h 25470"/>
              <a:gd name="connsiteX22" fmla="*/ 7947 w 27662"/>
              <a:gd name="connsiteY22" fmla="*/ 11592 h 25470"/>
              <a:gd name="connsiteX23" fmla="*/ 0 w 27662"/>
              <a:gd name="connsiteY23" fmla="*/ 6848 h 25470"/>
              <a:gd name="connsiteX24" fmla="*/ 9384 w 27662"/>
              <a:gd name="connsiteY24" fmla="*/ 7817 h 25470"/>
              <a:gd name="connsiteX25" fmla="*/ 8514 w 27662"/>
              <a:gd name="connsiteY25" fmla="*/ 3625 h 25470"/>
              <a:gd name="connsiteX26" fmla="*/ 12562 w 27662"/>
              <a:gd name="connsiteY26" fmla="*/ 6382 h 25470"/>
              <a:gd name="connsiteX27" fmla="*/ 13734 w 27662"/>
              <a:gd name="connsiteY27" fmla="*/ 1887 h 25470"/>
              <a:gd name="connsiteX28" fmla="*/ 15474 w 27662"/>
              <a:gd name="connsiteY28" fmla="*/ 4342 h 25470"/>
              <a:gd name="connsiteX0" fmla="*/ 15474 w 27662"/>
              <a:gd name="connsiteY0" fmla="*/ 4342 h 25470"/>
              <a:gd name="connsiteX1" fmla="*/ 18802 w 27662"/>
              <a:gd name="connsiteY1" fmla="*/ 0 h 25470"/>
              <a:gd name="connsiteX2" fmla="*/ 18537 w 27662"/>
              <a:gd name="connsiteY2" fmla="*/ 5777 h 25470"/>
              <a:gd name="connsiteX3" fmla="*/ 22019 w 27662"/>
              <a:gd name="connsiteY3" fmla="*/ 3172 h 25470"/>
              <a:gd name="connsiteX4" fmla="*/ 20392 w 27662"/>
              <a:gd name="connsiteY4" fmla="*/ 6532 h 25470"/>
              <a:gd name="connsiteX5" fmla="*/ 25612 w 27662"/>
              <a:gd name="connsiteY5" fmla="*/ 6645 h 25470"/>
              <a:gd name="connsiteX6" fmla="*/ 20997 w 27662"/>
              <a:gd name="connsiteY6" fmla="*/ 9402 h 25470"/>
              <a:gd name="connsiteX7" fmla="*/ 27662 w 27662"/>
              <a:gd name="connsiteY7" fmla="*/ 12396 h 25470"/>
              <a:gd name="connsiteX8" fmla="*/ 20392 w 27662"/>
              <a:gd name="connsiteY8" fmla="*/ 12310 h 25470"/>
              <a:gd name="connsiteX9" fmla="*/ 22889 w 27662"/>
              <a:gd name="connsiteY9" fmla="*/ 15632 h 25470"/>
              <a:gd name="connsiteX10" fmla="*/ 18652 w 27662"/>
              <a:gd name="connsiteY10" fmla="*/ 14350 h 25470"/>
              <a:gd name="connsiteX11" fmla="*/ 18954 w 27662"/>
              <a:gd name="connsiteY11" fmla="*/ 17370 h 25470"/>
              <a:gd name="connsiteX12" fmla="*/ 16192 w 27662"/>
              <a:gd name="connsiteY12" fmla="*/ 15935 h 25470"/>
              <a:gd name="connsiteX13" fmla="*/ 16700 w 27662"/>
              <a:gd name="connsiteY13" fmla="*/ 23502 h 25470"/>
              <a:gd name="connsiteX14" fmla="*/ 13884 w 27662"/>
              <a:gd name="connsiteY14" fmla="*/ 17370 h 25470"/>
              <a:gd name="connsiteX15" fmla="*/ 12712 w 27662"/>
              <a:gd name="connsiteY15" fmla="*/ 19712 h 25470"/>
              <a:gd name="connsiteX16" fmla="*/ 11539 w 27662"/>
              <a:gd name="connsiteY16" fmla="*/ 18125 h 25470"/>
              <a:gd name="connsiteX17" fmla="*/ 7853 w 27662"/>
              <a:gd name="connsiteY17" fmla="*/ 25470 h 25470"/>
              <a:gd name="connsiteX18" fmla="*/ 8817 w 27662"/>
              <a:gd name="connsiteY18" fmla="*/ 18240 h 25470"/>
              <a:gd name="connsiteX19" fmla="*/ 5297 w 27662"/>
              <a:gd name="connsiteY19" fmla="*/ 17825 h 25470"/>
              <a:gd name="connsiteX20" fmla="*/ 7342 w 27662"/>
              <a:gd name="connsiteY20" fmla="*/ 15370 h 25470"/>
              <a:gd name="connsiteX21" fmla="*/ 1078 w 27662"/>
              <a:gd name="connsiteY21" fmla="*/ 12798 h 25470"/>
              <a:gd name="connsiteX22" fmla="*/ 7947 w 27662"/>
              <a:gd name="connsiteY22" fmla="*/ 11592 h 25470"/>
              <a:gd name="connsiteX23" fmla="*/ 0 w 27662"/>
              <a:gd name="connsiteY23" fmla="*/ 6848 h 25470"/>
              <a:gd name="connsiteX24" fmla="*/ 9384 w 27662"/>
              <a:gd name="connsiteY24" fmla="*/ 7817 h 25470"/>
              <a:gd name="connsiteX25" fmla="*/ 8514 w 27662"/>
              <a:gd name="connsiteY25" fmla="*/ 3625 h 25470"/>
              <a:gd name="connsiteX26" fmla="*/ 12562 w 27662"/>
              <a:gd name="connsiteY26" fmla="*/ 6382 h 25470"/>
              <a:gd name="connsiteX27" fmla="*/ 13734 w 27662"/>
              <a:gd name="connsiteY27" fmla="*/ 1887 h 25470"/>
              <a:gd name="connsiteX28" fmla="*/ 15474 w 27662"/>
              <a:gd name="connsiteY28" fmla="*/ 4342 h 25470"/>
              <a:gd name="connsiteX0" fmla="*/ 15474 w 27662"/>
              <a:gd name="connsiteY0" fmla="*/ 4342 h 25470"/>
              <a:gd name="connsiteX1" fmla="*/ 18802 w 27662"/>
              <a:gd name="connsiteY1" fmla="*/ 0 h 25470"/>
              <a:gd name="connsiteX2" fmla="*/ 18537 w 27662"/>
              <a:gd name="connsiteY2" fmla="*/ 5777 h 25470"/>
              <a:gd name="connsiteX3" fmla="*/ 22019 w 27662"/>
              <a:gd name="connsiteY3" fmla="*/ 3172 h 25470"/>
              <a:gd name="connsiteX4" fmla="*/ 20392 w 27662"/>
              <a:gd name="connsiteY4" fmla="*/ 6532 h 25470"/>
              <a:gd name="connsiteX5" fmla="*/ 25612 w 27662"/>
              <a:gd name="connsiteY5" fmla="*/ 6645 h 25470"/>
              <a:gd name="connsiteX6" fmla="*/ 20997 w 27662"/>
              <a:gd name="connsiteY6" fmla="*/ 9402 h 25470"/>
              <a:gd name="connsiteX7" fmla="*/ 27662 w 27662"/>
              <a:gd name="connsiteY7" fmla="*/ 12396 h 25470"/>
              <a:gd name="connsiteX8" fmla="*/ 20392 w 27662"/>
              <a:gd name="connsiteY8" fmla="*/ 12310 h 25470"/>
              <a:gd name="connsiteX9" fmla="*/ 22889 w 27662"/>
              <a:gd name="connsiteY9" fmla="*/ 15632 h 25470"/>
              <a:gd name="connsiteX10" fmla="*/ 18652 w 27662"/>
              <a:gd name="connsiteY10" fmla="*/ 14350 h 25470"/>
              <a:gd name="connsiteX11" fmla="*/ 21106 w 27662"/>
              <a:gd name="connsiteY11" fmla="*/ 19028 h 25470"/>
              <a:gd name="connsiteX12" fmla="*/ 16192 w 27662"/>
              <a:gd name="connsiteY12" fmla="*/ 15935 h 25470"/>
              <a:gd name="connsiteX13" fmla="*/ 16700 w 27662"/>
              <a:gd name="connsiteY13" fmla="*/ 23502 h 25470"/>
              <a:gd name="connsiteX14" fmla="*/ 13884 w 27662"/>
              <a:gd name="connsiteY14" fmla="*/ 17370 h 25470"/>
              <a:gd name="connsiteX15" fmla="*/ 12712 w 27662"/>
              <a:gd name="connsiteY15" fmla="*/ 19712 h 25470"/>
              <a:gd name="connsiteX16" fmla="*/ 11539 w 27662"/>
              <a:gd name="connsiteY16" fmla="*/ 18125 h 25470"/>
              <a:gd name="connsiteX17" fmla="*/ 7853 w 27662"/>
              <a:gd name="connsiteY17" fmla="*/ 25470 h 25470"/>
              <a:gd name="connsiteX18" fmla="*/ 8817 w 27662"/>
              <a:gd name="connsiteY18" fmla="*/ 18240 h 25470"/>
              <a:gd name="connsiteX19" fmla="*/ 5297 w 27662"/>
              <a:gd name="connsiteY19" fmla="*/ 17825 h 25470"/>
              <a:gd name="connsiteX20" fmla="*/ 7342 w 27662"/>
              <a:gd name="connsiteY20" fmla="*/ 15370 h 25470"/>
              <a:gd name="connsiteX21" fmla="*/ 1078 w 27662"/>
              <a:gd name="connsiteY21" fmla="*/ 12798 h 25470"/>
              <a:gd name="connsiteX22" fmla="*/ 7947 w 27662"/>
              <a:gd name="connsiteY22" fmla="*/ 11592 h 25470"/>
              <a:gd name="connsiteX23" fmla="*/ 0 w 27662"/>
              <a:gd name="connsiteY23" fmla="*/ 6848 h 25470"/>
              <a:gd name="connsiteX24" fmla="*/ 9384 w 27662"/>
              <a:gd name="connsiteY24" fmla="*/ 7817 h 25470"/>
              <a:gd name="connsiteX25" fmla="*/ 8514 w 27662"/>
              <a:gd name="connsiteY25" fmla="*/ 3625 h 25470"/>
              <a:gd name="connsiteX26" fmla="*/ 12562 w 27662"/>
              <a:gd name="connsiteY26" fmla="*/ 6382 h 25470"/>
              <a:gd name="connsiteX27" fmla="*/ 13734 w 27662"/>
              <a:gd name="connsiteY27" fmla="*/ 1887 h 25470"/>
              <a:gd name="connsiteX28" fmla="*/ 15474 w 27662"/>
              <a:gd name="connsiteY28" fmla="*/ 4342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662" h="25470">
                <a:moveTo>
                  <a:pt x="15474" y="4342"/>
                </a:moveTo>
                <a:lnTo>
                  <a:pt x="18802" y="0"/>
                </a:lnTo>
                <a:cubicBezTo>
                  <a:pt x="18714" y="1926"/>
                  <a:pt x="18625" y="3851"/>
                  <a:pt x="18537" y="5777"/>
                </a:cubicBezTo>
                <a:lnTo>
                  <a:pt x="22019" y="3172"/>
                </a:lnTo>
                <a:lnTo>
                  <a:pt x="20392" y="6532"/>
                </a:lnTo>
                <a:lnTo>
                  <a:pt x="25612" y="6645"/>
                </a:lnTo>
                <a:lnTo>
                  <a:pt x="20997" y="9402"/>
                </a:lnTo>
                <a:lnTo>
                  <a:pt x="27662" y="12396"/>
                </a:lnTo>
                <a:lnTo>
                  <a:pt x="20392" y="12310"/>
                </a:lnTo>
                <a:lnTo>
                  <a:pt x="22889" y="15632"/>
                </a:lnTo>
                <a:lnTo>
                  <a:pt x="18652" y="14350"/>
                </a:lnTo>
                <a:cubicBezTo>
                  <a:pt x="18753" y="15357"/>
                  <a:pt x="21005" y="18021"/>
                  <a:pt x="21106" y="19028"/>
                </a:cubicBezTo>
                <a:lnTo>
                  <a:pt x="16192" y="15935"/>
                </a:lnTo>
                <a:cubicBezTo>
                  <a:pt x="16361" y="18457"/>
                  <a:pt x="16531" y="20980"/>
                  <a:pt x="16700" y="23502"/>
                </a:cubicBezTo>
                <a:lnTo>
                  <a:pt x="13884" y="17370"/>
                </a:lnTo>
                <a:lnTo>
                  <a:pt x="12712" y="19712"/>
                </a:lnTo>
                <a:lnTo>
                  <a:pt x="11539" y="18125"/>
                </a:lnTo>
                <a:lnTo>
                  <a:pt x="7853" y="25470"/>
                </a:lnTo>
                <a:cubicBezTo>
                  <a:pt x="7816" y="24350"/>
                  <a:pt x="8854" y="19360"/>
                  <a:pt x="8817" y="18240"/>
                </a:cubicBezTo>
                <a:lnTo>
                  <a:pt x="5297" y="17825"/>
                </a:lnTo>
                <a:lnTo>
                  <a:pt x="7342" y="15370"/>
                </a:lnTo>
                <a:lnTo>
                  <a:pt x="1078" y="12798"/>
                </a:lnTo>
                <a:lnTo>
                  <a:pt x="7947" y="11592"/>
                </a:lnTo>
                <a:lnTo>
                  <a:pt x="0" y="6848"/>
                </a:lnTo>
                <a:lnTo>
                  <a:pt x="9384" y="7817"/>
                </a:lnTo>
                <a:lnTo>
                  <a:pt x="8514" y="3625"/>
                </a:lnTo>
                <a:lnTo>
                  <a:pt x="12562" y="6382"/>
                </a:lnTo>
                <a:lnTo>
                  <a:pt x="13734" y="1887"/>
                </a:lnTo>
                <a:lnTo>
                  <a:pt x="15474" y="4342"/>
                </a:lnTo>
                <a:close/>
              </a:path>
            </a:pathLst>
          </a:custGeom>
          <a:gradFill flip="none" rotWithShape="1">
            <a:gsLst>
              <a:gs pos="0">
                <a:srgbClr val="FF0000">
                  <a:lumMod val="100000"/>
                </a:srgbClr>
              </a:gs>
              <a:gs pos="100000">
                <a:srgbClr val="FFFF00"/>
              </a:gs>
            </a:gsLst>
            <a:path path="circle">
              <a:fillToRect l="50000" t="50000" r="50000" b="50000"/>
            </a:path>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9205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heckerboard(across)">
                                      <p:cBhvr>
                                        <p:cTn id="7" dur="500"/>
                                        <p:tgtEl>
                                          <p:spTgt spid="6150"/>
                                        </p:tgtEl>
                                      </p:cBhvr>
                                    </p:animEffect>
                                  </p:childTnLst>
                                </p:cTn>
                              </p:par>
                              <p:par>
                                <p:cTn id="8" presetID="5" presetClass="entr" presetSubtype="10" fill="hold" nodeType="withEffect">
                                  <p:stCondLst>
                                    <p:cond delay="0"/>
                                  </p:stCondLst>
                                  <p:childTnLst>
                                    <p:set>
                                      <p:cBhvr>
                                        <p:cTn id="9" dur="1" fill="hold">
                                          <p:stCondLst>
                                            <p:cond delay="0"/>
                                          </p:stCondLst>
                                        </p:cTn>
                                        <p:tgtEl>
                                          <p:spTgt spid="6151"/>
                                        </p:tgtEl>
                                        <p:attrNameLst>
                                          <p:attrName>style.visibility</p:attrName>
                                        </p:attrNameLst>
                                      </p:cBhvr>
                                      <p:to>
                                        <p:strVal val="visible"/>
                                      </p:to>
                                    </p:set>
                                    <p:animEffect transition="in" filter="checkerboard(across)">
                                      <p:cBhvr>
                                        <p:cTn id="10" dur="500"/>
                                        <p:tgtEl>
                                          <p:spTgt spid="6151"/>
                                        </p:tgtEl>
                                      </p:cBhvr>
                                    </p:animEffect>
                                  </p:childTnLst>
                                </p:cTn>
                              </p:par>
                              <p:par>
                                <p:cTn id="11" presetID="5" presetClass="entr" presetSubtype="10" fill="hold" nodeType="with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checkerboard(across)">
                                      <p:cBhvr>
                                        <p:cTn id="13" dur="500"/>
                                        <p:tgtEl>
                                          <p:spTgt spid="6152"/>
                                        </p:tgtEl>
                                      </p:cBhvr>
                                    </p:animEffect>
                                  </p:childTnLst>
                                </p:cTn>
                              </p:par>
                              <p:par>
                                <p:cTn id="14" presetID="4" presetClass="entr" presetSubtype="16" fill="hold" nodeType="withEffect">
                                  <p:stCondLst>
                                    <p:cond delay="0"/>
                                  </p:stCondLst>
                                  <p:childTnLst>
                                    <p:set>
                                      <p:cBhvr>
                                        <p:cTn id="15" dur="1" fill="hold">
                                          <p:stCondLst>
                                            <p:cond delay="0"/>
                                          </p:stCondLst>
                                        </p:cTn>
                                        <p:tgtEl>
                                          <p:spTgt spid="6153"/>
                                        </p:tgtEl>
                                        <p:attrNameLst>
                                          <p:attrName>style.visibility</p:attrName>
                                        </p:attrNameLst>
                                      </p:cBhvr>
                                      <p:to>
                                        <p:strVal val="visible"/>
                                      </p:to>
                                    </p:set>
                                    <p:animEffect transition="in" filter="box(in)">
                                      <p:cBhvr>
                                        <p:cTn id="16" dur="500"/>
                                        <p:tgtEl>
                                          <p:spTgt spid="6153"/>
                                        </p:tgtEl>
                                      </p:cBhvr>
                                    </p:animEffect>
                                  </p:childTnLst>
                                </p:cTn>
                              </p:par>
                              <p:par>
                                <p:cTn id="17" presetID="4" presetClass="entr" presetSubtype="16" fill="hold" nodeType="withEffect">
                                  <p:stCondLst>
                                    <p:cond delay="0"/>
                                  </p:stCondLst>
                                  <p:childTnLst>
                                    <p:set>
                                      <p:cBhvr>
                                        <p:cTn id="18" dur="1" fill="hold">
                                          <p:stCondLst>
                                            <p:cond delay="0"/>
                                          </p:stCondLst>
                                        </p:cTn>
                                        <p:tgtEl>
                                          <p:spTgt spid="6154"/>
                                        </p:tgtEl>
                                        <p:attrNameLst>
                                          <p:attrName>style.visibility</p:attrName>
                                        </p:attrNameLst>
                                      </p:cBhvr>
                                      <p:to>
                                        <p:strVal val="visible"/>
                                      </p:to>
                                    </p:set>
                                    <p:animEffect transition="in" filter="box(in)">
                                      <p:cBhvr>
                                        <p:cTn id="19" dur="500"/>
                                        <p:tgtEl>
                                          <p:spTgt spid="6154"/>
                                        </p:tgtEl>
                                      </p:cBhvr>
                                    </p:animEffect>
                                  </p:childTnLst>
                                </p:cTn>
                              </p:par>
                              <p:par>
                                <p:cTn id="20" presetID="4" presetClass="entr" presetSubtype="16" fill="hold" nodeType="with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box(in)">
                                      <p:cBhvr>
                                        <p:cTn id="22"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9862"/>
            <a:ext cx="8229600" cy="1143000"/>
          </a:xfrm>
        </p:spPr>
        <p:txBody>
          <a:bodyPr/>
          <a:lstStyle/>
          <a:p>
            <a:r>
              <a:rPr lang="en-US" dirty="0" smtClean="0"/>
              <a:t>Imperialism</a:t>
            </a:r>
            <a:endParaRPr lang="en-US" dirty="0"/>
          </a:p>
        </p:txBody>
      </p:sp>
      <p:sp>
        <p:nvSpPr>
          <p:cNvPr id="3" name="Content Placeholder 2"/>
          <p:cNvSpPr>
            <a:spLocks noGrp="1"/>
          </p:cNvSpPr>
          <p:nvPr>
            <p:ph sz="half" idx="1"/>
          </p:nvPr>
        </p:nvSpPr>
        <p:spPr>
          <a:xfrm>
            <a:off x="258024" y="983138"/>
            <a:ext cx="4033320" cy="5484230"/>
          </a:xfrm>
        </p:spPr>
        <p:txBody>
          <a:bodyPr>
            <a:normAutofit fontScale="70000" lnSpcReduction="20000"/>
          </a:bodyPr>
          <a:lstStyle/>
          <a:p>
            <a:r>
              <a:rPr lang="en-CA" dirty="0"/>
              <a:t>After 1870, </a:t>
            </a:r>
            <a:r>
              <a:rPr lang="en-CA" dirty="0" smtClean="0"/>
              <a:t>European </a:t>
            </a:r>
            <a:r>
              <a:rPr lang="en-CA" dirty="0"/>
              <a:t>nations began to acquire colonies in Asia, </a:t>
            </a:r>
            <a:r>
              <a:rPr lang="en-CA" dirty="0" smtClean="0"/>
              <a:t>Africa, </a:t>
            </a:r>
            <a:r>
              <a:rPr lang="en-CA" dirty="0"/>
              <a:t>and the </a:t>
            </a:r>
            <a:r>
              <a:rPr lang="en-CA" dirty="0" smtClean="0"/>
              <a:t>Pacific.</a:t>
            </a:r>
            <a:endParaRPr lang="en-CA" dirty="0"/>
          </a:p>
          <a:p>
            <a:endParaRPr lang="en-CA" dirty="0" smtClean="0"/>
          </a:p>
          <a:p>
            <a:r>
              <a:rPr lang="en-CA" dirty="0" smtClean="0"/>
              <a:t>Colonial rivalry</a:t>
            </a:r>
            <a:endParaRPr lang="en-CA" dirty="0"/>
          </a:p>
          <a:p>
            <a:pPr lvl="1"/>
            <a:r>
              <a:rPr lang="en-CA" dirty="0" smtClean="0"/>
              <a:t>Holding colonies in the same area created strained relations between the European powers that held them. For example, all of the </a:t>
            </a:r>
            <a:r>
              <a:rPr lang="en-CA" dirty="0"/>
              <a:t>European </a:t>
            </a:r>
            <a:r>
              <a:rPr lang="en-CA" dirty="0" smtClean="0"/>
              <a:t>powers (except </a:t>
            </a:r>
            <a:r>
              <a:rPr lang="en-CA" dirty="0"/>
              <a:t>Austria and </a:t>
            </a:r>
            <a:r>
              <a:rPr lang="en-CA" dirty="0" smtClean="0"/>
              <a:t>Russia) </a:t>
            </a:r>
            <a:r>
              <a:rPr lang="en-CA" dirty="0"/>
              <a:t>had </a:t>
            </a:r>
            <a:r>
              <a:rPr lang="en-CA" dirty="0" smtClean="0"/>
              <a:t>colonies in Africa, so there was an ongoing struggle for power within that area as nations fought for more land.</a:t>
            </a:r>
          </a:p>
          <a:p>
            <a:pPr lvl="1"/>
            <a:r>
              <a:rPr lang="en-CA" dirty="0" smtClean="0"/>
              <a:t>This led to the indirect </a:t>
            </a:r>
            <a:r>
              <a:rPr lang="en-CA" dirty="0" smtClean="0"/>
              <a:t>strengthening, dissolution, and formation of alliances between the nations.</a:t>
            </a:r>
            <a:endParaRPr lang="en-CA" dirty="0"/>
          </a:p>
          <a:p>
            <a:pPr lvl="1"/>
            <a:r>
              <a:rPr lang="en-CA" dirty="0"/>
              <a:t>As a result of the continual shift in </a:t>
            </a:r>
            <a:r>
              <a:rPr lang="en-CA" dirty="0" smtClean="0"/>
              <a:t>power, borders, and alliances, the arms race intensified. </a:t>
            </a:r>
            <a:endParaRPr lang="en-CA" dirty="0"/>
          </a:p>
        </p:txBody>
      </p:sp>
      <p:pic>
        <p:nvPicPr>
          <p:cNvPr id="5" name="Content Placeholder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291344" y="983138"/>
            <a:ext cx="4653010" cy="52756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097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sz="half" idx="1"/>
          </p:nvPr>
        </p:nvSpPr>
        <p:spPr>
          <a:xfrm>
            <a:off x="457199" y="1600200"/>
            <a:ext cx="7980845" cy="4525963"/>
          </a:xfrm>
        </p:spPr>
        <p:txBody>
          <a:bodyPr>
            <a:normAutofit fontScale="92500" lnSpcReduction="10000"/>
          </a:bodyPr>
          <a:lstStyle/>
          <a:p>
            <a:r>
              <a:rPr lang="en-US" sz="3200" dirty="0" smtClean="0"/>
              <a:t>Nationalism means two things:</a:t>
            </a:r>
          </a:p>
          <a:p>
            <a:pPr lvl="1"/>
            <a:r>
              <a:rPr lang="en-US" sz="3200" dirty="0" smtClean="0"/>
              <a:t>Pride and patriotism for one’s </a:t>
            </a:r>
            <a:r>
              <a:rPr lang="en-US" sz="3200" dirty="0" smtClean="0"/>
              <a:t>nation, which </a:t>
            </a:r>
            <a:r>
              <a:rPr lang="en-US" sz="3200" dirty="0" smtClean="0"/>
              <a:t>translated to European powers wanting to be the most powerful (biggest military, most </a:t>
            </a:r>
            <a:r>
              <a:rPr lang="en-US" sz="3200" dirty="0" smtClean="0"/>
              <a:t>money, </a:t>
            </a:r>
            <a:r>
              <a:rPr lang="en-US" sz="3200" dirty="0" smtClean="0"/>
              <a:t>and biggest </a:t>
            </a:r>
            <a:r>
              <a:rPr lang="en-US" sz="3200" dirty="0" smtClean="0"/>
              <a:t>empire) </a:t>
            </a:r>
            <a:r>
              <a:rPr lang="en-US" sz="3200" dirty="0" smtClean="0"/>
              <a:t>at the expense of the other European </a:t>
            </a:r>
            <a:r>
              <a:rPr lang="en-US" sz="3200" dirty="0" smtClean="0"/>
              <a:t>powers</a:t>
            </a:r>
            <a:endParaRPr lang="en-US" sz="3200" dirty="0" smtClean="0"/>
          </a:p>
          <a:p>
            <a:pPr lvl="1"/>
            <a:r>
              <a:rPr lang="en-US" sz="3200" dirty="0" smtClean="0">
                <a:latin typeface="Calibri"/>
                <a:cs typeface="Calibri"/>
              </a:rPr>
              <a:t>The idea that people </a:t>
            </a:r>
            <a:r>
              <a:rPr lang="en-US" sz="3200" dirty="0" smtClean="0">
                <a:latin typeface="Calibri"/>
                <a:cs typeface="Calibri"/>
              </a:rPr>
              <a:t>with </a:t>
            </a:r>
            <a:r>
              <a:rPr lang="en-US" sz="3200" dirty="0" smtClean="0">
                <a:latin typeface="Calibri"/>
                <a:cs typeface="Calibri"/>
              </a:rPr>
              <a:t>the same ethnic origins, language, and/or political beliefs had the right to form independent countries of their own</a:t>
            </a:r>
            <a:endParaRPr lang="en-US" sz="3200" dirty="0">
              <a:latin typeface="Calibri"/>
              <a:cs typeface="Calibri"/>
            </a:endParaRPr>
          </a:p>
          <a:p>
            <a:pPr marL="457200" lvl="1" indent="0">
              <a:buNone/>
            </a:pPr>
            <a:endParaRPr lang="en-US" dirty="0" smtClean="0"/>
          </a:p>
          <a:p>
            <a:pPr lvl="1"/>
            <a:endParaRPr lang="en-US" dirty="0"/>
          </a:p>
        </p:txBody>
      </p:sp>
    </p:spTree>
    <p:extLst>
      <p:ext uri="{BB962C8B-B14F-4D97-AF65-F5344CB8AC3E}">
        <p14:creationId xmlns:p14="http://schemas.microsoft.com/office/powerpoint/2010/main" val="18896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94" y="0"/>
            <a:ext cx="8873038" cy="6858000"/>
          </a:xfrm>
          <a:prstGeom prst="rect">
            <a:avLst/>
          </a:prstGeom>
        </p:spPr>
      </p:pic>
    </p:spTree>
    <p:extLst>
      <p:ext uri="{BB962C8B-B14F-4D97-AF65-F5344CB8AC3E}">
        <p14:creationId xmlns:p14="http://schemas.microsoft.com/office/powerpoint/2010/main" val="103140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Nationalism in the Balkans (the Slavs)</a:t>
            </a:r>
            <a:endParaRPr lang="en-US" dirty="0"/>
          </a:p>
        </p:txBody>
      </p:sp>
      <p:sp>
        <p:nvSpPr>
          <p:cNvPr id="3" name="Content Placeholder 2"/>
          <p:cNvSpPr>
            <a:spLocks noGrp="1"/>
          </p:cNvSpPr>
          <p:nvPr>
            <p:ph sz="half" idx="1"/>
          </p:nvPr>
        </p:nvSpPr>
        <p:spPr>
          <a:xfrm>
            <a:off x="1" y="1105469"/>
            <a:ext cx="4152073" cy="5278341"/>
          </a:xfrm>
        </p:spPr>
        <p:txBody>
          <a:bodyPr>
            <a:normAutofit fontScale="85000" lnSpcReduction="10000"/>
          </a:bodyPr>
          <a:lstStyle/>
          <a:p>
            <a:r>
              <a:rPr lang="en-US" dirty="0" smtClean="0"/>
              <a:t>The Balkans had been ruled by the Ottoman Empire (based in what’s now Turkey) for 100s of years</a:t>
            </a:r>
          </a:p>
          <a:p>
            <a:pPr lvl="1">
              <a:lnSpc>
                <a:spcPct val="110000"/>
              </a:lnSpc>
            </a:pPr>
            <a:r>
              <a:rPr lang="en-US" sz="2000" dirty="0" smtClean="0">
                <a:latin typeface="Arial" charset="0"/>
                <a:sym typeface="Wingdings" charset="0"/>
              </a:rPr>
              <a:t>This included Albanians</a:t>
            </a:r>
            <a:r>
              <a:rPr lang="en-US" sz="2000" dirty="0" smtClean="0">
                <a:latin typeface="Arial" charset="0"/>
                <a:sym typeface="Wingdings" charset="0"/>
              </a:rPr>
              <a:t>, Greeks, Romanians, and </a:t>
            </a:r>
            <a:r>
              <a:rPr lang="en-US" sz="2000" dirty="0" smtClean="0">
                <a:latin typeface="Arial" charset="0"/>
                <a:sym typeface="Wingdings" charset="0"/>
              </a:rPr>
              <a:t>Slavs</a:t>
            </a:r>
            <a:endParaRPr lang="en-US" sz="2000" dirty="0" smtClean="0">
              <a:latin typeface="Arial" charset="0"/>
              <a:sym typeface="Wingdings" charset="0"/>
            </a:endParaRPr>
          </a:p>
          <a:p>
            <a:pPr lvl="1">
              <a:lnSpc>
                <a:spcPct val="110000"/>
              </a:lnSpc>
            </a:pPr>
            <a:r>
              <a:rPr lang="en-US" sz="2000" dirty="0" smtClean="0">
                <a:latin typeface="Arial" charset="0"/>
                <a:sym typeface="Wingdings" charset="0"/>
              </a:rPr>
              <a:t>Each group was struggling for their own independence</a:t>
            </a:r>
          </a:p>
          <a:p>
            <a:r>
              <a:rPr lang="en-US" dirty="0" smtClean="0"/>
              <a:t>In 1908</a:t>
            </a:r>
            <a:r>
              <a:rPr lang="en-US" dirty="0"/>
              <a:t>,</a:t>
            </a:r>
            <a:r>
              <a:rPr lang="en-US" dirty="0" smtClean="0"/>
              <a:t> </a:t>
            </a:r>
            <a:r>
              <a:rPr lang="en-US" dirty="0" smtClean="0"/>
              <a:t>Austria-Hungary </a:t>
            </a:r>
            <a:r>
              <a:rPr lang="en-US" dirty="0" smtClean="0"/>
              <a:t>annexed </a:t>
            </a:r>
            <a:r>
              <a:rPr lang="en-US" dirty="0" smtClean="0"/>
              <a:t>Bosnia</a:t>
            </a:r>
          </a:p>
          <a:p>
            <a:r>
              <a:rPr lang="en-US" dirty="0" smtClean="0"/>
              <a:t>Serbia, independent </a:t>
            </a:r>
            <a:r>
              <a:rPr lang="en-US" dirty="0" smtClean="0"/>
              <a:t>and next to </a:t>
            </a:r>
            <a:r>
              <a:rPr lang="en-US" dirty="0" smtClean="0"/>
              <a:t>Bosnia, wanted </a:t>
            </a:r>
            <a:r>
              <a:rPr lang="en-US" dirty="0" smtClean="0"/>
              <a:t>to unite </a:t>
            </a:r>
            <a:r>
              <a:rPr lang="en-US" dirty="0" smtClean="0"/>
              <a:t>with </a:t>
            </a:r>
            <a:r>
              <a:rPr lang="en-US" dirty="0" smtClean="0"/>
              <a:t>Bosnia </a:t>
            </a:r>
            <a:r>
              <a:rPr lang="en-US" dirty="0" smtClean="0"/>
              <a:t>as a </a:t>
            </a:r>
            <a:r>
              <a:rPr lang="en-US" dirty="0" smtClean="0"/>
              <a:t>Slavic nation, and many in Bosnia agree </a:t>
            </a:r>
            <a:endParaRPr lang="en-US" dirty="0"/>
          </a:p>
        </p:txBody>
      </p:sp>
      <p:pic>
        <p:nvPicPr>
          <p:cNvPr id="5" name="Picture 4" descr="balkan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074" y="1143000"/>
            <a:ext cx="4991926" cy="4743572"/>
          </a:xfrm>
          <a:prstGeom prst="rect">
            <a:avLst/>
          </a:prstGeom>
        </p:spPr>
      </p:pic>
    </p:spTree>
    <p:extLst>
      <p:ext uri="{BB962C8B-B14F-4D97-AF65-F5344CB8AC3E}">
        <p14:creationId xmlns:p14="http://schemas.microsoft.com/office/powerpoint/2010/main" val="171547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13400" t="8392" r="12981" b="17931"/>
          <a:stretch>
            <a:fillRect/>
          </a:stretch>
        </p:blipFill>
        <p:spPr bwMode="auto">
          <a:xfrm>
            <a:off x="-36513" y="-28952"/>
            <a:ext cx="9180513" cy="6886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l="11235" r="17108"/>
          <a:stretch>
            <a:fillRect/>
          </a:stretch>
        </p:blipFill>
        <p:spPr bwMode="auto">
          <a:xfrm>
            <a:off x="-36513" y="329588"/>
            <a:ext cx="1186303" cy="1779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487" name="Line 7"/>
          <p:cNvSpPr>
            <a:spLocks noChangeShapeType="1"/>
          </p:cNvSpPr>
          <p:nvPr/>
        </p:nvSpPr>
        <p:spPr bwMode="auto">
          <a:xfrm>
            <a:off x="1149791" y="2109042"/>
            <a:ext cx="3620648" cy="204068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481727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1000"/>
                                        <p:tgtEl>
                                          <p:spTgt spid="20486"/>
                                        </p:tgtEl>
                                      </p:cBhvr>
                                    </p:animEffect>
                                  </p:childTnLst>
                                </p:cTn>
                              </p:par>
                              <p:par>
                                <p:cTn id="8" presetID="49" presetClass="path" presetSubtype="0" accel="50000" decel="50000" fill="hold" nodeType="withEffect">
                                  <p:stCondLst>
                                    <p:cond delay="0"/>
                                  </p:stCondLst>
                                  <p:childTnLst>
                                    <p:animMotion origin="layout" path="M -2.77778E-7 -3.98844E-6 L 0.10816 0.42151 " pathEditMode="relative" rAng="0" ptsTypes="AA">
                                      <p:cBhvr>
                                        <p:cTn id="9" dur="3000" fill="hold"/>
                                        <p:tgtEl>
                                          <p:spTgt spid="20486"/>
                                        </p:tgtEl>
                                        <p:attrNameLst>
                                          <p:attrName>ppt_x</p:attrName>
                                          <p:attrName>ppt_y</p:attrName>
                                        </p:attrNameLst>
                                      </p:cBhvr>
                                      <p:rCtr x="5399" y="21064"/>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487"/>
                                        </p:tgtEl>
                                        <p:attrNameLst>
                                          <p:attrName>style.visibility</p:attrName>
                                        </p:attrNameLst>
                                      </p:cBhvr>
                                      <p:to>
                                        <p:strVal val="visible"/>
                                      </p:to>
                                    </p:set>
                                    <p:animEffect transition="in" filter="wipe(up)">
                                      <p:cBhvr>
                                        <p:cTn id="14"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3"/>
            <a:ext cx="8229600" cy="1143000"/>
          </a:xfrm>
        </p:spPr>
        <p:txBody>
          <a:bodyPr/>
          <a:lstStyle/>
          <a:p>
            <a:r>
              <a:rPr lang="en-US" dirty="0" smtClean="0"/>
              <a:t>The Assassination</a:t>
            </a:r>
            <a:endParaRPr lang="en-US" dirty="0"/>
          </a:p>
        </p:txBody>
      </p:sp>
      <p:sp>
        <p:nvSpPr>
          <p:cNvPr id="3" name="Content Placeholder 2"/>
          <p:cNvSpPr>
            <a:spLocks noGrp="1"/>
          </p:cNvSpPr>
          <p:nvPr>
            <p:ph sz="half" idx="1"/>
          </p:nvPr>
        </p:nvSpPr>
        <p:spPr>
          <a:xfrm>
            <a:off x="0" y="1146145"/>
            <a:ext cx="4038600" cy="4525963"/>
          </a:xfrm>
        </p:spPr>
        <p:txBody>
          <a:bodyPr>
            <a:normAutofit fontScale="92500" lnSpcReduction="20000"/>
          </a:bodyPr>
          <a:lstStyle/>
          <a:p>
            <a:r>
              <a:rPr lang="en-US" dirty="0" smtClean="0"/>
              <a:t>The Black Hand, a Slavic nationalist group </a:t>
            </a:r>
            <a:r>
              <a:rPr lang="en-US" dirty="0" smtClean="0"/>
              <a:t>that</a:t>
            </a:r>
            <a:r>
              <a:rPr lang="en-US" dirty="0" smtClean="0"/>
              <a:t> </a:t>
            </a:r>
            <a:r>
              <a:rPr lang="en-US" dirty="0" smtClean="0"/>
              <a:t>wanted Bosnia to unite </a:t>
            </a:r>
            <a:r>
              <a:rPr lang="en-US" dirty="0" smtClean="0"/>
              <a:t>with </a:t>
            </a:r>
            <a:r>
              <a:rPr lang="en-US" dirty="0" smtClean="0"/>
              <a:t>Serbia, decides to make a stand</a:t>
            </a:r>
          </a:p>
          <a:p>
            <a:r>
              <a:rPr lang="en-US" dirty="0" smtClean="0"/>
              <a:t>Six would-be </a:t>
            </a:r>
            <a:r>
              <a:rPr lang="en-US" dirty="0" smtClean="0"/>
              <a:t>assassins set out to attempt the murder, </a:t>
            </a:r>
            <a:r>
              <a:rPr lang="en-US" dirty="0" smtClean="0"/>
              <a:t>but many are too scared or are thwarted.</a:t>
            </a:r>
          </a:p>
          <a:p>
            <a:r>
              <a:rPr lang="en-US" dirty="0" smtClean="0"/>
              <a:t>Gavrilo </a:t>
            </a:r>
            <a:r>
              <a:rPr lang="en-US" dirty="0" err="1" smtClean="0"/>
              <a:t>Princip</a:t>
            </a:r>
            <a:r>
              <a:rPr lang="en-US" dirty="0" smtClean="0"/>
              <a:t> </a:t>
            </a:r>
            <a:r>
              <a:rPr lang="en-US" dirty="0" smtClean="0"/>
              <a:t>succeeded. He </a:t>
            </a:r>
            <a:r>
              <a:rPr lang="en-US" dirty="0" smtClean="0"/>
              <a:t>fatally shot both Franz Ferdinand and </a:t>
            </a:r>
            <a:r>
              <a:rPr lang="en-US" dirty="0" smtClean="0"/>
              <a:t>his wife Sophie</a:t>
            </a:r>
            <a:r>
              <a:rPr lang="en-US" dirty="0" smtClean="0"/>
              <a:t>. </a:t>
            </a:r>
            <a:endParaRPr lang="en-US" dirty="0"/>
          </a:p>
        </p:txBody>
      </p:sp>
      <p:pic>
        <p:nvPicPr>
          <p:cNvPr id="6" name="Picture 5" descr="sarajevo-mur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941" y="1150253"/>
            <a:ext cx="5168059" cy="4351953"/>
          </a:xfrm>
          <a:prstGeom prst="rect">
            <a:avLst/>
          </a:prstGeom>
        </p:spPr>
      </p:pic>
    </p:spTree>
    <p:extLst>
      <p:ext uri="{BB962C8B-B14F-4D97-AF65-F5344CB8AC3E}">
        <p14:creationId xmlns:p14="http://schemas.microsoft.com/office/powerpoint/2010/main" val="223039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229373"/>
            <a:ext cx="8229600" cy="715962"/>
          </a:xfrm>
        </p:spPr>
        <p:txBody>
          <a:bodyPr>
            <a:normAutofit/>
          </a:bodyPr>
          <a:lstStyle/>
          <a:p>
            <a:pPr eaLnBrk="1" hangingPunct="1"/>
            <a:r>
              <a:rPr lang="en-US" sz="4000" u="sng" dirty="0">
                <a:latin typeface="Calibri"/>
                <a:cs typeface="Calibri"/>
              </a:rPr>
              <a:t>Domino </a:t>
            </a:r>
            <a:r>
              <a:rPr lang="en-US" sz="4000" u="sng" dirty="0" smtClean="0">
                <a:latin typeface="Calibri"/>
                <a:cs typeface="Calibri"/>
              </a:rPr>
              <a:t>Effect</a:t>
            </a:r>
            <a:endParaRPr lang="en-US" sz="4000" u="sng" dirty="0">
              <a:latin typeface="Calibri"/>
              <a:cs typeface="Calibri"/>
            </a:endParaRPr>
          </a:p>
        </p:txBody>
      </p:sp>
      <p:sp>
        <p:nvSpPr>
          <p:cNvPr id="14340" name="Rectangle 4"/>
          <p:cNvSpPr>
            <a:spLocks noGrp="1" noChangeArrowheads="1"/>
          </p:cNvSpPr>
          <p:nvPr>
            <p:ph type="body" idx="1"/>
          </p:nvPr>
        </p:nvSpPr>
        <p:spPr>
          <a:xfrm>
            <a:off x="855548" y="1066800"/>
            <a:ext cx="7503659" cy="762000"/>
          </a:xfrm>
          <a:noFill/>
        </p:spPr>
        <p:txBody>
          <a:bodyPr>
            <a:noAutofit/>
          </a:bodyPr>
          <a:lstStyle/>
          <a:p>
            <a:pPr algn="r" eaLnBrk="1" hangingPunct="1">
              <a:lnSpc>
                <a:spcPct val="90000"/>
              </a:lnSpc>
              <a:spcBef>
                <a:spcPct val="0"/>
              </a:spcBef>
              <a:buFontTx/>
              <a:buNone/>
            </a:pPr>
            <a:r>
              <a:rPr lang="en-US" sz="3000" dirty="0">
                <a:latin typeface="Calibri"/>
                <a:cs typeface="Calibri"/>
              </a:rPr>
              <a:t>Austria Hungary blamed Serbia for Ferdinand</a:t>
            </a:r>
            <a:r>
              <a:rPr lang="ja-JP" altLang="en-US" sz="3000" dirty="0">
                <a:latin typeface="Calibri"/>
                <a:cs typeface="Calibri"/>
              </a:rPr>
              <a:t>’</a:t>
            </a:r>
            <a:r>
              <a:rPr lang="en-US" sz="3000" dirty="0">
                <a:latin typeface="Calibri"/>
                <a:cs typeface="Calibri"/>
              </a:rPr>
              <a:t>s death and </a:t>
            </a:r>
            <a:r>
              <a:rPr lang="en-US" sz="3000" u="sng" dirty="0">
                <a:latin typeface="Calibri"/>
                <a:cs typeface="Calibri"/>
              </a:rPr>
              <a:t>declared</a:t>
            </a:r>
            <a:r>
              <a:rPr lang="en-US" sz="3000" dirty="0">
                <a:latin typeface="Calibri"/>
                <a:cs typeface="Calibri"/>
              </a:rPr>
              <a:t> war on Serbia. </a:t>
            </a:r>
          </a:p>
        </p:txBody>
      </p:sp>
      <p:sp>
        <p:nvSpPr>
          <p:cNvPr id="14341" name="Rectangle 5"/>
          <p:cNvSpPr>
            <a:spLocks noChangeArrowheads="1"/>
          </p:cNvSpPr>
          <p:nvPr/>
        </p:nvSpPr>
        <p:spPr bwMode="auto">
          <a:xfrm>
            <a:off x="882909" y="2563635"/>
            <a:ext cx="7476298"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sz="3000" dirty="0"/>
              <a:t>Germany pledged their support for Austria -Hungary.</a:t>
            </a:r>
            <a:br>
              <a:rPr lang="en-US" sz="3000" dirty="0"/>
            </a:br>
            <a:endParaRPr lang="en-US" sz="3000" dirty="0"/>
          </a:p>
        </p:txBody>
      </p:sp>
      <p:sp>
        <p:nvSpPr>
          <p:cNvPr id="14342" name="Rectangle 6"/>
          <p:cNvSpPr>
            <a:spLocks noChangeArrowheads="1"/>
          </p:cNvSpPr>
          <p:nvPr/>
        </p:nvSpPr>
        <p:spPr bwMode="auto">
          <a:xfrm>
            <a:off x="891607" y="3865084"/>
            <a:ext cx="74676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sz="3000" dirty="0"/>
              <a:t>Russia pledged their support for Serbia.</a:t>
            </a:r>
            <a:r>
              <a:rPr lang="en-US" sz="2400" dirty="0"/>
              <a:t/>
            </a:r>
            <a:br>
              <a:rPr lang="en-US" sz="2400" dirty="0"/>
            </a:br>
            <a:r>
              <a:rPr lang="en-US" sz="2400" dirty="0" smtClean="0"/>
              <a:t>(united as Slavs).</a:t>
            </a:r>
            <a:endParaRPr lang="en-US" sz="2400" dirty="0"/>
          </a:p>
        </p:txBody>
      </p:sp>
      <p:sp>
        <p:nvSpPr>
          <p:cNvPr id="14343" name="AutoShape 7"/>
          <p:cNvSpPr>
            <a:spLocks noChangeArrowheads="1"/>
          </p:cNvSpPr>
          <p:nvPr/>
        </p:nvSpPr>
        <p:spPr bwMode="auto">
          <a:xfrm>
            <a:off x="4665548" y="2127935"/>
            <a:ext cx="304800" cy="443243"/>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14344" name="AutoShape 8"/>
          <p:cNvSpPr>
            <a:spLocks noChangeArrowheads="1"/>
          </p:cNvSpPr>
          <p:nvPr/>
        </p:nvSpPr>
        <p:spPr bwMode="auto">
          <a:xfrm>
            <a:off x="4665548" y="3376943"/>
            <a:ext cx="304800" cy="510114"/>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88" y="3932341"/>
            <a:ext cx="3667994" cy="3113892"/>
          </a:xfrm>
          <a:prstGeom prst="rect">
            <a:avLst/>
          </a:prstGeom>
        </p:spPr>
      </p:pic>
    </p:spTree>
    <p:custDataLst>
      <p:tags r:id="rId1"/>
    </p:custDataLst>
    <p:extLst>
      <p:ext uri="{BB962C8B-B14F-4D97-AF65-F5344CB8AC3E}">
        <p14:creationId xmlns:p14="http://schemas.microsoft.com/office/powerpoint/2010/main" val="43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checkerboard(across)">
                                      <p:cBhvr>
                                        <p:cTn id="12" dur="500"/>
                                        <p:tgtEl>
                                          <p:spTgt spid="14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checkerboard(across)">
                                      <p:cBhvr>
                                        <p:cTn id="17" dur="500"/>
                                        <p:tgtEl>
                                          <p:spTgt spid="14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blinds(horizontal)">
                                      <p:cBhvr>
                                        <p:cTn id="22" dur="500"/>
                                        <p:tgtEl>
                                          <p:spTgt spid="14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blinds(horizontal)">
                                      <p:cBhvr>
                                        <p:cTn id="2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2" grpId="0"/>
      <p:bldP spid="14343" grpId="0" animBg="1"/>
      <p:bldP spid="143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u="sng">
                <a:latin typeface="Arial" charset="0"/>
              </a:rPr>
              <a:t>Domino Effect</a:t>
            </a:r>
          </a:p>
        </p:txBody>
      </p:sp>
      <p:sp>
        <p:nvSpPr>
          <p:cNvPr id="15364" name="Text Box 4"/>
          <p:cNvSpPr>
            <a:spLocks noGrp="1" noChangeArrowheads="1"/>
          </p:cNvSpPr>
          <p:nvPr>
            <p:ph type="body" idx="1"/>
          </p:nvPr>
        </p:nvSpPr>
        <p:spPr>
          <a:xfrm>
            <a:off x="457200" y="1155829"/>
            <a:ext cx="8229600" cy="609600"/>
          </a:xfrm>
          <a:noFill/>
        </p:spPr>
        <p:txBody>
          <a:bodyPr/>
          <a:lstStyle/>
          <a:p>
            <a:pPr algn="ctr" eaLnBrk="1" hangingPunct="1">
              <a:spcBef>
                <a:spcPct val="50000"/>
              </a:spcBef>
              <a:buFontTx/>
              <a:buNone/>
            </a:pPr>
            <a:r>
              <a:rPr lang="en-US" sz="3000" dirty="0">
                <a:latin typeface="Calibri"/>
                <a:cs typeface="Calibri"/>
              </a:rPr>
              <a:t>Germany declares war on Russia. </a:t>
            </a:r>
          </a:p>
        </p:txBody>
      </p:sp>
      <p:sp>
        <p:nvSpPr>
          <p:cNvPr id="15365" name="Rectangle 5"/>
          <p:cNvSpPr>
            <a:spLocks noChangeArrowheads="1"/>
          </p:cNvSpPr>
          <p:nvPr/>
        </p:nvSpPr>
        <p:spPr bwMode="auto">
          <a:xfrm>
            <a:off x="1365363" y="2192357"/>
            <a:ext cx="638152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3000">
                <a:latin typeface="Calibri"/>
                <a:cs typeface="Calibri"/>
              </a:rPr>
              <a:t>France pledges their support for Russia. </a:t>
            </a:r>
          </a:p>
        </p:txBody>
      </p:sp>
      <p:sp>
        <p:nvSpPr>
          <p:cNvPr id="15366" name="Rectangle 6"/>
          <p:cNvSpPr>
            <a:spLocks noChangeArrowheads="1"/>
          </p:cNvSpPr>
          <p:nvPr/>
        </p:nvSpPr>
        <p:spPr bwMode="auto">
          <a:xfrm>
            <a:off x="2057400" y="3299145"/>
            <a:ext cx="548066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3000" dirty="0">
                <a:latin typeface="Calibri"/>
                <a:cs typeface="Calibri"/>
              </a:rPr>
              <a:t>Germany declares war on France. </a:t>
            </a:r>
          </a:p>
        </p:txBody>
      </p:sp>
      <p:sp>
        <p:nvSpPr>
          <p:cNvPr id="15367" name="Rectangle 7"/>
          <p:cNvSpPr>
            <a:spLocks noChangeArrowheads="1"/>
          </p:cNvSpPr>
          <p:nvPr/>
        </p:nvSpPr>
        <p:spPr bwMode="auto">
          <a:xfrm>
            <a:off x="1143000" y="4402157"/>
            <a:ext cx="773105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3000" dirty="0">
                <a:latin typeface="Calibri"/>
                <a:cs typeface="Calibri"/>
              </a:rPr>
              <a:t>Germany invades Belgium on the way to France. </a:t>
            </a:r>
          </a:p>
        </p:txBody>
      </p:sp>
      <p:sp>
        <p:nvSpPr>
          <p:cNvPr id="15368" name="Rectangle 8"/>
          <p:cNvSpPr>
            <a:spLocks noChangeArrowheads="1"/>
          </p:cNvSpPr>
          <p:nvPr/>
        </p:nvSpPr>
        <p:spPr bwMode="auto">
          <a:xfrm>
            <a:off x="381000" y="5486311"/>
            <a:ext cx="8534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sz="3000" dirty="0">
                <a:latin typeface="Calibri"/>
                <a:cs typeface="Calibri"/>
              </a:rPr>
              <a:t>Great Britain supports Belgium and declares war on Germany. </a:t>
            </a:r>
          </a:p>
        </p:txBody>
      </p:sp>
      <p:sp>
        <p:nvSpPr>
          <p:cNvPr id="15369" name="AutoShape 9"/>
          <p:cNvSpPr>
            <a:spLocks noChangeArrowheads="1"/>
          </p:cNvSpPr>
          <p:nvPr/>
        </p:nvSpPr>
        <p:spPr bwMode="auto">
          <a:xfrm>
            <a:off x="4495800" y="16764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15370" name="AutoShape 10"/>
          <p:cNvSpPr>
            <a:spLocks noChangeArrowheads="1"/>
          </p:cNvSpPr>
          <p:nvPr/>
        </p:nvSpPr>
        <p:spPr bwMode="auto">
          <a:xfrm>
            <a:off x="4495800" y="27432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15371" name="AutoShape 11"/>
          <p:cNvSpPr>
            <a:spLocks noChangeArrowheads="1"/>
          </p:cNvSpPr>
          <p:nvPr/>
        </p:nvSpPr>
        <p:spPr bwMode="auto">
          <a:xfrm>
            <a:off x="4495800" y="38862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
        <p:nvSpPr>
          <p:cNvPr id="15372" name="AutoShape 12"/>
          <p:cNvSpPr>
            <a:spLocks noChangeArrowheads="1"/>
          </p:cNvSpPr>
          <p:nvPr/>
        </p:nvSpPr>
        <p:spPr bwMode="auto">
          <a:xfrm>
            <a:off x="4495800" y="5029200"/>
            <a:ext cx="304800" cy="533400"/>
          </a:xfrm>
          <a:prstGeom prst="downArrow">
            <a:avLst>
              <a:gd name="adj1" fmla="val 50000"/>
              <a:gd name="adj2" fmla="val 43750"/>
            </a:avLst>
          </a:prstGeom>
          <a:solidFill>
            <a:srgbClr val="FF3300"/>
          </a:solidFill>
          <a:ln w="9525">
            <a:solidFill>
              <a:schemeClr val="tx1"/>
            </a:solidFill>
            <a:miter lim="800000"/>
            <a:headEnd/>
            <a:tailEnd/>
          </a:ln>
        </p:spPr>
        <p:txBody>
          <a:bodyPr wrap="none" anchor="ctr"/>
          <a:lstStyle/>
          <a:p>
            <a:pPr algn="ctr"/>
            <a:endParaRPr lang="en-US">
              <a:solidFill>
                <a:srgbClr val="FF3300"/>
              </a:solidFill>
            </a:endParaRPr>
          </a:p>
        </p:txBody>
      </p:sp>
    </p:spTree>
    <p:custDataLst>
      <p:tags r:id="rId1"/>
    </p:custDataLst>
    <p:extLst>
      <p:ext uri="{BB962C8B-B14F-4D97-AF65-F5344CB8AC3E}">
        <p14:creationId xmlns:p14="http://schemas.microsoft.com/office/powerpoint/2010/main" val="353596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blinds(horizontal)">
                                      <p:cBhvr>
                                        <p:cTn id="12" dur="500"/>
                                        <p:tgtEl>
                                          <p:spTgt spid="1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blinds(horizontal)">
                                      <p:cBhvr>
                                        <p:cTn id="17" dur="500"/>
                                        <p:tgtEl>
                                          <p:spTgt spid="15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7"/>
                                        </p:tgtEl>
                                        <p:attrNameLst>
                                          <p:attrName>style.visibility</p:attrName>
                                        </p:attrNameLst>
                                      </p:cBhvr>
                                      <p:to>
                                        <p:strVal val="visible"/>
                                      </p:to>
                                    </p:set>
                                    <p:animEffect transition="in" filter="blinds(horizontal)">
                                      <p:cBhvr>
                                        <p:cTn id="22" dur="500"/>
                                        <p:tgtEl>
                                          <p:spTgt spid="15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8"/>
                                        </p:tgtEl>
                                        <p:attrNameLst>
                                          <p:attrName>style.visibility</p:attrName>
                                        </p:attrNameLst>
                                      </p:cBhvr>
                                      <p:to>
                                        <p:strVal val="visible"/>
                                      </p:to>
                                    </p:set>
                                    <p:animEffect transition="in" filter="blinds(horizontal)">
                                      <p:cBhvr>
                                        <p:cTn id="27" dur="500"/>
                                        <p:tgtEl>
                                          <p:spTgt spid="153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369"/>
                                        </p:tgtEl>
                                        <p:attrNameLst>
                                          <p:attrName>style.visibility</p:attrName>
                                        </p:attrNameLst>
                                      </p:cBhvr>
                                      <p:to>
                                        <p:strVal val="visible"/>
                                      </p:to>
                                    </p:set>
                                    <p:animEffect transition="in" filter="checkerboard(across)">
                                      <p:cBhvr>
                                        <p:cTn id="32" dur="500"/>
                                        <p:tgtEl>
                                          <p:spTgt spid="153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370"/>
                                        </p:tgtEl>
                                        <p:attrNameLst>
                                          <p:attrName>style.visibility</p:attrName>
                                        </p:attrNameLst>
                                      </p:cBhvr>
                                      <p:to>
                                        <p:strVal val="visible"/>
                                      </p:to>
                                    </p:set>
                                    <p:animEffect transition="in" filter="checkerboard(across)">
                                      <p:cBhvr>
                                        <p:cTn id="37" dur="500"/>
                                        <p:tgtEl>
                                          <p:spTgt spid="153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371"/>
                                        </p:tgtEl>
                                        <p:attrNameLst>
                                          <p:attrName>style.visibility</p:attrName>
                                        </p:attrNameLst>
                                      </p:cBhvr>
                                      <p:to>
                                        <p:strVal val="visible"/>
                                      </p:to>
                                    </p:set>
                                    <p:animEffect transition="in" filter="checkerboard(across)">
                                      <p:cBhvr>
                                        <p:cTn id="42" dur="500"/>
                                        <p:tgtEl>
                                          <p:spTgt spid="153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5372"/>
                                        </p:tgtEl>
                                        <p:attrNameLst>
                                          <p:attrName>style.visibility</p:attrName>
                                        </p:attrNameLst>
                                      </p:cBhvr>
                                      <p:to>
                                        <p:strVal val="visible"/>
                                      </p:to>
                                    </p:set>
                                    <p:animEffect transition="in" filter="checkerboard(across)">
                                      <p:cBhvr>
                                        <p:cTn id="47"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6" grpId="0"/>
      <p:bldP spid="15367" grpId="0"/>
      <p:bldP spid="15368" grpId="0"/>
      <p:bldP spid="15369" grpId="0" animBg="1"/>
      <p:bldP spid="15370" grpId="0" animBg="1"/>
      <p:bldP spid="15371" grpId="0" animBg="1"/>
      <p:bldP spid="153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Militarism</a:t>
            </a:r>
            <a:endParaRPr lang="en-US" dirty="0"/>
          </a:p>
        </p:txBody>
      </p:sp>
      <p:sp>
        <p:nvSpPr>
          <p:cNvPr id="4" name="Content Placeholder 3"/>
          <p:cNvSpPr>
            <a:spLocks noGrp="1"/>
          </p:cNvSpPr>
          <p:nvPr>
            <p:ph sz="half" idx="2"/>
          </p:nvPr>
        </p:nvSpPr>
        <p:spPr>
          <a:xfrm>
            <a:off x="4970352" y="1600200"/>
            <a:ext cx="3716448" cy="4525963"/>
          </a:xfrm>
        </p:spPr>
        <p:txBody>
          <a:bodyPr/>
          <a:lstStyle/>
          <a:p>
            <a:r>
              <a:rPr lang="en-US" dirty="0" smtClean="0"/>
              <a:t>Glorification of the </a:t>
            </a:r>
            <a:r>
              <a:rPr lang="en-US" dirty="0" smtClean="0"/>
              <a:t>military</a:t>
            </a:r>
            <a:endParaRPr lang="en-US" dirty="0" smtClean="0"/>
          </a:p>
          <a:p>
            <a:r>
              <a:rPr lang="en-US" dirty="0" smtClean="0"/>
              <a:t>Belief that military strength </a:t>
            </a:r>
            <a:r>
              <a:rPr lang="en-US" dirty="0" smtClean="0"/>
              <a:t>meant </a:t>
            </a:r>
            <a:r>
              <a:rPr lang="en-US" dirty="0" smtClean="0"/>
              <a:t>that a nation would be prosperous and </a:t>
            </a:r>
            <a:r>
              <a:rPr lang="en-US" dirty="0" smtClean="0"/>
              <a:t>powerful</a:t>
            </a:r>
            <a:endParaRPr lang="en-US" dirty="0" smtClean="0"/>
          </a:p>
          <a:p>
            <a:r>
              <a:rPr lang="en-US" dirty="0" smtClean="0"/>
              <a:t>Huge </a:t>
            </a:r>
            <a:r>
              <a:rPr lang="en-US" dirty="0" smtClean="0"/>
              <a:t>buildup </a:t>
            </a:r>
            <a:r>
              <a:rPr lang="en-US" dirty="0" smtClean="0"/>
              <a:t>of military </a:t>
            </a:r>
            <a:r>
              <a:rPr lang="en-US" dirty="0" smtClean="0"/>
              <a:t>power </a:t>
            </a:r>
            <a:endParaRPr lang="en-US" dirty="0"/>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rcRect l="22883" r="22883"/>
          <a:stretch>
            <a:fillRect/>
          </a:stretch>
        </p:blipFill>
        <p:spPr>
          <a:xfrm>
            <a:off x="457200" y="1600200"/>
            <a:ext cx="4388410" cy="4525963"/>
          </a:xfrm>
          <a:prstGeom prst="rect">
            <a:avLst/>
          </a:prstGeom>
        </p:spPr>
      </p:pic>
    </p:spTree>
    <p:extLst>
      <p:ext uri="{BB962C8B-B14F-4D97-AF65-F5344CB8AC3E}">
        <p14:creationId xmlns:p14="http://schemas.microsoft.com/office/powerpoint/2010/main" val="415388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Text Box 20"/>
          <p:cNvSpPr txBox="1">
            <a:spLocks noChangeArrowheads="1"/>
          </p:cNvSpPr>
          <p:nvPr/>
        </p:nvSpPr>
        <p:spPr bwMode="auto">
          <a:xfrm>
            <a:off x="5752810" y="88254"/>
            <a:ext cx="3124200" cy="707886"/>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a:spAutoFit/>
          </a:bodyPr>
          <a:lstStyle/>
          <a:p>
            <a:pPr algn="ctr">
              <a:spcBef>
                <a:spcPct val="50000"/>
              </a:spcBef>
            </a:pPr>
            <a:r>
              <a:rPr lang="en-US" sz="4000" u="sng" dirty="0">
                <a:solidFill>
                  <a:srgbClr val="E61F0A"/>
                </a:solidFill>
                <a:effectLst>
                  <a:outerShdw blurRad="38100" dist="38100" dir="2700000" algn="tl">
                    <a:srgbClr val="FFFFFF"/>
                  </a:outerShdw>
                </a:effectLst>
                <a:latin typeface="Calibri"/>
                <a:cs typeface="Calibri"/>
              </a:rPr>
              <a:t>Allied Powers</a:t>
            </a:r>
            <a:r>
              <a:rPr lang="en-US" sz="4000" dirty="0">
                <a:solidFill>
                  <a:srgbClr val="E61F0A"/>
                </a:solidFill>
                <a:effectLst>
                  <a:outerShdw blurRad="38100" dist="38100" dir="2700000" algn="tl">
                    <a:srgbClr val="FFFFFF"/>
                  </a:outerShdw>
                </a:effectLst>
                <a:latin typeface="Calibri"/>
                <a:cs typeface="Calibri"/>
              </a:rPr>
              <a:t>:</a:t>
            </a:r>
          </a:p>
        </p:txBody>
      </p:sp>
      <p:sp>
        <p:nvSpPr>
          <p:cNvPr id="27669" name="Text Box 21"/>
          <p:cNvSpPr txBox="1">
            <a:spLocks noChangeArrowheads="1"/>
          </p:cNvSpPr>
          <p:nvPr/>
        </p:nvSpPr>
        <p:spPr bwMode="auto">
          <a:xfrm>
            <a:off x="104818" y="88254"/>
            <a:ext cx="3622675" cy="707886"/>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wrap="square">
            <a:spAutoFit/>
          </a:bodyPr>
          <a:lstStyle/>
          <a:p>
            <a:pPr algn="ctr">
              <a:spcBef>
                <a:spcPct val="50000"/>
              </a:spcBef>
            </a:pPr>
            <a:r>
              <a:rPr lang="en-US" sz="4000" u="sng" dirty="0">
                <a:solidFill>
                  <a:schemeClr val="folHlink"/>
                </a:solidFill>
                <a:effectLst>
                  <a:outerShdw blurRad="38100" dist="38100" dir="2700000" algn="tl">
                    <a:srgbClr val="FFFFFF"/>
                  </a:outerShdw>
                </a:effectLst>
                <a:latin typeface="Calibri"/>
                <a:cs typeface="Calibri"/>
              </a:rPr>
              <a:t>Central Powers</a:t>
            </a:r>
            <a:r>
              <a:rPr lang="en-US" sz="4000" dirty="0">
                <a:solidFill>
                  <a:schemeClr val="folHlink"/>
                </a:solidFill>
                <a:effectLst>
                  <a:outerShdw blurRad="38100" dist="38100" dir="2700000" algn="tl">
                    <a:srgbClr val="FFFFFF"/>
                  </a:outerShdw>
                </a:effectLst>
                <a:latin typeface="Calibri"/>
                <a:cs typeface="Calibri"/>
              </a:rPr>
              <a:t>:</a:t>
            </a:r>
          </a:p>
        </p:txBody>
      </p:sp>
      <p:pic>
        <p:nvPicPr>
          <p:cNvPr id="2767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72" y="4089999"/>
            <a:ext cx="1713060" cy="1134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7678" name="Text Box 30"/>
          <p:cNvSpPr txBox="1">
            <a:spLocks noChangeArrowheads="1"/>
          </p:cNvSpPr>
          <p:nvPr/>
        </p:nvSpPr>
        <p:spPr bwMode="auto">
          <a:xfrm>
            <a:off x="6081423" y="818707"/>
            <a:ext cx="246697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dirty="0">
                <a:latin typeface="Arial Unicode MS" charset="0"/>
              </a:rPr>
              <a:t>Great Britain</a:t>
            </a:r>
          </a:p>
        </p:txBody>
      </p:sp>
      <p:sp>
        <p:nvSpPr>
          <p:cNvPr id="27679" name="Text Box 31"/>
          <p:cNvSpPr txBox="1">
            <a:spLocks noChangeArrowheads="1"/>
          </p:cNvSpPr>
          <p:nvPr/>
        </p:nvSpPr>
        <p:spPr bwMode="auto">
          <a:xfrm>
            <a:off x="6438610" y="2856932"/>
            <a:ext cx="17526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dirty="0">
                <a:latin typeface="Arial Unicode MS" charset="0"/>
              </a:rPr>
              <a:t>France</a:t>
            </a:r>
          </a:p>
        </p:txBody>
      </p:sp>
      <p:sp>
        <p:nvSpPr>
          <p:cNvPr id="27680" name="Text Box 32"/>
          <p:cNvSpPr txBox="1">
            <a:spLocks noChangeArrowheads="1"/>
          </p:cNvSpPr>
          <p:nvPr/>
        </p:nvSpPr>
        <p:spPr bwMode="auto">
          <a:xfrm>
            <a:off x="6514810" y="4920557"/>
            <a:ext cx="16764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dirty="0">
                <a:latin typeface="Arial Unicode MS" charset="0"/>
              </a:rPr>
              <a:t>Russia</a:t>
            </a:r>
          </a:p>
        </p:txBody>
      </p:sp>
      <p:sp>
        <p:nvSpPr>
          <p:cNvPr id="27681" name="Text Box 33"/>
          <p:cNvSpPr txBox="1">
            <a:spLocks noChangeArrowheads="1"/>
          </p:cNvSpPr>
          <p:nvPr/>
        </p:nvSpPr>
        <p:spPr bwMode="auto">
          <a:xfrm>
            <a:off x="887456" y="5279002"/>
            <a:ext cx="20574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dirty="0">
                <a:latin typeface="Arial Unicode MS" charset="0"/>
              </a:rPr>
              <a:t>Italy</a:t>
            </a:r>
          </a:p>
        </p:txBody>
      </p:sp>
      <p:sp>
        <p:nvSpPr>
          <p:cNvPr id="27682" name="Text Box 34"/>
          <p:cNvSpPr txBox="1">
            <a:spLocks noChangeArrowheads="1"/>
          </p:cNvSpPr>
          <p:nvPr/>
        </p:nvSpPr>
        <p:spPr bwMode="auto">
          <a:xfrm>
            <a:off x="930552" y="770207"/>
            <a:ext cx="19812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600" dirty="0">
                <a:latin typeface="Arial Unicode MS" charset="0"/>
              </a:rPr>
              <a:t>Germany</a:t>
            </a:r>
          </a:p>
        </p:txBody>
      </p:sp>
      <p:sp>
        <p:nvSpPr>
          <p:cNvPr id="27704" name="Text Box 56"/>
          <p:cNvSpPr txBox="1">
            <a:spLocks noChangeArrowheads="1"/>
          </p:cNvSpPr>
          <p:nvPr/>
        </p:nvSpPr>
        <p:spPr bwMode="auto">
          <a:xfrm>
            <a:off x="930552" y="2226924"/>
            <a:ext cx="19812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600" dirty="0">
                <a:latin typeface="Arial Unicode MS" charset="0"/>
              </a:rPr>
              <a:t>Austria-Hungary</a:t>
            </a:r>
          </a:p>
        </p:txBody>
      </p:sp>
      <p:sp>
        <p:nvSpPr>
          <p:cNvPr id="27705" name="Text Box 57"/>
          <p:cNvSpPr txBox="1">
            <a:spLocks noChangeArrowheads="1"/>
          </p:cNvSpPr>
          <p:nvPr/>
        </p:nvSpPr>
        <p:spPr bwMode="auto">
          <a:xfrm>
            <a:off x="1026172" y="3757144"/>
            <a:ext cx="171306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600" dirty="0">
                <a:latin typeface="Tahoma" charset="0"/>
              </a:rPr>
              <a:t>Ottoman Empire</a:t>
            </a:r>
          </a:p>
        </p:txBody>
      </p:sp>
      <p:pic>
        <p:nvPicPr>
          <p:cNvPr id="26" name="Picture 6" descr="unitedkingdom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455" y="1239647"/>
            <a:ext cx="1724221" cy="112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7" descr="france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456" y="3277872"/>
            <a:ext cx="1724221" cy="114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8" descr="russia_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455" y="5337628"/>
            <a:ext cx="1724221" cy="114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9" descr="germany_noeagle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172" y="1114541"/>
            <a:ext cx="1713060" cy="1120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10" descr="arms"/>
          <p:cNvPicPr>
            <a:picLocks noChangeAspect="1" noChangeArrowheads="1"/>
          </p:cNvPicPr>
          <p:nvPr/>
        </p:nvPicPr>
        <p:blipFill>
          <a:blip r:embed="rId7">
            <a:extLst>
              <a:ext uri="{28A0092B-C50C-407E-A947-70E740481C1C}">
                <a14:useLocalDpi xmlns:a14="http://schemas.microsoft.com/office/drawing/2010/main" val="0"/>
              </a:ext>
            </a:extLst>
          </a:blip>
          <a:srcRect l="1622" r="1622"/>
          <a:stretch>
            <a:fillRect/>
          </a:stretch>
        </p:blipFill>
        <p:spPr bwMode="auto">
          <a:xfrm>
            <a:off x="1021176" y="2553020"/>
            <a:ext cx="1713060" cy="1173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11" descr="ITAL001"/>
          <p:cNvPicPr>
            <a:picLocks noChangeAspect="1" noChangeArrowheads="1"/>
          </p:cNvPicPr>
          <p:nvPr/>
        </p:nvPicPr>
        <p:blipFill>
          <a:blip r:embed="rId8">
            <a:extLst>
              <a:ext uri="{28A0092B-C50C-407E-A947-70E740481C1C}">
                <a14:useLocalDpi xmlns:a14="http://schemas.microsoft.com/office/drawing/2010/main" val="0"/>
              </a:ext>
            </a:extLst>
          </a:blip>
          <a:srcRect l="2777" t="4117" r="2777" b="5318"/>
          <a:stretch>
            <a:fillRect/>
          </a:stretch>
        </p:blipFill>
        <p:spPr bwMode="auto">
          <a:xfrm>
            <a:off x="1026172" y="5609861"/>
            <a:ext cx="1713060" cy="1120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Line 13"/>
          <p:cNvSpPr>
            <a:spLocks noChangeShapeType="1"/>
          </p:cNvSpPr>
          <p:nvPr/>
        </p:nvSpPr>
        <p:spPr bwMode="auto">
          <a:xfrm flipH="1">
            <a:off x="3200110" y="1108761"/>
            <a:ext cx="17197" cy="55449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14"/>
          <p:cNvSpPr>
            <a:spLocks noChangeShapeType="1"/>
          </p:cNvSpPr>
          <p:nvPr/>
        </p:nvSpPr>
        <p:spPr bwMode="auto">
          <a:xfrm>
            <a:off x="6019511" y="1108761"/>
            <a:ext cx="0" cy="56211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Line 15"/>
          <p:cNvSpPr>
            <a:spLocks noChangeShapeType="1"/>
          </p:cNvSpPr>
          <p:nvPr/>
        </p:nvSpPr>
        <p:spPr bwMode="auto">
          <a:xfrm>
            <a:off x="3200111" y="4367739"/>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5" name="Line 16"/>
          <p:cNvSpPr>
            <a:spLocks noChangeShapeType="1"/>
          </p:cNvSpPr>
          <p:nvPr/>
        </p:nvSpPr>
        <p:spPr bwMode="auto">
          <a:xfrm flipH="1">
            <a:off x="5714711" y="4367739"/>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6" name="Explosion 2 2"/>
          <p:cNvSpPr/>
          <p:nvPr/>
        </p:nvSpPr>
        <p:spPr>
          <a:xfrm>
            <a:off x="3280680" y="3198323"/>
            <a:ext cx="2675459" cy="2752256"/>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3502"/>
              <a:gd name="connsiteX1" fmla="*/ 14790 w 21600"/>
              <a:gd name="connsiteY1" fmla="*/ 0 h 23502"/>
              <a:gd name="connsiteX2" fmla="*/ 14525 w 21600"/>
              <a:gd name="connsiteY2" fmla="*/ 5777 h 23502"/>
              <a:gd name="connsiteX3" fmla="*/ 18007 w 21600"/>
              <a:gd name="connsiteY3" fmla="*/ 3172 h 23502"/>
              <a:gd name="connsiteX4" fmla="*/ 16380 w 21600"/>
              <a:gd name="connsiteY4" fmla="*/ 6532 h 23502"/>
              <a:gd name="connsiteX5" fmla="*/ 21600 w 21600"/>
              <a:gd name="connsiteY5" fmla="*/ 6645 h 23502"/>
              <a:gd name="connsiteX6" fmla="*/ 16985 w 21600"/>
              <a:gd name="connsiteY6" fmla="*/ 9402 h 23502"/>
              <a:gd name="connsiteX7" fmla="*/ 18270 w 21600"/>
              <a:gd name="connsiteY7" fmla="*/ 11290 h 23502"/>
              <a:gd name="connsiteX8" fmla="*/ 16380 w 21600"/>
              <a:gd name="connsiteY8" fmla="*/ 12310 h 23502"/>
              <a:gd name="connsiteX9" fmla="*/ 18877 w 21600"/>
              <a:gd name="connsiteY9" fmla="*/ 15632 h 23502"/>
              <a:gd name="connsiteX10" fmla="*/ 14640 w 21600"/>
              <a:gd name="connsiteY10" fmla="*/ 14350 h 23502"/>
              <a:gd name="connsiteX11" fmla="*/ 14942 w 21600"/>
              <a:gd name="connsiteY11" fmla="*/ 17370 h 23502"/>
              <a:gd name="connsiteX12" fmla="*/ 12180 w 21600"/>
              <a:gd name="connsiteY12" fmla="*/ 15935 h 23502"/>
              <a:gd name="connsiteX13" fmla="*/ 12688 w 21600"/>
              <a:gd name="connsiteY13" fmla="*/ 23502 h 23502"/>
              <a:gd name="connsiteX14" fmla="*/ 9872 w 21600"/>
              <a:gd name="connsiteY14" fmla="*/ 17370 h 23502"/>
              <a:gd name="connsiteX15" fmla="*/ 8700 w 21600"/>
              <a:gd name="connsiteY15" fmla="*/ 19712 h 23502"/>
              <a:gd name="connsiteX16" fmla="*/ 7527 w 21600"/>
              <a:gd name="connsiteY16" fmla="*/ 18125 h 23502"/>
              <a:gd name="connsiteX17" fmla="*/ 4917 w 21600"/>
              <a:gd name="connsiteY17" fmla="*/ 21600 h 23502"/>
              <a:gd name="connsiteX18" fmla="*/ 4805 w 21600"/>
              <a:gd name="connsiteY18" fmla="*/ 18240 h 23502"/>
              <a:gd name="connsiteX19" fmla="*/ 1285 w 21600"/>
              <a:gd name="connsiteY19" fmla="*/ 17825 h 23502"/>
              <a:gd name="connsiteX20" fmla="*/ 3330 w 21600"/>
              <a:gd name="connsiteY20" fmla="*/ 15370 h 23502"/>
              <a:gd name="connsiteX21" fmla="*/ 0 w 21600"/>
              <a:gd name="connsiteY21" fmla="*/ 12877 h 23502"/>
              <a:gd name="connsiteX22" fmla="*/ 3935 w 21600"/>
              <a:gd name="connsiteY22" fmla="*/ 11592 h 23502"/>
              <a:gd name="connsiteX23" fmla="*/ 1172 w 21600"/>
              <a:gd name="connsiteY23" fmla="*/ 8270 h 23502"/>
              <a:gd name="connsiteX24" fmla="*/ 5372 w 21600"/>
              <a:gd name="connsiteY24" fmla="*/ 7817 h 23502"/>
              <a:gd name="connsiteX25" fmla="*/ 4502 w 21600"/>
              <a:gd name="connsiteY25" fmla="*/ 3625 h 23502"/>
              <a:gd name="connsiteX26" fmla="*/ 8550 w 21600"/>
              <a:gd name="connsiteY26" fmla="*/ 6382 h 23502"/>
              <a:gd name="connsiteX27" fmla="*/ 9722 w 21600"/>
              <a:gd name="connsiteY27" fmla="*/ 1887 h 23502"/>
              <a:gd name="connsiteX28" fmla="*/ 11462 w 21600"/>
              <a:gd name="connsiteY28" fmla="*/ 4342 h 23502"/>
              <a:gd name="connsiteX0" fmla="*/ 11462 w 21600"/>
              <a:gd name="connsiteY0" fmla="*/ 4342 h 25470"/>
              <a:gd name="connsiteX1" fmla="*/ 14790 w 21600"/>
              <a:gd name="connsiteY1" fmla="*/ 0 h 25470"/>
              <a:gd name="connsiteX2" fmla="*/ 14525 w 21600"/>
              <a:gd name="connsiteY2" fmla="*/ 5777 h 25470"/>
              <a:gd name="connsiteX3" fmla="*/ 18007 w 21600"/>
              <a:gd name="connsiteY3" fmla="*/ 3172 h 25470"/>
              <a:gd name="connsiteX4" fmla="*/ 16380 w 21600"/>
              <a:gd name="connsiteY4" fmla="*/ 6532 h 25470"/>
              <a:gd name="connsiteX5" fmla="*/ 21600 w 21600"/>
              <a:gd name="connsiteY5" fmla="*/ 6645 h 25470"/>
              <a:gd name="connsiteX6" fmla="*/ 16985 w 21600"/>
              <a:gd name="connsiteY6" fmla="*/ 9402 h 25470"/>
              <a:gd name="connsiteX7" fmla="*/ 18270 w 21600"/>
              <a:gd name="connsiteY7" fmla="*/ 11290 h 25470"/>
              <a:gd name="connsiteX8" fmla="*/ 16380 w 21600"/>
              <a:gd name="connsiteY8" fmla="*/ 12310 h 25470"/>
              <a:gd name="connsiteX9" fmla="*/ 18877 w 21600"/>
              <a:gd name="connsiteY9" fmla="*/ 15632 h 25470"/>
              <a:gd name="connsiteX10" fmla="*/ 14640 w 21600"/>
              <a:gd name="connsiteY10" fmla="*/ 14350 h 25470"/>
              <a:gd name="connsiteX11" fmla="*/ 14942 w 21600"/>
              <a:gd name="connsiteY11" fmla="*/ 17370 h 25470"/>
              <a:gd name="connsiteX12" fmla="*/ 12180 w 21600"/>
              <a:gd name="connsiteY12" fmla="*/ 15935 h 25470"/>
              <a:gd name="connsiteX13" fmla="*/ 12688 w 21600"/>
              <a:gd name="connsiteY13" fmla="*/ 23502 h 25470"/>
              <a:gd name="connsiteX14" fmla="*/ 9872 w 21600"/>
              <a:gd name="connsiteY14" fmla="*/ 17370 h 25470"/>
              <a:gd name="connsiteX15" fmla="*/ 8700 w 21600"/>
              <a:gd name="connsiteY15" fmla="*/ 19712 h 25470"/>
              <a:gd name="connsiteX16" fmla="*/ 7527 w 21600"/>
              <a:gd name="connsiteY16" fmla="*/ 18125 h 25470"/>
              <a:gd name="connsiteX17" fmla="*/ 3841 w 21600"/>
              <a:gd name="connsiteY17" fmla="*/ 25470 h 25470"/>
              <a:gd name="connsiteX18" fmla="*/ 4805 w 21600"/>
              <a:gd name="connsiteY18" fmla="*/ 18240 h 25470"/>
              <a:gd name="connsiteX19" fmla="*/ 1285 w 21600"/>
              <a:gd name="connsiteY19" fmla="*/ 17825 h 25470"/>
              <a:gd name="connsiteX20" fmla="*/ 3330 w 21600"/>
              <a:gd name="connsiteY20" fmla="*/ 15370 h 25470"/>
              <a:gd name="connsiteX21" fmla="*/ 0 w 21600"/>
              <a:gd name="connsiteY21" fmla="*/ 12877 h 25470"/>
              <a:gd name="connsiteX22" fmla="*/ 3935 w 21600"/>
              <a:gd name="connsiteY22" fmla="*/ 11592 h 25470"/>
              <a:gd name="connsiteX23" fmla="*/ 1172 w 21600"/>
              <a:gd name="connsiteY23" fmla="*/ 8270 h 25470"/>
              <a:gd name="connsiteX24" fmla="*/ 5372 w 21600"/>
              <a:gd name="connsiteY24" fmla="*/ 7817 h 25470"/>
              <a:gd name="connsiteX25" fmla="*/ 4502 w 21600"/>
              <a:gd name="connsiteY25" fmla="*/ 3625 h 25470"/>
              <a:gd name="connsiteX26" fmla="*/ 8550 w 21600"/>
              <a:gd name="connsiteY26" fmla="*/ 6382 h 25470"/>
              <a:gd name="connsiteX27" fmla="*/ 9722 w 21600"/>
              <a:gd name="connsiteY27" fmla="*/ 1887 h 25470"/>
              <a:gd name="connsiteX28" fmla="*/ 11462 w 21600"/>
              <a:gd name="connsiteY28" fmla="*/ 4342 h 25470"/>
              <a:gd name="connsiteX0" fmla="*/ 15474 w 25612"/>
              <a:gd name="connsiteY0" fmla="*/ 4342 h 25470"/>
              <a:gd name="connsiteX1" fmla="*/ 18802 w 25612"/>
              <a:gd name="connsiteY1" fmla="*/ 0 h 25470"/>
              <a:gd name="connsiteX2" fmla="*/ 18537 w 25612"/>
              <a:gd name="connsiteY2" fmla="*/ 5777 h 25470"/>
              <a:gd name="connsiteX3" fmla="*/ 22019 w 25612"/>
              <a:gd name="connsiteY3" fmla="*/ 3172 h 25470"/>
              <a:gd name="connsiteX4" fmla="*/ 20392 w 25612"/>
              <a:gd name="connsiteY4" fmla="*/ 6532 h 25470"/>
              <a:gd name="connsiteX5" fmla="*/ 25612 w 25612"/>
              <a:gd name="connsiteY5" fmla="*/ 6645 h 25470"/>
              <a:gd name="connsiteX6" fmla="*/ 20997 w 25612"/>
              <a:gd name="connsiteY6" fmla="*/ 9402 h 25470"/>
              <a:gd name="connsiteX7" fmla="*/ 22282 w 25612"/>
              <a:gd name="connsiteY7" fmla="*/ 11290 h 25470"/>
              <a:gd name="connsiteX8" fmla="*/ 20392 w 25612"/>
              <a:gd name="connsiteY8" fmla="*/ 12310 h 25470"/>
              <a:gd name="connsiteX9" fmla="*/ 22889 w 25612"/>
              <a:gd name="connsiteY9" fmla="*/ 15632 h 25470"/>
              <a:gd name="connsiteX10" fmla="*/ 18652 w 25612"/>
              <a:gd name="connsiteY10" fmla="*/ 14350 h 25470"/>
              <a:gd name="connsiteX11" fmla="*/ 18954 w 25612"/>
              <a:gd name="connsiteY11" fmla="*/ 17370 h 25470"/>
              <a:gd name="connsiteX12" fmla="*/ 16192 w 25612"/>
              <a:gd name="connsiteY12" fmla="*/ 15935 h 25470"/>
              <a:gd name="connsiteX13" fmla="*/ 16700 w 25612"/>
              <a:gd name="connsiteY13" fmla="*/ 23502 h 25470"/>
              <a:gd name="connsiteX14" fmla="*/ 13884 w 25612"/>
              <a:gd name="connsiteY14" fmla="*/ 17370 h 25470"/>
              <a:gd name="connsiteX15" fmla="*/ 12712 w 25612"/>
              <a:gd name="connsiteY15" fmla="*/ 19712 h 25470"/>
              <a:gd name="connsiteX16" fmla="*/ 11539 w 25612"/>
              <a:gd name="connsiteY16" fmla="*/ 18125 h 25470"/>
              <a:gd name="connsiteX17" fmla="*/ 7853 w 25612"/>
              <a:gd name="connsiteY17" fmla="*/ 25470 h 25470"/>
              <a:gd name="connsiteX18" fmla="*/ 8817 w 25612"/>
              <a:gd name="connsiteY18" fmla="*/ 18240 h 25470"/>
              <a:gd name="connsiteX19" fmla="*/ 5297 w 25612"/>
              <a:gd name="connsiteY19" fmla="*/ 17825 h 25470"/>
              <a:gd name="connsiteX20" fmla="*/ 7342 w 25612"/>
              <a:gd name="connsiteY20" fmla="*/ 15370 h 25470"/>
              <a:gd name="connsiteX21" fmla="*/ 4012 w 25612"/>
              <a:gd name="connsiteY21" fmla="*/ 12877 h 25470"/>
              <a:gd name="connsiteX22" fmla="*/ 7947 w 25612"/>
              <a:gd name="connsiteY22" fmla="*/ 11592 h 25470"/>
              <a:gd name="connsiteX23" fmla="*/ 0 w 25612"/>
              <a:gd name="connsiteY23" fmla="*/ 6848 h 25470"/>
              <a:gd name="connsiteX24" fmla="*/ 9384 w 25612"/>
              <a:gd name="connsiteY24" fmla="*/ 7817 h 25470"/>
              <a:gd name="connsiteX25" fmla="*/ 8514 w 25612"/>
              <a:gd name="connsiteY25" fmla="*/ 3625 h 25470"/>
              <a:gd name="connsiteX26" fmla="*/ 12562 w 25612"/>
              <a:gd name="connsiteY26" fmla="*/ 6382 h 25470"/>
              <a:gd name="connsiteX27" fmla="*/ 13734 w 25612"/>
              <a:gd name="connsiteY27" fmla="*/ 1887 h 25470"/>
              <a:gd name="connsiteX28" fmla="*/ 15474 w 25612"/>
              <a:gd name="connsiteY28" fmla="*/ 4342 h 25470"/>
              <a:gd name="connsiteX0" fmla="*/ 15474 w 27662"/>
              <a:gd name="connsiteY0" fmla="*/ 4342 h 25470"/>
              <a:gd name="connsiteX1" fmla="*/ 18802 w 27662"/>
              <a:gd name="connsiteY1" fmla="*/ 0 h 25470"/>
              <a:gd name="connsiteX2" fmla="*/ 18537 w 27662"/>
              <a:gd name="connsiteY2" fmla="*/ 5777 h 25470"/>
              <a:gd name="connsiteX3" fmla="*/ 22019 w 27662"/>
              <a:gd name="connsiteY3" fmla="*/ 3172 h 25470"/>
              <a:gd name="connsiteX4" fmla="*/ 20392 w 27662"/>
              <a:gd name="connsiteY4" fmla="*/ 6532 h 25470"/>
              <a:gd name="connsiteX5" fmla="*/ 25612 w 27662"/>
              <a:gd name="connsiteY5" fmla="*/ 6645 h 25470"/>
              <a:gd name="connsiteX6" fmla="*/ 20997 w 27662"/>
              <a:gd name="connsiteY6" fmla="*/ 9402 h 25470"/>
              <a:gd name="connsiteX7" fmla="*/ 27662 w 27662"/>
              <a:gd name="connsiteY7" fmla="*/ 12396 h 25470"/>
              <a:gd name="connsiteX8" fmla="*/ 20392 w 27662"/>
              <a:gd name="connsiteY8" fmla="*/ 12310 h 25470"/>
              <a:gd name="connsiteX9" fmla="*/ 22889 w 27662"/>
              <a:gd name="connsiteY9" fmla="*/ 15632 h 25470"/>
              <a:gd name="connsiteX10" fmla="*/ 18652 w 27662"/>
              <a:gd name="connsiteY10" fmla="*/ 14350 h 25470"/>
              <a:gd name="connsiteX11" fmla="*/ 18954 w 27662"/>
              <a:gd name="connsiteY11" fmla="*/ 17370 h 25470"/>
              <a:gd name="connsiteX12" fmla="*/ 16192 w 27662"/>
              <a:gd name="connsiteY12" fmla="*/ 15935 h 25470"/>
              <a:gd name="connsiteX13" fmla="*/ 16700 w 27662"/>
              <a:gd name="connsiteY13" fmla="*/ 23502 h 25470"/>
              <a:gd name="connsiteX14" fmla="*/ 13884 w 27662"/>
              <a:gd name="connsiteY14" fmla="*/ 17370 h 25470"/>
              <a:gd name="connsiteX15" fmla="*/ 12712 w 27662"/>
              <a:gd name="connsiteY15" fmla="*/ 19712 h 25470"/>
              <a:gd name="connsiteX16" fmla="*/ 11539 w 27662"/>
              <a:gd name="connsiteY16" fmla="*/ 18125 h 25470"/>
              <a:gd name="connsiteX17" fmla="*/ 7853 w 27662"/>
              <a:gd name="connsiteY17" fmla="*/ 25470 h 25470"/>
              <a:gd name="connsiteX18" fmla="*/ 8817 w 27662"/>
              <a:gd name="connsiteY18" fmla="*/ 18240 h 25470"/>
              <a:gd name="connsiteX19" fmla="*/ 5297 w 27662"/>
              <a:gd name="connsiteY19" fmla="*/ 17825 h 25470"/>
              <a:gd name="connsiteX20" fmla="*/ 7342 w 27662"/>
              <a:gd name="connsiteY20" fmla="*/ 15370 h 25470"/>
              <a:gd name="connsiteX21" fmla="*/ 4012 w 27662"/>
              <a:gd name="connsiteY21" fmla="*/ 12877 h 25470"/>
              <a:gd name="connsiteX22" fmla="*/ 7947 w 27662"/>
              <a:gd name="connsiteY22" fmla="*/ 11592 h 25470"/>
              <a:gd name="connsiteX23" fmla="*/ 0 w 27662"/>
              <a:gd name="connsiteY23" fmla="*/ 6848 h 25470"/>
              <a:gd name="connsiteX24" fmla="*/ 9384 w 27662"/>
              <a:gd name="connsiteY24" fmla="*/ 7817 h 25470"/>
              <a:gd name="connsiteX25" fmla="*/ 8514 w 27662"/>
              <a:gd name="connsiteY25" fmla="*/ 3625 h 25470"/>
              <a:gd name="connsiteX26" fmla="*/ 12562 w 27662"/>
              <a:gd name="connsiteY26" fmla="*/ 6382 h 25470"/>
              <a:gd name="connsiteX27" fmla="*/ 13734 w 27662"/>
              <a:gd name="connsiteY27" fmla="*/ 1887 h 25470"/>
              <a:gd name="connsiteX28" fmla="*/ 15474 w 27662"/>
              <a:gd name="connsiteY28" fmla="*/ 4342 h 25470"/>
              <a:gd name="connsiteX0" fmla="*/ 15474 w 27662"/>
              <a:gd name="connsiteY0" fmla="*/ 4342 h 25470"/>
              <a:gd name="connsiteX1" fmla="*/ 18802 w 27662"/>
              <a:gd name="connsiteY1" fmla="*/ 0 h 25470"/>
              <a:gd name="connsiteX2" fmla="*/ 18537 w 27662"/>
              <a:gd name="connsiteY2" fmla="*/ 5777 h 25470"/>
              <a:gd name="connsiteX3" fmla="*/ 22019 w 27662"/>
              <a:gd name="connsiteY3" fmla="*/ 3172 h 25470"/>
              <a:gd name="connsiteX4" fmla="*/ 20392 w 27662"/>
              <a:gd name="connsiteY4" fmla="*/ 6532 h 25470"/>
              <a:gd name="connsiteX5" fmla="*/ 25612 w 27662"/>
              <a:gd name="connsiteY5" fmla="*/ 6645 h 25470"/>
              <a:gd name="connsiteX6" fmla="*/ 20997 w 27662"/>
              <a:gd name="connsiteY6" fmla="*/ 9402 h 25470"/>
              <a:gd name="connsiteX7" fmla="*/ 27662 w 27662"/>
              <a:gd name="connsiteY7" fmla="*/ 12396 h 25470"/>
              <a:gd name="connsiteX8" fmla="*/ 20392 w 27662"/>
              <a:gd name="connsiteY8" fmla="*/ 12310 h 25470"/>
              <a:gd name="connsiteX9" fmla="*/ 22889 w 27662"/>
              <a:gd name="connsiteY9" fmla="*/ 15632 h 25470"/>
              <a:gd name="connsiteX10" fmla="*/ 18652 w 27662"/>
              <a:gd name="connsiteY10" fmla="*/ 14350 h 25470"/>
              <a:gd name="connsiteX11" fmla="*/ 18954 w 27662"/>
              <a:gd name="connsiteY11" fmla="*/ 17370 h 25470"/>
              <a:gd name="connsiteX12" fmla="*/ 16192 w 27662"/>
              <a:gd name="connsiteY12" fmla="*/ 15935 h 25470"/>
              <a:gd name="connsiteX13" fmla="*/ 16700 w 27662"/>
              <a:gd name="connsiteY13" fmla="*/ 23502 h 25470"/>
              <a:gd name="connsiteX14" fmla="*/ 13884 w 27662"/>
              <a:gd name="connsiteY14" fmla="*/ 17370 h 25470"/>
              <a:gd name="connsiteX15" fmla="*/ 12712 w 27662"/>
              <a:gd name="connsiteY15" fmla="*/ 19712 h 25470"/>
              <a:gd name="connsiteX16" fmla="*/ 11539 w 27662"/>
              <a:gd name="connsiteY16" fmla="*/ 18125 h 25470"/>
              <a:gd name="connsiteX17" fmla="*/ 7853 w 27662"/>
              <a:gd name="connsiteY17" fmla="*/ 25470 h 25470"/>
              <a:gd name="connsiteX18" fmla="*/ 8817 w 27662"/>
              <a:gd name="connsiteY18" fmla="*/ 18240 h 25470"/>
              <a:gd name="connsiteX19" fmla="*/ 5297 w 27662"/>
              <a:gd name="connsiteY19" fmla="*/ 17825 h 25470"/>
              <a:gd name="connsiteX20" fmla="*/ 7342 w 27662"/>
              <a:gd name="connsiteY20" fmla="*/ 15370 h 25470"/>
              <a:gd name="connsiteX21" fmla="*/ 1078 w 27662"/>
              <a:gd name="connsiteY21" fmla="*/ 12798 h 25470"/>
              <a:gd name="connsiteX22" fmla="*/ 7947 w 27662"/>
              <a:gd name="connsiteY22" fmla="*/ 11592 h 25470"/>
              <a:gd name="connsiteX23" fmla="*/ 0 w 27662"/>
              <a:gd name="connsiteY23" fmla="*/ 6848 h 25470"/>
              <a:gd name="connsiteX24" fmla="*/ 9384 w 27662"/>
              <a:gd name="connsiteY24" fmla="*/ 7817 h 25470"/>
              <a:gd name="connsiteX25" fmla="*/ 8514 w 27662"/>
              <a:gd name="connsiteY25" fmla="*/ 3625 h 25470"/>
              <a:gd name="connsiteX26" fmla="*/ 12562 w 27662"/>
              <a:gd name="connsiteY26" fmla="*/ 6382 h 25470"/>
              <a:gd name="connsiteX27" fmla="*/ 13734 w 27662"/>
              <a:gd name="connsiteY27" fmla="*/ 1887 h 25470"/>
              <a:gd name="connsiteX28" fmla="*/ 15474 w 27662"/>
              <a:gd name="connsiteY28" fmla="*/ 4342 h 25470"/>
              <a:gd name="connsiteX0" fmla="*/ 15474 w 27662"/>
              <a:gd name="connsiteY0" fmla="*/ 4342 h 25470"/>
              <a:gd name="connsiteX1" fmla="*/ 18802 w 27662"/>
              <a:gd name="connsiteY1" fmla="*/ 0 h 25470"/>
              <a:gd name="connsiteX2" fmla="*/ 18537 w 27662"/>
              <a:gd name="connsiteY2" fmla="*/ 5777 h 25470"/>
              <a:gd name="connsiteX3" fmla="*/ 22019 w 27662"/>
              <a:gd name="connsiteY3" fmla="*/ 3172 h 25470"/>
              <a:gd name="connsiteX4" fmla="*/ 20392 w 27662"/>
              <a:gd name="connsiteY4" fmla="*/ 6532 h 25470"/>
              <a:gd name="connsiteX5" fmla="*/ 25612 w 27662"/>
              <a:gd name="connsiteY5" fmla="*/ 6645 h 25470"/>
              <a:gd name="connsiteX6" fmla="*/ 20997 w 27662"/>
              <a:gd name="connsiteY6" fmla="*/ 9402 h 25470"/>
              <a:gd name="connsiteX7" fmla="*/ 27662 w 27662"/>
              <a:gd name="connsiteY7" fmla="*/ 12396 h 25470"/>
              <a:gd name="connsiteX8" fmla="*/ 20392 w 27662"/>
              <a:gd name="connsiteY8" fmla="*/ 12310 h 25470"/>
              <a:gd name="connsiteX9" fmla="*/ 22889 w 27662"/>
              <a:gd name="connsiteY9" fmla="*/ 15632 h 25470"/>
              <a:gd name="connsiteX10" fmla="*/ 18652 w 27662"/>
              <a:gd name="connsiteY10" fmla="*/ 14350 h 25470"/>
              <a:gd name="connsiteX11" fmla="*/ 21106 w 27662"/>
              <a:gd name="connsiteY11" fmla="*/ 19028 h 25470"/>
              <a:gd name="connsiteX12" fmla="*/ 16192 w 27662"/>
              <a:gd name="connsiteY12" fmla="*/ 15935 h 25470"/>
              <a:gd name="connsiteX13" fmla="*/ 16700 w 27662"/>
              <a:gd name="connsiteY13" fmla="*/ 23502 h 25470"/>
              <a:gd name="connsiteX14" fmla="*/ 13884 w 27662"/>
              <a:gd name="connsiteY14" fmla="*/ 17370 h 25470"/>
              <a:gd name="connsiteX15" fmla="*/ 12712 w 27662"/>
              <a:gd name="connsiteY15" fmla="*/ 19712 h 25470"/>
              <a:gd name="connsiteX16" fmla="*/ 11539 w 27662"/>
              <a:gd name="connsiteY16" fmla="*/ 18125 h 25470"/>
              <a:gd name="connsiteX17" fmla="*/ 7853 w 27662"/>
              <a:gd name="connsiteY17" fmla="*/ 25470 h 25470"/>
              <a:gd name="connsiteX18" fmla="*/ 8817 w 27662"/>
              <a:gd name="connsiteY18" fmla="*/ 18240 h 25470"/>
              <a:gd name="connsiteX19" fmla="*/ 5297 w 27662"/>
              <a:gd name="connsiteY19" fmla="*/ 17825 h 25470"/>
              <a:gd name="connsiteX20" fmla="*/ 7342 w 27662"/>
              <a:gd name="connsiteY20" fmla="*/ 15370 h 25470"/>
              <a:gd name="connsiteX21" fmla="*/ 1078 w 27662"/>
              <a:gd name="connsiteY21" fmla="*/ 12798 h 25470"/>
              <a:gd name="connsiteX22" fmla="*/ 7947 w 27662"/>
              <a:gd name="connsiteY22" fmla="*/ 11592 h 25470"/>
              <a:gd name="connsiteX23" fmla="*/ 0 w 27662"/>
              <a:gd name="connsiteY23" fmla="*/ 6848 h 25470"/>
              <a:gd name="connsiteX24" fmla="*/ 9384 w 27662"/>
              <a:gd name="connsiteY24" fmla="*/ 7817 h 25470"/>
              <a:gd name="connsiteX25" fmla="*/ 8514 w 27662"/>
              <a:gd name="connsiteY25" fmla="*/ 3625 h 25470"/>
              <a:gd name="connsiteX26" fmla="*/ 12562 w 27662"/>
              <a:gd name="connsiteY26" fmla="*/ 6382 h 25470"/>
              <a:gd name="connsiteX27" fmla="*/ 13734 w 27662"/>
              <a:gd name="connsiteY27" fmla="*/ 1887 h 25470"/>
              <a:gd name="connsiteX28" fmla="*/ 15474 w 27662"/>
              <a:gd name="connsiteY28" fmla="*/ 4342 h 2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662" h="25470">
                <a:moveTo>
                  <a:pt x="15474" y="4342"/>
                </a:moveTo>
                <a:lnTo>
                  <a:pt x="18802" y="0"/>
                </a:lnTo>
                <a:cubicBezTo>
                  <a:pt x="18714" y="1926"/>
                  <a:pt x="18625" y="3851"/>
                  <a:pt x="18537" y="5777"/>
                </a:cubicBezTo>
                <a:lnTo>
                  <a:pt x="22019" y="3172"/>
                </a:lnTo>
                <a:lnTo>
                  <a:pt x="20392" y="6532"/>
                </a:lnTo>
                <a:lnTo>
                  <a:pt x="25612" y="6645"/>
                </a:lnTo>
                <a:lnTo>
                  <a:pt x="20997" y="9402"/>
                </a:lnTo>
                <a:lnTo>
                  <a:pt x="27662" y="12396"/>
                </a:lnTo>
                <a:lnTo>
                  <a:pt x="20392" y="12310"/>
                </a:lnTo>
                <a:lnTo>
                  <a:pt x="22889" y="15632"/>
                </a:lnTo>
                <a:lnTo>
                  <a:pt x="18652" y="14350"/>
                </a:lnTo>
                <a:cubicBezTo>
                  <a:pt x="18753" y="15357"/>
                  <a:pt x="21005" y="18021"/>
                  <a:pt x="21106" y="19028"/>
                </a:cubicBezTo>
                <a:lnTo>
                  <a:pt x="16192" y="15935"/>
                </a:lnTo>
                <a:cubicBezTo>
                  <a:pt x="16361" y="18457"/>
                  <a:pt x="16531" y="20980"/>
                  <a:pt x="16700" y="23502"/>
                </a:cubicBezTo>
                <a:lnTo>
                  <a:pt x="13884" y="17370"/>
                </a:lnTo>
                <a:lnTo>
                  <a:pt x="12712" y="19712"/>
                </a:lnTo>
                <a:lnTo>
                  <a:pt x="11539" y="18125"/>
                </a:lnTo>
                <a:lnTo>
                  <a:pt x="7853" y="25470"/>
                </a:lnTo>
                <a:cubicBezTo>
                  <a:pt x="7816" y="24350"/>
                  <a:pt x="8854" y="19360"/>
                  <a:pt x="8817" y="18240"/>
                </a:cubicBezTo>
                <a:lnTo>
                  <a:pt x="5297" y="17825"/>
                </a:lnTo>
                <a:lnTo>
                  <a:pt x="7342" y="15370"/>
                </a:lnTo>
                <a:lnTo>
                  <a:pt x="1078" y="12798"/>
                </a:lnTo>
                <a:lnTo>
                  <a:pt x="7947" y="11592"/>
                </a:lnTo>
                <a:lnTo>
                  <a:pt x="0" y="6848"/>
                </a:lnTo>
                <a:lnTo>
                  <a:pt x="9384" y="7817"/>
                </a:lnTo>
                <a:lnTo>
                  <a:pt x="8514" y="3625"/>
                </a:lnTo>
                <a:lnTo>
                  <a:pt x="12562" y="6382"/>
                </a:lnTo>
                <a:lnTo>
                  <a:pt x="13734" y="1887"/>
                </a:lnTo>
                <a:lnTo>
                  <a:pt x="15474" y="4342"/>
                </a:lnTo>
                <a:close/>
              </a:path>
            </a:pathLst>
          </a:custGeom>
          <a:gradFill flip="none" rotWithShape="1">
            <a:gsLst>
              <a:gs pos="0">
                <a:srgbClr val="FF0000">
                  <a:lumMod val="100000"/>
                </a:srgbClr>
              </a:gs>
              <a:gs pos="100000">
                <a:srgbClr val="FFFF00"/>
              </a:gs>
            </a:gsLst>
            <a:path path="circle">
              <a:fillToRect l="50000" t="50000" r="50000" b="50000"/>
            </a:path>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15840" y="4015616"/>
            <a:ext cx="1303699" cy="954107"/>
          </a:xfrm>
          <a:prstGeom prst="rect">
            <a:avLst/>
          </a:prstGeom>
          <a:noFill/>
        </p:spPr>
        <p:txBody>
          <a:bodyPr wrap="square" rtlCol="0">
            <a:spAutoFit/>
          </a:bodyPr>
          <a:lstStyle/>
          <a:p>
            <a:pPr algn="ctr"/>
            <a:r>
              <a:rPr lang="en-US" sz="2800" dirty="0" smtClean="0"/>
              <a:t>World War I</a:t>
            </a:r>
            <a:endParaRPr lang="en-US" sz="2800" dirty="0"/>
          </a:p>
        </p:txBody>
      </p:sp>
    </p:spTree>
    <p:extLst>
      <p:ext uri="{BB962C8B-B14F-4D97-AF65-F5344CB8AC3E}">
        <p14:creationId xmlns:p14="http://schemas.microsoft.com/office/powerpoint/2010/main" val="3425020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678"/>
                                        </p:tgtEl>
                                        <p:attrNameLst>
                                          <p:attrName>style.visibility</p:attrName>
                                        </p:attrNameLst>
                                      </p:cBhvr>
                                      <p:to>
                                        <p:strVal val="visible"/>
                                      </p:to>
                                    </p:set>
                                    <p:animEffect transition="in" filter="checkerboard(across)">
                                      <p:cBhvr>
                                        <p:cTn id="7" dur="2000"/>
                                        <p:tgtEl>
                                          <p:spTgt spid="2767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679"/>
                                        </p:tgtEl>
                                        <p:attrNameLst>
                                          <p:attrName>style.visibility</p:attrName>
                                        </p:attrNameLst>
                                      </p:cBhvr>
                                      <p:to>
                                        <p:strVal val="visible"/>
                                      </p:to>
                                    </p:set>
                                    <p:animEffect transition="in" filter="checkerboard(across)">
                                      <p:cBhvr>
                                        <p:cTn id="10" dur="2000"/>
                                        <p:tgtEl>
                                          <p:spTgt spid="2767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7680"/>
                                        </p:tgtEl>
                                        <p:attrNameLst>
                                          <p:attrName>style.visibility</p:attrName>
                                        </p:attrNameLst>
                                      </p:cBhvr>
                                      <p:to>
                                        <p:strVal val="visible"/>
                                      </p:to>
                                    </p:set>
                                    <p:animEffect transition="in" filter="checkerboard(across)">
                                      <p:cBhvr>
                                        <p:cTn id="13" dur="2000"/>
                                        <p:tgtEl>
                                          <p:spTgt spid="276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7682"/>
                                        </p:tgtEl>
                                        <p:attrNameLst>
                                          <p:attrName>style.visibility</p:attrName>
                                        </p:attrNameLst>
                                      </p:cBhvr>
                                      <p:to>
                                        <p:strVal val="visible"/>
                                      </p:to>
                                    </p:set>
                                    <p:animEffect transition="in" filter="checkerboard(across)">
                                      <p:cBhvr>
                                        <p:cTn id="18" dur="500"/>
                                        <p:tgtEl>
                                          <p:spTgt spid="27682"/>
                                        </p:tgtEl>
                                      </p:cBhvr>
                                    </p:animEffect>
                                  </p:childTnLst>
                                </p:cTn>
                              </p:par>
                              <p:par>
                                <p:cTn id="19" presetID="5" presetClass="entr" presetSubtype="10" fill="hold" nodeType="withEffect">
                                  <p:stCondLst>
                                    <p:cond delay="0"/>
                                  </p:stCondLst>
                                  <p:childTnLst>
                                    <p:set>
                                      <p:cBhvr>
                                        <p:cTn id="20" dur="1" fill="hold">
                                          <p:stCondLst>
                                            <p:cond delay="0"/>
                                          </p:stCondLst>
                                        </p:cTn>
                                        <p:tgtEl>
                                          <p:spTgt spid="27676"/>
                                        </p:tgtEl>
                                        <p:attrNameLst>
                                          <p:attrName>style.visibility</p:attrName>
                                        </p:attrNameLst>
                                      </p:cBhvr>
                                      <p:to>
                                        <p:strVal val="visible"/>
                                      </p:to>
                                    </p:set>
                                    <p:animEffect transition="in" filter="checkerboard(across)">
                                      <p:cBhvr>
                                        <p:cTn id="21" dur="500"/>
                                        <p:tgtEl>
                                          <p:spTgt spid="2767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7681"/>
                                        </p:tgtEl>
                                        <p:attrNameLst>
                                          <p:attrName>style.visibility</p:attrName>
                                        </p:attrNameLst>
                                      </p:cBhvr>
                                      <p:to>
                                        <p:strVal val="visible"/>
                                      </p:to>
                                    </p:set>
                                    <p:animEffect transition="in" filter="checkerboard(across)">
                                      <p:cBhvr>
                                        <p:cTn id="24" dur="500"/>
                                        <p:tgtEl>
                                          <p:spTgt spid="2768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7704"/>
                                        </p:tgtEl>
                                        <p:attrNameLst>
                                          <p:attrName>style.visibility</p:attrName>
                                        </p:attrNameLst>
                                      </p:cBhvr>
                                      <p:to>
                                        <p:strVal val="visible"/>
                                      </p:to>
                                    </p:set>
                                    <p:animEffect transition="in" filter="checkerboard(across)">
                                      <p:cBhvr>
                                        <p:cTn id="27" dur="500"/>
                                        <p:tgtEl>
                                          <p:spTgt spid="2770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7705"/>
                                        </p:tgtEl>
                                        <p:attrNameLst>
                                          <p:attrName>style.visibility</p:attrName>
                                        </p:attrNameLst>
                                      </p:cBhvr>
                                      <p:to>
                                        <p:strVal val="visible"/>
                                      </p:to>
                                    </p:set>
                                    <p:animEffect transition="in" filter="checkerboard(across)">
                                      <p:cBhvr>
                                        <p:cTn id="30" dur="500"/>
                                        <p:tgtEl>
                                          <p:spTgt spid="2770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heckerboard(across)">
                                      <p:cBhvr>
                                        <p:cTn id="35" dur="500"/>
                                        <p:tgtEl>
                                          <p:spTgt spid="26"/>
                                        </p:tgtEl>
                                      </p:cBhvr>
                                    </p:animEffect>
                                  </p:childTnLst>
                                </p:cTn>
                              </p:par>
                              <p:par>
                                <p:cTn id="36" presetID="5" presetClass="entr" presetSubtype="1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heckerboard(across)">
                                      <p:cBhvr>
                                        <p:cTn id="38" dur="500"/>
                                        <p:tgtEl>
                                          <p:spTgt spid="27"/>
                                        </p:tgtEl>
                                      </p:cBhvr>
                                    </p:animEffect>
                                  </p:childTnLst>
                                </p:cTn>
                              </p:par>
                              <p:par>
                                <p:cTn id="39" presetID="5" presetClass="entr" presetSubtype="1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heckerboard(across)">
                                      <p:cBhvr>
                                        <p:cTn id="41" dur="500"/>
                                        <p:tgtEl>
                                          <p:spTgt spid="28"/>
                                        </p:tgtEl>
                                      </p:cBhvr>
                                    </p:animEffect>
                                  </p:childTnLst>
                                </p:cTn>
                              </p:par>
                              <p:par>
                                <p:cTn id="42" presetID="4" presetClass="entr" presetSubtype="16"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ox(in)">
                                      <p:cBhvr>
                                        <p:cTn id="44" dur="500"/>
                                        <p:tgtEl>
                                          <p:spTgt spid="29"/>
                                        </p:tgtEl>
                                      </p:cBhvr>
                                    </p:animEffect>
                                  </p:childTnLst>
                                </p:cTn>
                              </p:par>
                              <p:par>
                                <p:cTn id="45" presetID="4" presetClass="entr" presetSubtype="16"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ox(in)">
                                      <p:cBhvr>
                                        <p:cTn id="47" dur="500"/>
                                        <p:tgtEl>
                                          <p:spTgt spid="30"/>
                                        </p:tgtEl>
                                      </p:cBhvr>
                                    </p:animEffect>
                                  </p:childTnLst>
                                </p:cTn>
                              </p:par>
                              <p:par>
                                <p:cTn id="48" presetID="4" presetClass="entr" presetSubtype="16"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ox(in)">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p:bldP spid="27679" grpId="0"/>
      <p:bldP spid="27680" grpId="0"/>
      <p:bldP spid="27681" grpId="0"/>
      <p:bldP spid="27682" grpId="0"/>
      <p:bldP spid="27704" grpId="0"/>
      <p:bldP spid="277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600" dirty="0" smtClean="0"/>
              <a:t>War </a:t>
            </a:r>
            <a:r>
              <a:rPr lang="en-US" sz="3600" dirty="0" smtClean="0"/>
              <a:t>is life </a:t>
            </a:r>
            <a:r>
              <a:rPr lang="en-US" sz="3600" dirty="0" smtClean="0"/>
              <a:t>itself-Emile </a:t>
            </a:r>
            <a:r>
              <a:rPr lang="en-US" sz="3600" dirty="0" smtClean="0"/>
              <a:t>Zola, French author </a:t>
            </a:r>
            <a:endParaRPr lang="en-US" sz="3600" dirty="0"/>
          </a:p>
        </p:txBody>
      </p:sp>
      <p:pic>
        <p:nvPicPr>
          <p:cNvPr id="5" name="Content Placeholder 4"/>
          <p:cNvPicPr>
            <a:picLocks noGrp="1" noChangeAspect="1"/>
          </p:cNvPicPr>
          <p:nvPr>
            <p:ph sz="half" idx="1"/>
          </p:nvPr>
        </p:nvPicPr>
        <p:blipFill>
          <a:blip r:embed="rId3"/>
          <a:srcRect t="9516" b="9516"/>
          <a:stretch>
            <a:fillRect/>
          </a:stretch>
        </p:blipFill>
        <p:spPr>
          <a:xfrm>
            <a:off x="148412" y="1265221"/>
            <a:ext cx="4038600" cy="4525963"/>
          </a:xfrm>
        </p:spPr>
      </p:pic>
      <p:sp>
        <p:nvSpPr>
          <p:cNvPr id="4" name="Content Placeholder 3"/>
          <p:cNvSpPr>
            <a:spLocks noGrp="1"/>
          </p:cNvSpPr>
          <p:nvPr>
            <p:ph sz="half" idx="2"/>
          </p:nvPr>
        </p:nvSpPr>
        <p:spPr>
          <a:xfrm>
            <a:off x="4304701" y="1195058"/>
            <a:ext cx="4721598" cy="4472412"/>
          </a:xfrm>
        </p:spPr>
        <p:txBody>
          <a:bodyPr>
            <a:normAutofit fontScale="92500"/>
          </a:bodyPr>
          <a:lstStyle/>
          <a:p>
            <a:pPr marL="0" lvl="0" indent="0">
              <a:buNone/>
            </a:pPr>
            <a:r>
              <a:rPr lang="en-US" dirty="0" smtClean="0"/>
              <a:t>“Would </a:t>
            </a:r>
            <a:r>
              <a:rPr lang="en-US" dirty="0" smtClean="0"/>
              <a:t>not </a:t>
            </a:r>
            <a:r>
              <a:rPr lang="en-US" dirty="0"/>
              <a:t>the end of war be the end of humanity? War is life itself. Nothing exists in nature, is born, grows or multiplies except by combat. We must eat and be eaten so that the world may live. It is only warlike nations which have prospered; a nation dies as soon as it disarms. War is the school of discipline, sacrifice and courage.” </a:t>
            </a:r>
          </a:p>
          <a:p>
            <a:endParaRPr lang="en-US" dirty="0"/>
          </a:p>
        </p:txBody>
      </p:sp>
      <p:sp>
        <p:nvSpPr>
          <p:cNvPr id="7" name="TextBox 6"/>
          <p:cNvSpPr txBox="1"/>
          <p:nvPr/>
        </p:nvSpPr>
        <p:spPr>
          <a:xfrm>
            <a:off x="5585988" y="5791184"/>
            <a:ext cx="3440311" cy="646331"/>
          </a:xfrm>
          <a:prstGeom prst="rect">
            <a:avLst/>
          </a:prstGeom>
          <a:noFill/>
        </p:spPr>
        <p:txBody>
          <a:bodyPr wrap="square" rtlCol="0">
            <a:spAutoFit/>
          </a:bodyPr>
          <a:lstStyle/>
          <a:p>
            <a:r>
              <a:rPr lang="en-US" dirty="0" smtClean="0"/>
              <a:t>Zola’s remarks at the 21st anniversary of the Battle at Sedan</a:t>
            </a:r>
            <a:endParaRPr lang="en-US" dirty="0"/>
          </a:p>
        </p:txBody>
      </p:sp>
    </p:spTree>
    <p:extLst>
      <p:ext uri="{BB962C8B-B14F-4D97-AF65-F5344CB8AC3E}">
        <p14:creationId xmlns:p14="http://schemas.microsoft.com/office/powerpoint/2010/main" val="3194246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 </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00200"/>
            <a:ext cx="4214604" cy="4525963"/>
          </a:xfrm>
        </p:spPr>
      </p:pic>
      <p:sp>
        <p:nvSpPr>
          <p:cNvPr id="4" name="Content Placeholder 3"/>
          <p:cNvSpPr>
            <a:spLocks noGrp="1"/>
          </p:cNvSpPr>
          <p:nvPr>
            <p:ph sz="half" idx="2"/>
          </p:nvPr>
        </p:nvSpPr>
        <p:spPr>
          <a:xfrm>
            <a:off x="4897925" y="1837853"/>
            <a:ext cx="3788876" cy="4288310"/>
          </a:xfrm>
        </p:spPr>
        <p:txBody>
          <a:bodyPr>
            <a:normAutofit/>
          </a:bodyPr>
          <a:lstStyle/>
          <a:p>
            <a:pPr marL="0" indent="0" algn="ctr">
              <a:buNone/>
            </a:pPr>
            <a:r>
              <a:rPr lang="en-US" sz="4000" dirty="0"/>
              <a:t>World War </a:t>
            </a:r>
            <a:r>
              <a:rPr lang="en-US" sz="4000" dirty="0" smtClean="0"/>
              <a:t>I </a:t>
            </a:r>
            <a:r>
              <a:rPr lang="en-US" sz="4000" dirty="0"/>
              <a:t>was an inevitable result of European nations’ prosperity</a:t>
            </a:r>
            <a:r>
              <a:rPr lang="en-US" sz="4000" dirty="0" smtClean="0"/>
              <a:t>.</a:t>
            </a:r>
            <a:endParaRPr lang="en-US" sz="4000" dirty="0"/>
          </a:p>
        </p:txBody>
      </p:sp>
    </p:spTree>
    <p:extLst>
      <p:ext uri="{BB962C8B-B14F-4D97-AF65-F5344CB8AC3E}">
        <p14:creationId xmlns:p14="http://schemas.microsoft.com/office/powerpoint/2010/main" val="273746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Nations promised to defend each other in case of conflict. </a:t>
            </a:r>
          </a:p>
          <a:p>
            <a:r>
              <a:rPr lang="en-US" dirty="0" smtClean="0"/>
              <a:t>If one set of nations formed an alliance, it was only logical that those left out would form one as well.</a:t>
            </a:r>
          </a:p>
          <a:p>
            <a:r>
              <a:rPr lang="en-US" dirty="0" smtClean="0"/>
              <a:t>Meant </a:t>
            </a:r>
            <a:r>
              <a:rPr lang="en-US" dirty="0" smtClean="0"/>
              <a:t>that conflict </a:t>
            </a:r>
            <a:r>
              <a:rPr lang="en-US" dirty="0" smtClean="0"/>
              <a:t>involved </a:t>
            </a:r>
            <a:r>
              <a:rPr lang="en-US" dirty="0" smtClean="0"/>
              <a:t>many countries quickly. </a:t>
            </a:r>
            <a:endParaRPr lang="en-US" dirty="0"/>
          </a:p>
        </p:txBody>
      </p:sp>
      <p:pic>
        <p:nvPicPr>
          <p:cNvPr id="5" name="Picture 7" descr="Map of countries in the Triple Entente and the Triple Allianc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8429" r="18429"/>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453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Stronger nations taking over weaker </a:t>
            </a:r>
            <a:r>
              <a:rPr lang="en-US" dirty="0" smtClean="0"/>
              <a:t>nations or areas </a:t>
            </a:r>
            <a:r>
              <a:rPr lang="en-US" dirty="0" smtClean="0"/>
              <a:t>to make them colonies or </a:t>
            </a:r>
            <a:r>
              <a:rPr lang="en-US" dirty="0" smtClean="0"/>
              <a:t>to annex them</a:t>
            </a:r>
            <a:endParaRPr lang="en-US" dirty="0" smtClean="0"/>
          </a:p>
          <a:p>
            <a:r>
              <a:rPr lang="en-US" dirty="0" smtClean="0"/>
              <a:t>Motivated by desire for natural </a:t>
            </a:r>
            <a:r>
              <a:rPr lang="en-US" dirty="0" smtClean="0"/>
              <a:t>resources, raw </a:t>
            </a:r>
            <a:r>
              <a:rPr lang="en-US" dirty="0" smtClean="0"/>
              <a:t>materials, trade, missionary work, etc.</a:t>
            </a:r>
          </a:p>
          <a:p>
            <a:r>
              <a:rPr lang="en-US" dirty="0" smtClean="0"/>
              <a:t>Stronger nations competed </a:t>
            </a:r>
            <a:r>
              <a:rPr lang="en-US" dirty="0" smtClean="0"/>
              <a:t>with </a:t>
            </a:r>
            <a:r>
              <a:rPr lang="en-US" dirty="0" smtClean="0"/>
              <a:t>each other for colonial </a:t>
            </a:r>
            <a:r>
              <a:rPr lang="en-US" dirty="0" smtClean="0"/>
              <a:t>possessions</a:t>
            </a:r>
            <a:endParaRPr lang="en-US" dirty="0"/>
          </a:p>
        </p:txBody>
      </p:sp>
      <p:pic>
        <p:nvPicPr>
          <p:cNvPr id="6" name="Content Placeholder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80601" y="1600200"/>
            <a:ext cx="3991798"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988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a:t>
            </a:r>
            <a:endParaRPr lang="en-US" dirty="0"/>
          </a:p>
        </p:txBody>
      </p:sp>
      <p:pic>
        <p:nvPicPr>
          <p:cNvPr id="5" name="Content Placeholder 4" descr="275px-eugene_delacroix_-_la_liberte_guidant_le_peuple.jpg"/>
          <p:cNvPicPr>
            <a:picLocks noGrp="1" noChangeAspect="1"/>
          </p:cNvPicPr>
          <p:nvPr>
            <p:ph sz="half" idx="1"/>
          </p:nvPr>
        </p:nvPicPr>
        <p:blipFill>
          <a:blip r:embed="rId3">
            <a:extLst>
              <a:ext uri="{28A0092B-C50C-407E-A947-70E740481C1C}">
                <a14:useLocalDpi xmlns:a14="http://schemas.microsoft.com/office/drawing/2010/main" val="0"/>
              </a:ext>
            </a:extLst>
          </a:blip>
          <a:srcRect l="13334" r="13334"/>
          <a:stretch>
            <a:fillRect/>
          </a:stretch>
        </p:blipFill>
        <p:spPr/>
      </p:pic>
      <p:sp>
        <p:nvSpPr>
          <p:cNvPr id="4" name="Content Placeholder 3"/>
          <p:cNvSpPr>
            <a:spLocks noGrp="1"/>
          </p:cNvSpPr>
          <p:nvPr>
            <p:ph sz="half" idx="2"/>
          </p:nvPr>
        </p:nvSpPr>
        <p:spPr/>
        <p:txBody>
          <a:bodyPr>
            <a:normAutofit fontScale="92500" lnSpcReduction="20000"/>
          </a:bodyPr>
          <a:lstStyle/>
          <a:p>
            <a:r>
              <a:rPr lang="en-US" dirty="0" smtClean="0"/>
              <a:t>Great pride in </a:t>
            </a:r>
            <a:r>
              <a:rPr lang="en-US" dirty="0" smtClean="0"/>
              <a:t>one’s </a:t>
            </a:r>
            <a:r>
              <a:rPr lang="en-US" dirty="0" smtClean="0"/>
              <a:t>own nation (patriotism</a:t>
            </a:r>
            <a:r>
              <a:rPr lang="en-US" dirty="0" smtClean="0"/>
              <a:t>) </a:t>
            </a:r>
            <a:r>
              <a:rPr lang="en-US" dirty="0" smtClean="0"/>
              <a:t>but also </a:t>
            </a:r>
            <a:r>
              <a:rPr lang="en-US" dirty="0" smtClean="0"/>
              <a:t>prejudice </a:t>
            </a:r>
            <a:r>
              <a:rPr lang="en-US" dirty="0" smtClean="0"/>
              <a:t>or hatred against the </a:t>
            </a:r>
            <a:r>
              <a:rPr lang="en-US" dirty="0" smtClean="0"/>
              <a:t>peoples </a:t>
            </a:r>
            <a:r>
              <a:rPr lang="en-US" dirty="0" smtClean="0"/>
              <a:t>and </a:t>
            </a:r>
            <a:r>
              <a:rPr lang="en-US" dirty="0" smtClean="0"/>
              <a:t>ways </a:t>
            </a:r>
            <a:r>
              <a:rPr lang="en-US" dirty="0" smtClean="0"/>
              <a:t>of life of other nations.</a:t>
            </a:r>
          </a:p>
          <a:p>
            <a:pPr lvl="1"/>
            <a:r>
              <a:rPr lang="en-US" dirty="0" smtClean="0"/>
              <a:t>Pride</a:t>
            </a:r>
          </a:p>
          <a:p>
            <a:pPr lvl="1"/>
            <a:r>
              <a:rPr lang="en-US" dirty="0" smtClean="0"/>
              <a:t>Superiority over other countries</a:t>
            </a:r>
          </a:p>
          <a:p>
            <a:pPr lvl="1"/>
            <a:r>
              <a:rPr lang="en-US" dirty="0" smtClean="0"/>
              <a:t>Wanting </a:t>
            </a:r>
            <a:r>
              <a:rPr lang="en-US" dirty="0" smtClean="0"/>
              <a:t>independence, a country for one’s own ethnicity/race only</a:t>
            </a:r>
          </a:p>
          <a:p>
            <a:pPr lvl="1"/>
            <a:r>
              <a:rPr lang="en-US" dirty="0" smtClean="0"/>
              <a:t>Unification </a:t>
            </a:r>
            <a:r>
              <a:rPr lang="en-US" dirty="0" smtClean="0"/>
              <a:t>(like unification of Slavic people) </a:t>
            </a:r>
          </a:p>
          <a:p>
            <a:endParaRPr lang="en-US" dirty="0"/>
          </a:p>
        </p:txBody>
      </p:sp>
    </p:spTree>
    <p:extLst>
      <p:ext uri="{BB962C8B-B14F-4D97-AF65-F5344CB8AC3E}">
        <p14:creationId xmlns:p14="http://schemas.microsoft.com/office/powerpoint/2010/main" val="47332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M.A.I.N.</a:t>
            </a:r>
            <a:endParaRPr lang="en-US" dirty="0"/>
          </a:p>
        </p:txBody>
      </p:sp>
      <p:sp>
        <p:nvSpPr>
          <p:cNvPr id="3" name="Content Placeholder 2"/>
          <p:cNvSpPr>
            <a:spLocks noGrp="1"/>
          </p:cNvSpPr>
          <p:nvPr>
            <p:ph sz="half" idx="1"/>
          </p:nvPr>
        </p:nvSpPr>
        <p:spPr>
          <a:xfrm>
            <a:off x="340237" y="1215835"/>
            <a:ext cx="2199531" cy="4525963"/>
          </a:xfrm>
        </p:spPr>
        <p:txBody>
          <a:bodyPr>
            <a:normAutofit fontScale="85000" lnSpcReduction="20000"/>
          </a:bodyPr>
          <a:lstStyle/>
          <a:p>
            <a:r>
              <a:rPr lang="en-US" dirty="0"/>
              <a:t>F</a:t>
            </a:r>
            <a:r>
              <a:rPr lang="en-US" dirty="0" smtClean="0"/>
              <a:t>ill out the M.A.I.N. worksheet by placing information from the documents in the appropriate columns. (NOTE: Some documents may fit in more than one column).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10676172"/>
              </p:ext>
            </p:extLst>
          </p:nvPr>
        </p:nvGraphicFramePr>
        <p:xfrm>
          <a:off x="2539768" y="1394156"/>
          <a:ext cx="6372024" cy="4471596"/>
        </p:xfrm>
        <a:graphic>
          <a:graphicData uri="http://schemas.openxmlformats.org/presentationml/2006/ole">
            <mc:AlternateContent xmlns:mc="http://schemas.openxmlformats.org/markup-compatibility/2006">
              <mc:Choice xmlns:v="urn:schemas-microsoft-com:vml" Requires="v">
                <p:oleObj spid="_x0000_s3102" name="Document" r:id="rId3" imgW="9283700" imgH="6515100" progId="Word.Document.12">
                  <p:embed/>
                </p:oleObj>
              </mc:Choice>
              <mc:Fallback>
                <p:oleObj name="Document" r:id="rId3" imgW="9283700" imgH="6515100" progId="Word.Document.12">
                  <p:embed/>
                  <p:pic>
                    <p:nvPicPr>
                      <p:cNvPr id="0" name=""/>
                      <p:cNvPicPr/>
                      <p:nvPr/>
                    </p:nvPicPr>
                    <p:blipFill>
                      <a:blip r:embed="rId4"/>
                      <a:stretch>
                        <a:fillRect/>
                      </a:stretch>
                    </p:blipFill>
                    <p:spPr>
                      <a:xfrm>
                        <a:off x="2539768" y="1394156"/>
                        <a:ext cx="6372024" cy="4471596"/>
                      </a:xfrm>
                      <a:prstGeom prst="rect">
                        <a:avLst/>
                      </a:prstGeom>
                    </p:spPr>
                  </p:pic>
                </p:oleObj>
              </mc:Fallback>
            </mc:AlternateContent>
          </a:graphicData>
        </a:graphic>
      </p:graphicFrame>
    </p:spTree>
    <p:extLst>
      <p:ext uri="{BB962C8B-B14F-4D97-AF65-F5344CB8AC3E}">
        <p14:creationId xmlns:p14="http://schemas.microsoft.com/office/powerpoint/2010/main" val="109102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65"/>
            <a:ext cx="8229600" cy="1143000"/>
          </a:xfrm>
        </p:spPr>
        <p:txBody>
          <a:bodyPr/>
          <a:lstStyle/>
          <a:p>
            <a:r>
              <a:rPr lang="en-US" dirty="0" smtClean="0"/>
              <a:t>Militarism</a:t>
            </a:r>
            <a:endParaRPr lang="en-US" dirty="0"/>
          </a:p>
        </p:txBody>
      </p:sp>
      <p:sp>
        <p:nvSpPr>
          <p:cNvPr id="3" name="Content Placeholder 2"/>
          <p:cNvSpPr>
            <a:spLocks noGrp="1"/>
          </p:cNvSpPr>
          <p:nvPr>
            <p:ph sz="half" idx="1"/>
          </p:nvPr>
        </p:nvSpPr>
        <p:spPr>
          <a:xfrm>
            <a:off x="108642" y="1414795"/>
            <a:ext cx="3143556" cy="4525963"/>
          </a:xfrm>
        </p:spPr>
        <p:txBody>
          <a:bodyPr>
            <a:normAutofit/>
          </a:bodyPr>
          <a:lstStyle/>
          <a:p>
            <a:r>
              <a:rPr lang="en-US" dirty="0" smtClean="0"/>
              <a:t>From the 1890s onward, the major powers of Europe competed to have the strongest and largest </a:t>
            </a:r>
            <a:r>
              <a:rPr lang="en-US" dirty="0" smtClean="0"/>
              <a:t>militaries.</a:t>
            </a:r>
            <a:endParaRPr lang="en-US" dirty="0" smtClean="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252198" y="966427"/>
            <a:ext cx="5499193" cy="3408890"/>
          </a:xfrm>
          <a:prstGeom prst="rect">
            <a:avLst/>
          </a:prstGeom>
        </p:spPr>
      </p:pic>
      <p:sp>
        <p:nvSpPr>
          <p:cNvPr id="6" name="Rectangle 5"/>
          <p:cNvSpPr/>
          <p:nvPr/>
        </p:nvSpPr>
        <p:spPr>
          <a:xfrm>
            <a:off x="108642" y="4644909"/>
            <a:ext cx="8379530" cy="1938992"/>
          </a:xfrm>
          <a:prstGeom prst="rect">
            <a:avLst/>
          </a:prstGeom>
        </p:spPr>
        <p:txBody>
          <a:bodyPr wrap="square">
            <a:spAutoFit/>
          </a:bodyPr>
          <a:lstStyle/>
          <a:p>
            <a:pPr marL="285750" indent="-285750">
              <a:buFont typeface="Arial"/>
              <a:buChar char="•"/>
            </a:pPr>
            <a:r>
              <a:rPr lang="en-US" sz="3000" dirty="0" smtClean="0"/>
              <a:t>There was also a general glorification of war—a belief that war made your country strong and proved </a:t>
            </a:r>
            <a:r>
              <a:rPr lang="en-US" sz="3000" dirty="0" smtClean="0"/>
              <a:t>its success. This </a:t>
            </a:r>
            <a:r>
              <a:rPr lang="en-US" sz="3000" dirty="0" smtClean="0"/>
              <a:t>tied in </a:t>
            </a:r>
            <a:r>
              <a:rPr lang="en-US" sz="3000" dirty="0" smtClean="0"/>
              <a:t>with </a:t>
            </a:r>
            <a:r>
              <a:rPr lang="en-US" sz="3000" dirty="0" smtClean="0"/>
              <a:t>nationalism—pride in your country or ethnic </a:t>
            </a:r>
            <a:r>
              <a:rPr lang="en-US" sz="3000" dirty="0" smtClean="0"/>
              <a:t>group. </a:t>
            </a:r>
            <a:endParaRPr lang="en-US" sz="3000" dirty="0"/>
          </a:p>
        </p:txBody>
      </p:sp>
    </p:spTree>
    <p:extLst>
      <p:ext uri="{BB962C8B-B14F-4D97-AF65-F5344CB8AC3E}">
        <p14:creationId xmlns:p14="http://schemas.microsoft.com/office/powerpoint/2010/main" val="153944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Alliances</a:t>
            </a:r>
            <a:endParaRPr lang="en-US" dirty="0"/>
          </a:p>
        </p:txBody>
      </p:sp>
      <p:sp>
        <p:nvSpPr>
          <p:cNvPr id="3" name="Content Placeholder 2"/>
          <p:cNvSpPr>
            <a:spLocks noGrp="1"/>
          </p:cNvSpPr>
          <p:nvPr>
            <p:ph sz="half" idx="1"/>
          </p:nvPr>
        </p:nvSpPr>
        <p:spPr>
          <a:xfrm>
            <a:off x="457200" y="954777"/>
            <a:ext cx="4038600" cy="5280025"/>
          </a:xfrm>
        </p:spPr>
        <p:txBody>
          <a:bodyPr>
            <a:normAutofit lnSpcReduction="10000"/>
          </a:bodyPr>
          <a:lstStyle/>
          <a:p>
            <a:r>
              <a:rPr lang="en-US" dirty="0" smtClean="0"/>
              <a:t>Beginning in the 1870s, European nations formed alliances to protect each other from perceived threats </a:t>
            </a:r>
          </a:p>
          <a:p>
            <a:endParaRPr lang="en-US" dirty="0" smtClean="0"/>
          </a:p>
          <a:p>
            <a:r>
              <a:rPr lang="en-US" dirty="0" smtClean="0"/>
              <a:t>By </a:t>
            </a:r>
            <a:r>
              <a:rPr lang="en-US" dirty="0" smtClean="0"/>
              <a:t>1907, the major powers of Europe were divided into two alliances that were rapidly building up their </a:t>
            </a:r>
            <a:r>
              <a:rPr lang="en-US" dirty="0" smtClean="0"/>
              <a:t>armies.</a:t>
            </a:r>
            <a:endParaRPr lang="en-US" dirty="0"/>
          </a:p>
        </p:txBody>
      </p:sp>
      <p:sp>
        <p:nvSpPr>
          <p:cNvPr id="4" name="Content Placeholder 3"/>
          <p:cNvSpPr>
            <a:spLocks noGrp="1"/>
          </p:cNvSpPr>
          <p:nvPr>
            <p:ph sz="half" idx="2"/>
          </p:nvPr>
        </p:nvSpPr>
        <p:spPr>
          <a:xfrm>
            <a:off x="4648200" y="1394234"/>
            <a:ext cx="4038600" cy="4731930"/>
          </a:xfrm>
        </p:spPr>
        <p:txBody>
          <a:bodyPr>
            <a:normAutofit lnSpcReduction="10000"/>
          </a:bodyPr>
          <a:lstStyle/>
          <a:p>
            <a:pPr marL="0" indent="0" algn="ctr">
              <a:buNone/>
            </a:pPr>
            <a:r>
              <a:rPr lang="en-US" dirty="0" smtClean="0">
                <a:solidFill>
                  <a:srgbClr val="C00000"/>
                </a:solidFill>
                <a:latin typeface="Arial" charset="0"/>
              </a:rPr>
              <a:t>The Triple Alliance of Germany, </a:t>
            </a:r>
            <a:r>
              <a:rPr lang="en-US" dirty="0" smtClean="0">
                <a:solidFill>
                  <a:srgbClr val="C00000"/>
                </a:solidFill>
                <a:latin typeface="Arial" charset="0"/>
              </a:rPr>
              <a:t>Austria-Hungary, </a:t>
            </a:r>
            <a:r>
              <a:rPr lang="en-US" dirty="0" smtClean="0">
                <a:solidFill>
                  <a:srgbClr val="C00000"/>
                </a:solidFill>
                <a:latin typeface="Arial" charset="0"/>
              </a:rPr>
              <a:t>and Italy </a:t>
            </a:r>
            <a:endParaRPr lang="en-US" dirty="0" smtClean="0">
              <a:solidFill>
                <a:srgbClr val="C00000"/>
              </a:solidFill>
              <a:latin typeface="Arial" charset="0"/>
            </a:endParaRPr>
          </a:p>
          <a:p>
            <a:pPr marL="0" indent="0" algn="ctr">
              <a:buNone/>
            </a:pPr>
            <a:r>
              <a:rPr lang="en-US" dirty="0" smtClean="0">
                <a:latin typeface="Arial" charset="0"/>
              </a:rPr>
              <a:t>was </a:t>
            </a:r>
            <a:r>
              <a:rPr lang="en-US" dirty="0" smtClean="0">
                <a:latin typeface="Arial" charset="0"/>
              </a:rPr>
              <a:t>counter-balanced by </a:t>
            </a:r>
            <a:endParaRPr lang="en-US" dirty="0" smtClean="0">
              <a:latin typeface="Arial" charset="0"/>
            </a:endParaRPr>
          </a:p>
          <a:p>
            <a:pPr marL="0" indent="0" algn="ctr">
              <a:buNone/>
            </a:pPr>
            <a:r>
              <a:rPr lang="en-US" dirty="0" smtClean="0">
                <a:solidFill>
                  <a:srgbClr val="0070C0"/>
                </a:solidFill>
                <a:latin typeface="Arial" charset="0"/>
              </a:rPr>
              <a:t>The </a:t>
            </a:r>
            <a:r>
              <a:rPr lang="en-US" dirty="0" smtClean="0">
                <a:solidFill>
                  <a:srgbClr val="0070C0"/>
                </a:solidFill>
                <a:latin typeface="Arial" charset="0"/>
              </a:rPr>
              <a:t>Triple Entente of France, Russia, and Great Britain</a:t>
            </a:r>
            <a:r>
              <a:rPr lang="en-US" dirty="0" smtClean="0">
                <a:latin typeface="Arial" charset="0"/>
              </a:rPr>
              <a:t>.</a:t>
            </a:r>
          </a:p>
          <a:p>
            <a:pPr>
              <a:buFontTx/>
              <a:buNone/>
            </a:pPr>
            <a:r>
              <a:rPr lang="en-US" dirty="0" smtClean="0">
                <a:latin typeface="Arial" charset="0"/>
              </a:rPr>
              <a:t> </a:t>
            </a:r>
          </a:p>
          <a:p>
            <a:endParaRPr lang="en-US" dirty="0"/>
          </a:p>
        </p:txBody>
      </p:sp>
    </p:spTree>
    <p:extLst>
      <p:ext uri="{BB962C8B-B14F-4D97-AF65-F5344CB8AC3E}">
        <p14:creationId xmlns:p14="http://schemas.microsoft.com/office/powerpoint/2010/main" val="40714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ple_allia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33846"/>
          </a:xfrm>
          <a:prstGeom prst="rect">
            <a:avLst/>
          </a:prstGeom>
        </p:spPr>
      </p:pic>
    </p:spTree>
    <p:extLst>
      <p:ext uri="{BB962C8B-B14F-4D97-AF65-F5344CB8AC3E}">
        <p14:creationId xmlns:p14="http://schemas.microsoft.com/office/powerpoint/2010/main" val="923155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3|0.3|0.7"/>
</p:tagLst>
</file>

<file path=ppt/tags/tag2.xml><?xml version="1.0" encoding="utf-8"?>
<p:tagLst xmlns:a="http://schemas.openxmlformats.org/drawingml/2006/main" xmlns:r="http://schemas.openxmlformats.org/officeDocument/2006/relationships" xmlns:p="http://schemas.openxmlformats.org/presentationml/2006/main">
  <p:tag name="TIMING" val="|0.5|0.1|0.2|0.2|0.2|0.2|0.2"/>
</p:tagLst>
</file>

<file path=ppt/tags/tag3.xml><?xml version="1.0" encoding="utf-8"?>
<p:tagLst xmlns:a="http://schemas.openxmlformats.org/drawingml/2006/main" xmlns:r="http://schemas.openxmlformats.org/officeDocument/2006/relationships" xmlns:p="http://schemas.openxmlformats.org/presentationml/2006/main">
  <p:tag name="TIMING" val="|0.2|0.3|0.2|0.2|0.2|0.2|0.2|0.2|0.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1447</TotalTime>
  <Words>1882</Words>
  <Application>Microsoft Office PowerPoint</Application>
  <PresentationFormat>On-screen Show (4:3)</PresentationFormat>
  <Paragraphs>132</Paragraphs>
  <Slides>22</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 Unicode MS</vt:lpstr>
      <vt:lpstr>ＭＳ Ｐゴシック</vt:lpstr>
      <vt:lpstr>Arial</vt:lpstr>
      <vt:lpstr>Calibri</vt:lpstr>
      <vt:lpstr>Tahoma</vt:lpstr>
      <vt:lpstr>Wingdings</vt:lpstr>
      <vt:lpstr>Office Theme</vt:lpstr>
      <vt:lpstr>Document</vt:lpstr>
      <vt:lpstr>Who Murdered Franz Ferdinand? Why? </vt:lpstr>
      <vt:lpstr>Militarism</vt:lpstr>
      <vt:lpstr>Alliances</vt:lpstr>
      <vt:lpstr>Imperialism</vt:lpstr>
      <vt:lpstr>Nationalism </vt:lpstr>
      <vt:lpstr>M.A.I.N.</vt:lpstr>
      <vt:lpstr>Militarism</vt:lpstr>
      <vt:lpstr>Alliances</vt:lpstr>
      <vt:lpstr>PowerPoint Presentation</vt:lpstr>
      <vt:lpstr>PowerPoint Presentation</vt:lpstr>
      <vt:lpstr>Alliances</vt:lpstr>
      <vt:lpstr>Imperialism</vt:lpstr>
      <vt:lpstr>Nationalism</vt:lpstr>
      <vt:lpstr>PowerPoint Presentation</vt:lpstr>
      <vt:lpstr>Nationalism in the Balkans (the Slavs)</vt:lpstr>
      <vt:lpstr>PowerPoint Presentation</vt:lpstr>
      <vt:lpstr>The Assassination</vt:lpstr>
      <vt:lpstr>Domino Effect</vt:lpstr>
      <vt:lpstr>Domino Effect</vt:lpstr>
      <vt:lpstr>PowerPoint Presentation</vt:lpstr>
      <vt:lpstr>War is life itself-Emile Zola, French author </vt:lpstr>
      <vt:lpstr>Four Corners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Exa von Alt</dc:creator>
  <cp:lastModifiedBy>Schlasner, Jacqueline</cp:lastModifiedBy>
  <cp:revision>42</cp:revision>
  <dcterms:created xsi:type="dcterms:W3CDTF">2014-03-18T17:45:04Z</dcterms:created>
  <dcterms:modified xsi:type="dcterms:W3CDTF">2016-04-21T20:53:24Z</dcterms:modified>
</cp:coreProperties>
</file>