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57" r:id="rId4"/>
    <p:sldId id="269" r:id="rId5"/>
    <p:sldId id="259" r:id="rId6"/>
    <p:sldId id="260" r:id="rId7"/>
    <p:sldId id="262" r:id="rId8"/>
    <p:sldId id="261" r:id="rId9"/>
    <p:sldId id="270" r:id="rId10"/>
    <p:sldId id="263" r:id="rId11"/>
    <p:sldId id="265" r:id="rId12"/>
    <p:sldId id="266" r:id="rId13"/>
    <p:sldId id="273" r:id="rId14"/>
    <p:sldId id="271" r:id="rId15"/>
    <p:sldId id="272" r:id="rId16"/>
    <p:sldId id="267" r:id="rId17"/>
    <p:sldId id="274" r:id="rId18"/>
    <p:sldId id="26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2212" autoAdjust="0"/>
  </p:normalViewPr>
  <p:slideViewPr>
    <p:cSldViewPr snapToGrid="0" snapToObjects="1">
      <p:cViewPr varScale="1">
        <p:scale>
          <a:sx n="116" d="100"/>
          <a:sy n="116" d="100"/>
        </p:scale>
        <p:origin x="30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15A8C-3919-6443-9EBE-A806955BB4D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DC94-B25F-9D45-80CB-7E440CEC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3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browse/situational-iron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consider the pull and push factors.</a:t>
            </a:r>
            <a:r>
              <a:rPr lang="en-US" baseline="0" dirty="0"/>
              <a:t> Ask them to consider some of the factors we still see today. Ask for some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Gibson, A., &amp; Lennon, E. (1999). Nativity of the population for the 50 largest urban places: 1870 to 1990.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Census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Bureau, Population Division. </a:t>
            </a:r>
            <a:r>
              <a:rPr lang="en-US" dirty="0"/>
              <a:t>Retrieved</a:t>
            </a:r>
            <a:r>
              <a:rPr lang="en-US" baseline="0" dirty="0"/>
              <a:t> from https://www.census.gov/population/www/documentation/twps0029/tab19.html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Goyens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(2007). Beer and Revolution: The German Anarchist Movement in New York City, 1880-1914 (p.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Chicago,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Illinois Press.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of Riis’s photos can be found online at http://petapixel.com/2013/06/16/how-the-other-half-lives-photographs-of-nycs-underbelly-in-the-1890s/ if you wish to share these with your class.</a:t>
            </a:r>
          </a:p>
          <a:p>
            <a:r>
              <a:rPr lang="en-US" baseline="0" dirty="0"/>
              <a:t>A full, free copy of Riis’s book (now in the public domain) can be found here: http://elearn.uni-sofia.bg/pluginfile.php/170076/mod_resource/content/1/JacobRiis_hypertext.pdf</a:t>
            </a:r>
          </a:p>
          <a:p>
            <a:endParaRPr lang="en-US" baseline="0" dirty="0"/>
          </a:p>
          <a:p>
            <a:r>
              <a:rPr lang="en-US" baseline="0" dirty="0"/>
              <a:t>Image: Riis, J. (1890). Lodgers in a crowded Bayard Street tenement—”Five Cents a Spot.” In How the Other Half Lives. New York: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Scribner’s 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Flag of the Know Nothing party,</a:t>
            </a:r>
            <a:r>
              <a:rPr lang="en-US" baseline="0" dirty="0"/>
              <a:t> nativists who supported policies that further regulated immigration in an effort to “preserve” American culture and jobs for those born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a review of the definition of irony. Inform</a:t>
            </a:r>
            <a:r>
              <a:rPr lang="en-US" baseline="0" dirty="0"/>
              <a:t> them that political cartoonists often use visuals to depict situational irony. This situational irony is used to send a message</a:t>
            </a:r>
            <a:r>
              <a:rPr lang="en-US" baseline="0"/>
              <a:t>. </a:t>
            </a:r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Dictionary.com.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n.d.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Situational irony.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Dictionary.com's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21st Century Lexicon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Retrieved from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http://www.dictionary.com/browse/situational-irony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11/21/2024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1880</a:t>
            </a:r>
            <a:r>
              <a:rPr lang="en-US" sz="1100" dirty="0"/>
              <a:t>s</a:t>
            </a:r>
            <a:r>
              <a:rPr lang="en-US" dirty="0"/>
              <a:t>-1920</a:t>
            </a:r>
            <a:r>
              <a:rPr lang="en-US" sz="1100" dirty="0"/>
              <a:t>s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Immigration in the Gilded Age and Progressive Era </a:t>
            </a:r>
          </a:p>
        </p:txBody>
      </p:sp>
    </p:spTree>
    <p:extLst>
      <p:ext uri="{BB962C8B-B14F-4D97-AF65-F5344CB8AC3E}">
        <p14:creationId xmlns:p14="http://schemas.microsoft.com/office/powerpoint/2010/main" val="162998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0" y="610135"/>
            <a:ext cx="7646194" cy="6085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409" y="179248"/>
            <a:ext cx="7261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3-2-1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 things you notice, 2 questions you have, 1 inference</a:t>
            </a:r>
          </a:p>
        </p:txBody>
      </p:sp>
    </p:spTree>
    <p:extLst>
      <p:ext uri="{BB962C8B-B14F-4D97-AF65-F5344CB8AC3E}">
        <p14:creationId xmlns:p14="http://schemas.microsoft.com/office/powerpoint/2010/main" val="42173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Americanization Programs &amp; Settlement Houses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3223" r="1322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72144"/>
            <a:ext cx="4038600" cy="46817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Some wanted to help immigrants </a:t>
            </a:r>
            <a:r>
              <a:rPr lang="en-US" i="1" dirty="0"/>
              <a:t>assimilate</a:t>
            </a:r>
            <a:r>
              <a:rPr lang="en-US" dirty="0"/>
              <a:t> (blend in) into American society. </a:t>
            </a:r>
          </a:p>
          <a:p>
            <a:r>
              <a:rPr lang="en-US" dirty="0"/>
              <a:t>They established </a:t>
            </a:r>
            <a:r>
              <a:rPr lang="en-US" b="1" dirty="0"/>
              <a:t>settlement houses</a:t>
            </a:r>
            <a:r>
              <a:rPr lang="en-US" dirty="0"/>
              <a:t>, where immigrants could attend </a:t>
            </a:r>
            <a:r>
              <a:rPr lang="en-US" i="1" dirty="0"/>
              <a:t>"Americanization"</a:t>
            </a:r>
            <a:r>
              <a:rPr lang="en-US" dirty="0"/>
              <a:t> programs, which helped them learn English and adopt American clothes, food, etc.</a:t>
            </a:r>
          </a:p>
          <a:p>
            <a:r>
              <a:rPr lang="en-US" dirty="0"/>
              <a:t>One of the earliest settlement houses was Chicago's </a:t>
            </a:r>
            <a:r>
              <a:rPr lang="en-US" b="1" dirty="0"/>
              <a:t>Hull House</a:t>
            </a:r>
            <a:r>
              <a:rPr lang="en-US" dirty="0"/>
              <a:t>, founded  by </a:t>
            </a:r>
            <a:r>
              <a:rPr lang="en-US" b="1" dirty="0"/>
              <a:t>Jane Addams</a:t>
            </a:r>
            <a:r>
              <a:rPr lang="en-US" dirty="0"/>
              <a:t> (far left) in 1898.</a:t>
            </a:r>
          </a:p>
        </p:txBody>
      </p:sp>
    </p:spTree>
    <p:extLst>
      <p:ext uri="{BB962C8B-B14F-4D97-AF65-F5344CB8AC3E}">
        <p14:creationId xmlns:p14="http://schemas.microsoft.com/office/powerpoint/2010/main" val="34751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55" y="1121248"/>
            <a:ext cx="4461302" cy="5065776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dirty="0"/>
              <a:t>Nativists believed that immigrants would steal their jobs and destroy and/or corrupt  American culture.</a:t>
            </a:r>
          </a:p>
          <a:p>
            <a:r>
              <a:rPr lang="en-US" sz="1800" dirty="0"/>
              <a:t>They often </a:t>
            </a:r>
            <a:r>
              <a:rPr lang="en-US" sz="1800" b="1" dirty="0"/>
              <a:t>refused to hire  immigrants or sell or rent property to them</a:t>
            </a:r>
            <a:r>
              <a:rPr lang="en-US" sz="1800" dirty="0"/>
              <a:t>.</a:t>
            </a:r>
          </a:p>
          <a:p>
            <a:r>
              <a:rPr lang="en-US" sz="1800" dirty="0"/>
              <a:t>Nativists often backed up their prejudice with "scientific" theories like </a:t>
            </a:r>
            <a:r>
              <a:rPr lang="en-US" sz="1800" b="1" dirty="0"/>
              <a:t>Social Darwinism,</a:t>
            </a:r>
            <a:r>
              <a:rPr lang="en-US" sz="1800" dirty="0"/>
              <a:t> connecting immigrants’ ethnicities with crime and low intelligence. </a:t>
            </a:r>
          </a:p>
          <a:p>
            <a:r>
              <a:rPr lang="en-US" sz="1800" dirty="0"/>
              <a:t>Chinese were especially criticized. The </a:t>
            </a:r>
            <a:r>
              <a:rPr lang="en-US" sz="1800" b="1" dirty="0"/>
              <a:t>Chinese Exclusion Act of 1882</a:t>
            </a:r>
            <a:r>
              <a:rPr lang="en-US" sz="1800" dirty="0"/>
              <a:t> banned immigration by the Chinese and limited the civil rights of Chinese immigrants already in the U.S. including denying them citizenship.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91" r="1491"/>
          <a:stretch>
            <a:fillRect/>
          </a:stretch>
        </p:blipFill>
        <p:spPr>
          <a:xfrm>
            <a:off x="4800600" y="1121248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145236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Nativism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9888" b="98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Melting Pot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Are ideas like assimilation and nativism helpful to the idea of a melting pot or harmful?</a:t>
            </a:r>
          </a:p>
        </p:txBody>
      </p:sp>
    </p:spTree>
    <p:extLst>
      <p:ext uri="{BB962C8B-B14F-4D97-AF65-F5344CB8AC3E}">
        <p14:creationId xmlns:p14="http://schemas.microsoft.com/office/powerpoint/2010/main" val="41891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Situational irony: Irony involving a situation in which actions have an effect that is opposite from what was originally intended, so the outcome is contrary to what was expected</a:t>
            </a:r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en-US" sz="1200" dirty="0"/>
              <a:t>(Dictionary.com, </a:t>
            </a:r>
            <a:r>
              <a:rPr lang="en-US" sz="1200" dirty="0" err="1"/>
              <a:t>n.d.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340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47" y="506620"/>
            <a:ext cx="492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55" y="1199434"/>
            <a:ext cx="5740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-119668"/>
            <a:ext cx="5918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Cartoons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52" y="1839282"/>
            <a:ext cx="8391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Which of the three political cartoons shows the most irony? Why? </a:t>
            </a:r>
          </a:p>
        </p:txBody>
      </p:sp>
    </p:spTree>
    <p:extLst>
      <p:ext uri="{BB962C8B-B14F-4D97-AF65-F5344CB8AC3E}">
        <p14:creationId xmlns:p14="http://schemas.microsoft.com/office/powerpoint/2010/main" val="361708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D7D1-6ECA-47CB-A38D-EE1A92D4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FD0D-CB40-9171-1DCC-03BB98103F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America truly a “great melting pot?”</a:t>
            </a:r>
          </a:p>
        </p:txBody>
      </p:sp>
    </p:spTree>
    <p:extLst>
      <p:ext uri="{BB962C8B-B14F-4D97-AF65-F5344CB8AC3E}">
        <p14:creationId xmlns:p14="http://schemas.microsoft.com/office/powerpoint/2010/main" val="410527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592373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factors do we still see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PULL FACTORS: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Jobs in factories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Land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Religious/political freedom 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Friends and family who already live in the U.S.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PUSH FACTORS: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Religious persecution (e.g., Jews)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Political oppression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Poverty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Famine (no food)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6" y="4227885"/>
            <a:ext cx="3378200" cy="24003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54" y="4227885"/>
            <a:ext cx="3570098" cy="228486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416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Long Journey</a:t>
            </a:r>
          </a:p>
          <a:p>
            <a:r>
              <a:rPr lang="en-US" dirty="0"/>
              <a:t>The Arrival</a:t>
            </a:r>
          </a:p>
          <a:p>
            <a:r>
              <a:rPr lang="en-US" dirty="0"/>
              <a:t>Settling In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you go through each step in the immigration process, consider which one would be the hardest or scariest for you and why. </a:t>
            </a:r>
          </a:p>
        </p:txBody>
      </p:sp>
    </p:spTree>
    <p:extLst>
      <p:ext uri="{BB962C8B-B14F-4D97-AF65-F5344CB8AC3E}">
        <p14:creationId xmlns:p14="http://schemas.microsoft.com/office/powerpoint/2010/main" val="227343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 Journey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the 1880s through the 1930s, most immigrants came to the U.S. on </a:t>
            </a:r>
            <a:r>
              <a:rPr lang="en-US" b="1" dirty="0"/>
              <a:t>steamships</a:t>
            </a:r>
            <a:r>
              <a:rPr lang="en-US" dirty="0"/>
              <a:t>. </a:t>
            </a:r>
          </a:p>
          <a:p>
            <a:r>
              <a:rPr lang="en-US" dirty="0"/>
              <a:t>They traveled in </a:t>
            </a:r>
            <a:r>
              <a:rPr lang="en-US" b="1" dirty="0"/>
              <a:t>steerage</a:t>
            </a:r>
            <a:r>
              <a:rPr lang="en-US" dirty="0"/>
              <a:t>, the worst  accommodations on the ship, located on the lower decks; they were crowded, dirty, and had no privacy. Disease spread quickly, and many (especially the elderly and  young) died.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452" r="3452"/>
          <a:stretch>
            <a:fillRect/>
          </a:stretch>
        </p:blipFill>
        <p:spPr>
          <a:xfrm>
            <a:off x="4575246" y="987552"/>
            <a:ext cx="4568754" cy="5296306"/>
          </a:xfrm>
        </p:spPr>
      </p:pic>
    </p:spTree>
    <p:extLst>
      <p:ext uri="{BB962C8B-B14F-4D97-AF65-F5344CB8AC3E}">
        <p14:creationId xmlns:p14="http://schemas.microsoft.com/office/powerpoint/2010/main" val="117286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Arrival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here, immigrants underwent </a:t>
            </a:r>
            <a:r>
              <a:rPr lang="en-US" b="1" dirty="0"/>
              <a:t>medical inspection</a:t>
            </a:r>
            <a:r>
              <a:rPr lang="en-US" dirty="0"/>
              <a:t> and their paperwork was processed. </a:t>
            </a:r>
          </a:p>
          <a:p>
            <a:r>
              <a:rPr lang="en-US" dirty="0"/>
              <a:t>On the East Coast, </a:t>
            </a:r>
            <a:r>
              <a:rPr lang="en-US" b="1" dirty="0"/>
              <a:t>Ellis Island</a:t>
            </a:r>
            <a:r>
              <a:rPr lang="en-US" dirty="0"/>
              <a:t>, New York, was the main processing station, while </a:t>
            </a:r>
            <a:r>
              <a:rPr lang="en-US" b="1" dirty="0"/>
              <a:t>Angel Island</a:t>
            </a:r>
            <a:r>
              <a:rPr lang="en-US" dirty="0"/>
              <a:t>, off of San Francisco, was the main West Coast station.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987552"/>
            <a:ext cx="38481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948"/>
            <a:ext cx="4711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Settling 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21729"/>
            <a:ext cx="4038600" cy="4940434"/>
          </a:xfrm>
        </p:spPr>
        <p:txBody>
          <a:bodyPr>
            <a:noAutofit/>
          </a:bodyPr>
          <a:lstStyle/>
          <a:p>
            <a:r>
              <a:rPr lang="en-US" sz="1600" dirty="0"/>
              <a:t>Most new immigrants stayed in cities, close to industrial jobs in factories, and lived in neighborhoods with other immigrants who shared their culture/values/language.</a:t>
            </a:r>
          </a:p>
          <a:p>
            <a:pPr marL="0" indent="0">
              <a:buNone/>
            </a:pPr>
            <a:r>
              <a:rPr lang="en-US" sz="900" dirty="0"/>
              <a:t> </a:t>
            </a:r>
          </a:p>
          <a:p>
            <a:r>
              <a:rPr lang="en-US" sz="1600" dirty="0"/>
              <a:t>According to the 1890 U.S. census, immigrants made up more than 40% of the population in San Francisco, New York, and Chicago</a:t>
            </a:r>
            <a:r>
              <a:rPr lang="en-US" sz="1600" baseline="30000" dirty="0"/>
              <a:t>[1]</a:t>
            </a:r>
            <a:r>
              <a:rPr lang="en-US" sz="1600" dirty="0"/>
              <a:t>. Four out of five New Yorkers were foreign­ born or had foreign­-born parents</a:t>
            </a:r>
            <a:r>
              <a:rPr lang="en-US" sz="1600" baseline="30000" dirty="0"/>
              <a:t>[2]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900" dirty="0"/>
              <a:t> </a:t>
            </a:r>
          </a:p>
          <a:p>
            <a:r>
              <a:rPr lang="en-US" sz="1600" dirty="0"/>
              <a:t>Immigrants helped contribute to the rapid growth of cities, but these cities were often dirty, disease-filled, and overcrowded. Immigrants often lived in the worst conditions in </a:t>
            </a:r>
            <a:r>
              <a:rPr lang="en-US" sz="1600" b="1" dirty="0"/>
              <a:t>tenements</a:t>
            </a:r>
            <a:r>
              <a:rPr lang="en-US" sz="1600" dirty="0"/>
              <a:t>—cramped, dirty,  apartments with shared bathrooms.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280" r="14280"/>
          <a:stretch>
            <a:fillRect/>
          </a:stretch>
        </p:blipFill>
        <p:spPr>
          <a:xfrm>
            <a:off x="4618758" y="1171574"/>
            <a:ext cx="4337833" cy="5028409"/>
          </a:xfrm>
        </p:spPr>
      </p:pic>
    </p:spTree>
    <p:extLst>
      <p:ext uri="{BB962C8B-B14F-4D97-AF65-F5344CB8AC3E}">
        <p14:creationId xmlns:p14="http://schemas.microsoft.com/office/powerpoint/2010/main" val="221202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 Riis, an immigrant himself, documented the lives of immigrants in NYC during the late 1800s.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476375" y="2305050"/>
            <a:ext cx="62865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096" y="0"/>
            <a:ext cx="6265679" cy="51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8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744564"/>
            <a:ext cx="8503920" cy="4354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Out of the three steps discussed, which would be the most difficult for you? Why?</a:t>
            </a:r>
          </a:p>
          <a:p>
            <a:pPr marL="0" indent="0" algn="ctr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Long Journey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Arrival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Settling 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408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1886</TotalTime>
  <Words>995</Words>
  <Application>Microsoft Office PowerPoint</Application>
  <PresentationFormat>On-screen Show (4:3)</PresentationFormat>
  <Paragraphs>80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Wingdings</vt:lpstr>
      <vt:lpstr>Wingdings 2</vt:lpstr>
      <vt:lpstr>Civic</vt:lpstr>
      <vt:lpstr>Immigration in the Gilded Age and Progressive Era </vt:lpstr>
      <vt:lpstr>Essential Question</vt:lpstr>
      <vt:lpstr>Which of these factors do we still see today?</vt:lpstr>
      <vt:lpstr>The Process</vt:lpstr>
      <vt:lpstr>The Long Journey </vt:lpstr>
      <vt:lpstr>The Arrival </vt:lpstr>
      <vt:lpstr>Settling In </vt:lpstr>
      <vt:lpstr>Jacob Riis, an immigrant himself, documented the lives of immigrants in NYC during the late 1800s. </vt:lpstr>
      <vt:lpstr>Think-Pair-Share</vt:lpstr>
      <vt:lpstr>PowerPoint Presentation</vt:lpstr>
      <vt:lpstr>Americanization Programs &amp; Settlement Houses </vt:lpstr>
      <vt:lpstr>Nativism </vt:lpstr>
      <vt:lpstr>Nativism</vt:lpstr>
      <vt:lpstr>Melting Pot</vt:lpstr>
      <vt:lpstr>Irony</vt:lpstr>
      <vt:lpstr>PowerPoint Presentation</vt:lpstr>
      <vt:lpstr>PowerPoint Presentation</vt:lpstr>
      <vt:lpstr>PowerPoint Presentation</vt:lpstr>
      <vt:lpstr>Political Cartoons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to the U.S.</dc:title>
  <dc:creator>Exa von Alt</dc:creator>
  <cp:lastModifiedBy>McLeod Porter, Delma</cp:lastModifiedBy>
  <cp:revision>23</cp:revision>
  <dcterms:created xsi:type="dcterms:W3CDTF">2013-12-09T20:34:21Z</dcterms:created>
  <dcterms:modified xsi:type="dcterms:W3CDTF">2024-11-21T19:40:50Z</dcterms:modified>
</cp:coreProperties>
</file>