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9" r:id="rId4"/>
    <p:sldId id="259" r:id="rId5"/>
    <p:sldId id="260" r:id="rId6"/>
    <p:sldId id="262" r:id="rId7"/>
    <p:sldId id="261" r:id="rId8"/>
    <p:sldId id="270" r:id="rId9"/>
    <p:sldId id="263" r:id="rId10"/>
    <p:sldId id="265" r:id="rId11"/>
    <p:sldId id="266" r:id="rId12"/>
    <p:sldId id="273" r:id="rId13"/>
    <p:sldId id="271" r:id="rId14"/>
    <p:sldId id="272" r:id="rId15"/>
    <p:sldId id="267" r:id="rId16"/>
    <p:sldId id="274" r:id="rId17"/>
    <p:sldId id="268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2212" autoAdjust="0"/>
  </p:normalViewPr>
  <p:slideViewPr>
    <p:cSldViewPr snapToGrid="0" snapToObjects="1">
      <p:cViewPr varScale="1">
        <p:scale>
          <a:sx n="68" d="100"/>
          <a:sy n="68" d="100"/>
        </p:scale>
        <p:origin x="23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15A8C-3919-6443-9EBE-A806955BB4D1}" type="datetimeFigureOut">
              <a:rPr lang="en-US" smtClean="0"/>
              <a:t>7/6/16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DDC94-B25F-9D45-80CB-7E440CEC4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3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://www.dictionary.com/browse/situational-iron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 to consider the pull and push factors.</a:t>
            </a:r>
            <a:r>
              <a:rPr lang="en-US" baseline="0" dirty="0" smtClean="0"/>
              <a:t> Ask them to consider some of the factors we still see today. Ask for some examples.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DC94-B25F-9D45-80CB-7E440CEC40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Gibson, A., &amp; Lennon, E. (1999). Nativity of the population for the 50 largest urban places: 1870 to 1990. </a:t>
            </a:r>
            <a:r>
              <a:rPr lang="fr-F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</a:t>
            </a:r>
            <a:r>
              <a:rPr lang="fr-F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Census</a:t>
            </a:r>
            <a:r>
              <a:rPr lang="fr-F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Bureau, Population Division. </a:t>
            </a:r>
            <a:r>
              <a:rPr lang="en-US" dirty="0" smtClean="0"/>
              <a:t>Retrieved</a:t>
            </a:r>
            <a:r>
              <a:rPr lang="en-US" baseline="0" dirty="0" smtClean="0"/>
              <a:t> from https://www.census.gov/population/www/documentation/twps0029/tab19.html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Goyens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T. (2007). Beer and Revolution: The German Anarchist Movement in New York City, 1880-1914 (p.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Chicago,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Illinois Press.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DC94-B25F-9D45-80CB-7E440CEC40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4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of Riis’s photos can be found online at http://petapixel.com/2013/06/16/how-the-other-half-lives-photographs-of-nycs-underbelly-in-the-1890s/ if you wish to share these with your class.</a:t>
            </a:r>
          </a:p>
          <a:p>
            <a:r>
              <a:rPr lang="en-US" baseline="0" dirty="0" smtClean="0"/>
              <a:t>A full, free copy of Riis’s book (now in the public domain) can be found here: http://elearn.uni-sofia.bg/pluginfile.php/170076/mod_resource/content/1/JacobRiis_hypertext.pdf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Image: Riis, J. (1890). Lodgers in a crowded Bayard Street tenement—”Five Cents a Spot.” In How the Other Half Lives. New York: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Scribner’s Sons.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DC94-B25F-9D45-80CB-7E440CEC40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4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DC94-B25F-9D45-80CB-7E440CEC40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5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DC94-B25F-9D45-80CB-7E440CEC40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02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Flag of the Know Nothing party,</a:t>
            </a:r>
            <a:r>
              <a:rPr lang="en-US" baseline="0" dirty="0" smtClean="0"/>
              <a:t> nativists who supported policies that further regulated immigration in an effort to “preserve” American culture and jobs for those born in the United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DC94-B25F-9D45-80CB-7E440CEC40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20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students a review of the definition of irony. Inform</a:t>
            </a:r>
            <a:r>
              <a:rPr lang="en-US" baseline="0" dirty="0" smtClean="0"/>
              <a:t> them that political cartoonists often use visuals to depict situational irony. This situational irony is used to send a message</a:t>
            </a:r>
            <a:r>
              <a:rPr lang="en-US" baseline="0" smtClean="0"/>
              <a:t>. </a:t>
            </a:r>
            <a:endParaRPr lang="en-US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Dictionary.com.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n.d.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Situational irony.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Dictionary.com's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21st Century Lexicon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Retrieved from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http://www.dictionary.com/browse/situational-irony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DC94-B25F-9D45-80CB-7E440CEC40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4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7/6/16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1880</a:t>
            </a:r>
            <a:r>
              <a:rPr lang="en-US" sz="1100" dirty="0" smtClean="0"/>
              <a:t>s</a:t>
            </a:r>
            <a:r>
              <a:rPr lang="en-US" dirty="0" smtClean="0"/>
              <a:t>-1920</a:t>
            </a:r>
            <a:r>
              <a:rPr lang="en-US" sz="1100" dirty="0" smtClean="0"/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Immigration to the 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8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Americanization Programs &amp; Settlement Houses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3223" r="1322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72144"/>
            <a:ext cx="4038600" cy="468172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Some wanted to help immigrants </a:t>
            </a:r>
            <a:r>
              <a:rPr lang="en-US" i="1" dirty="0"/>
              <a:t>assimilate</a:t>
            </a:r>
            <a:r>
              <a:rPr lang="en-US" dirty="0"/>
              <a:t> (blend in) into American society. </a:t>
            </a:r>
          </a:p>
          <a:p>
            <a:r>
              <a:rPr lang="en-US" dirty="0"/>
              <a:t>They established </a:t>
            </a:r>
            <a:r>
              <a:rPr lang="en-US" b="1" dirty="0"/>
              <a:t>settlement houses</a:t>
            </a:r>
            <a:r>
              <a:rPr lang="en-US" dirty="0"/>
              <a:t>, where immigrants could attend </a:t>
            </a:r>
            <a:r>
              <a:rPr lang="en-US" i="1" dirty="0"/>
              <a:t>"Americanization"</a:t>
            </a:r>
            <a:r>
              <a:rPr lang="en-US" dirty="0"/>
              <a:t> programs, which helped them learn English and </a:t>
            </a:r>
            <a:r>
              <a:rPr lang="en-US" dirty="0" smtClean="0"/>
              <a:t>adopt </a:t>
            </a:r>
            <a:r>
              <a:rPr lang="en-US" dirty="0"/>
              <a:t>American clothes, food, etc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One of the earliest settlement </a:t>
            </a:r>
            <a:r>
              <a:rPr lang="en-US" dirty="0" smtClean="0"/>
              <a:t>houses </a:t>
            </a:r>
            <a:r>
              <a:rPr lang="en-US" dirty="0"/>
              <a:t>was Chicago's </a:t>
            </a:r>
            <a:r>
              <a:rPr lang="en-US" b="1" dirty="0"/>
              <a:t>Hull House</a:t>
            </a:r>
            <a:r>
              <a:rPr lang="en-US" dirty="0"/>
              <a:t>, founded  by </a:t>
            </a:r>
            <a:r>
              <a:rPr lang="en-US" b="1" dirty="0"/>
              <a:t>Jane Addams</a:t>
            </a:r>
            <a:r>
              <a:rPr lang="en-US" dirty="0"/>
              <a:t> </a:t>
            </a:r>
            <a:r>
              <a:rPr lang="en-US" dirty="0" smtClean="0"/>
              <a:t>(far left) in </a:t>
            </a:r>
            <a:r>
              <a:rPr lang="en-US" dirty="0"/>
              <a:t>1898.</a:t>
            </a:r>
          </a:p>
        </p:txBody>
      </p:sp>
    </p:spTree>
    <p:extLst>
      <p:ext uri="{BB962C8B-B14F-4D97-AF65-F5344CB8AC3E}">
        <p14:creationId xmlns:p14="http://schemas.microsoft.com/office/powerpoint/2010/main" val="34751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255" y="1121248"/>
            <a:ext cx="4461302" cy="5065776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r>
              <a:rPr lang="en-US" sz="1800" dirty="0"/>
              <a:t>Nativists believed that immigrants would </a:t>
            </a:r>
            <a:r>
              <a:rPr lang="en-US" sz="1800" dirty="0" smtClean="0"/>
              <a:t>steal </a:t>
            </a:r>
            <a:r>
              <a:rPr lang="en-US" sz="1800" dirty="0"/>
              <a:t>their jobs and destroy and/or corrupt </a:t>
            </a:r>
            <a:r>
              <a:rPr lang="en-US" sz="1800" dirty="0" smtClean="0"/>
              <a:t> American culture.</a:t>
            </a:r>
          </a:p>
          <a:p>
            <a:r>
              <a:rPr lang="en-US" sz="1800" dirty="0" smtClean="0"/>
              <a:t>They </a:t>
            </a:r>
            <a:r>
              <a:rPr lang="en-US" sz="1800" dirty="0"/>
              <a:t>often </a:t>
            </a:r>
            <a:r>
              <a:rPr lang="en-US" sz="1800" b="1" dirty="0"/>
              <a:t>refused to hire </a:t>
            </a:r>
            <a:r>
              <a:rPr lang="en-US" sz="1800" b="1" dirty="0" smtClean="0"/>
              <a:t> immigrants </a:t>
            </a:r>
            <a:r>
              <a:rPr lang="en-US" sz="1800" b="1" dirty="0"/>
              <a:t>or sell or rent property to </a:t>
            </a:r>
            <a:r>
              <a:rPr lang="en-US" sz="1800" b="1" dirty="0" smtClean="0"/>
              <a:t>them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Nativists often backed up their prejudice </a:t>
            </a:r>
            <a:r>
              <a:rPr lang="en-US" sz="1800" dirty="0" smtClean="0"/>
              <a:t>with "</a:t>
            </a:r>
            <a:r>
              <a:rPr lang="en-US" sz="1800" dirty="0"/>
              <a:t>scientific" theories like </a:t>
            </a:r>
            <a:r>
              <a:rPr lang="en-US" sz="1800" b="1" dirty="0"/>
              <a:t>Social Darwinism,</a:t>
            </a:r>
            <a:r>
              <a:rPr lang="en-US" sz="1800" dirty="0"/>
              <a:t> </a:t>
            </a:r>
            <a:r>
              <a:rPr lang="en-US" sz="1800" dirty="0" smtClean="0"/>
              <a:t>connecting immigrants’ ethnicities with crime and low intelligence. </a:t>
            </a:r>
          </a:p>
          <a:p>
            <a:r>
              <a:rPr lang="en-US" sz="1800" dirty="0"/>
              <a:t>Chinese were especially </a:t>
            </a:r>
            <a:r>
              <a:rPr lang="en-US" sz="1800" dirty="0" smtClean="0"/>
              <a:t>criticized. The </a:t>
            </a:r>
            <a:r>
              <a:rPr lang="en-US" sz="1800" b="1" dirty="0"/>
              <a:t>Chinese Exclusion Act of 1882</a:t>
            </a:r>
            <a:r>
              <a:rPr lang="en-US" sz="1800" dirty="0"/>
              <a:t> banned immigration </a:t>
            </a:r>
            <a:r>
              <a:rPr lang="en-US" sz="1800" dirty="0" smtClean="0"/>
              <a:t>by </a:t>
            </a:r>
            <a:r>
              <a:rPr lang="en-US" sz="1800" dirty="0"/>
              <a:t>the </a:t>
            </a:r>
            <a:r>
              <a:rPr lang="en-US" sz="1800" dirty="0" smtClean="0"/>
              <a:t>Chinese and limited </a:t>
            </a:r>
            <a:r>
              <a:rPr lang="en-US" sz="1800" dirty="0"/>
              <a:t>the civil rights of Chinese immigrants already in the U.S</a:t>
            </a:r>
            <a:r>
              <a:rPr lang="en-US" sz="1800" dirty="0" smtClean="0"/>
              <a:t>. including denying them citizenship.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91" r="1491"/>
          <a:stretch>
            <a:fillRect/>
          </a:stretch>
        </p:blipFill>
        <p:spPr>
          <a:xfrm>
            <a:off x="4800600" y="1121248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1452369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Nativism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9888" b="988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7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 Pot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Are ideas like assimilation and nativism helpful to the idea of a melting pot or harmful?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91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ituational irony: Irony involving a situation in which actions have an effect that is opposite from what was originally intended, so the outcome is contrary to what was expected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sz="1200" dirty="0" smtClean="0"/>
              <a:t>(Dictionary.com, </a:t>
            </a:r>
            <a:r>
              <a:rPr lang="en-US" sz="1200" dirty="0" err="1" smtClean="0"/>
              <a:t>n.d.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3409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247" y="506620"/>
            <a:ext cx="49276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95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855" y="1199434"/>
            <a:ext cx="57404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81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-119668"/>
            <a:ext cx="5918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25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Cartoons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752" y="1839282"/>
            <a:ext cx="8391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Which of the three political cartoons shows the most irony? Why?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708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599"/>
            <a:ext cx="8534400" cy="5923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of these factors do we still see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PULL FACTORS:</a:t>
            </a:r>
          </a:p>
          <a:p>
            <a:pPr lvl="1"/>
            <a:r>
              <a:rPr lang="en-US" dirty="0" smtClean="0"/>
              <a:t>Jobs in factories </a:t>
            </a:r>
          </a:p>
          <a:p>
            <a:pPr lvl="1"/>
            <a:r>
              <a:rPr lang="en-US" dirty="0" smtClean="0"/>
              <a:t>Land </a:t>
            </a:r>
          </a:p>
          <a:p>
            <a:pPr lvl="1"/>
            <a:r>
              <a:rPr lang="en-US" dirty="0" smtClean="0"/>
              <a:t>Religious/political freedom  </a:t>
            </a:r>
          </a:p>
          <a:p>
            <a:pPr lvl="1"/>
            <a:r>
              <a:rPr lang="en-US" dirty="0" smtClean="0"/>
              <a:t>Friends and family who already live in the U.S.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PUSH FACTORS: </a:t>
            </a:r>
          </a:p>
          <a:p>
            <a:pPr lvl="1"/>
            <a:r>
              <a:rPr lang="en-US" dirty="0" smtClean="0"/>
              <a:t>Religious persecution (e.g., Jews) </a:t>
            </a:r>
          </a:p>
          <a:p>
            <a:pPr lvl="1"/>
            <a:r>
              <a:rPr lang="en-US" dirty="0" smtClean="0"/>
              <a:t>Political oppression</a:t>
            </a:r>
          </a:p>
          <a:p>
            <a:pPr lvl="1"/>
            <a:r>
              <a:rPr lang="en-US" dirty="0" smtClean="0"/>
              <a:t>Poverty</a:t>
            </a:r>
          </a:p>
          <a:p>
            <a:pPr lvl="1"/>
            <a:r>
              <a:rPr lang="en-US" dirty="0" smtClean="0"/>
              <a:t>Famine (no food)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76" y="4227885"/>
            <a:ext cx="3378200" cy="24003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054" y="4227885"/>
            <a:ext cx="3570098" cy="228486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416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Long Journey</a:t>
            </a:r>
          </a:p>
          <a:p>
            <a:r>
              <a:rPr lang="en-US" dirty="0" smtClean="0"/>
              <a:t>The Arrival</a:t>
            </a:r>
          </a:p>
          <a:p>
            <a:r>
              <a:rPr lang="en-US" dirty="0" smtClean="0"/>
              <a:t>Settling In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?????????????????????????????????????????????????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 we go through each step in the immigration process, consider which one would be the hardest or scariest for you and why.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3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Journey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1880s through the 1930s</a:t>
            </a:r>
            <a:r>
              <a:rPr lang="en-US" dirty="0"/>
              <a:t>, most immigrants came to the U.S. on </a:t>
            </a:r>
            <a:r>
              <a:rPr lang="en-US" b="1" dirty="0"/>
              <a:t>steamships</a:t>
            </a:r>
            <a:r>
              <a:rPr lang="en-US" dirty="0"/>
              <a:t>. </a:t>
            </a:r>
          </a:p>
          <a:p>
            <a:r>
              <a:rPr lang="en-US" dirty="0"/>
              <a:t>They traveled in </a:t>
            </a:r>
            <a:r>
              <a:rPr lang="en-US" b="1" dirty="0"/>
              <a:t>steerage</a:t>
            </a:r>
            <a:r>
              <a:rPr lang="en-US" dirty="0"/>
              <a:t>, the worst  accommodations on the </a:t>
            </a:r>
            <a:r>
              <a:rPr lang="en-US" dirty="0" smtClean="0"/>
              <a:t>ship, located </a:t>
            </a:r>
            <a:r>
              <a:rPr lang="en-US" dirty="0"/>
              <a:t>on the lower </a:t>
            </a:r>
            <a:r>
              <a:rPr lang="en-US" dirty="0" smtClean="0"/>
              <a:t>decks; they </a:t>
            </a:r>
            <a:r>
              <a:rPr lang="en-US" dirty="0"/>
              <a:t>were crowded, dirty, and </a:t>
            </a:r>
            <a:r>
              <a:rPr lang="en-US" dirty="0" smtClean="0"/>
              <a:t>had </a:t>
            </a:r>
            <a:r>
              <a:rPr lang="en-US" dirty="0"/>
              <a:t>no privacy. </a:t>
            </a:r>
            <a:r>
              <a:rPr lang="en-US" dirty="0" smtClean="0"/>
              <a:t>Disease </a:t>
            </a:r>
            <a:r>
              <a:rPr lang="en-US" dirty="0"/>
              <a:t>spread quickly, and </a:t>
            </a:r>
            <a:r>
              <a:rPr lang="en-US" dirty="0" smtClean="0"/>
              <a:t>many (especially </a:t>
            </a:r>
            <a:r>
              <a:rPr lang="en-US" dirty="0"/>
              <a:t>the elderly and  </a:t>
            </a:r>
            <a:r>
              <a:rPr lang="en-US" dirty="0" smtClean="0"/>
              <a:t>young) </a:t>
            </a:r>
            <a:r>
              <a:rPr lang="en-US" dirty="0"/>
              <a:t>died.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452" r="3452"/>
          <a:stretch>
            <a:fillRect/>
          </a:stretch>
        </p:blipFill>
        <p:spPr>
          <a:xfrm>
            <a:off x="4575246" y="987552"/>
            <a:ext cx="4568754" cy="5296306"/>
          </a:xfrm>
        </p:spPr>
      </p:pic>
    </p:spTree>
    <p:extLst>
      <p:ext uri="{BB962C8B-B14F-4D97-AF65-F5344CB8AC3E}">
        <p14:creationId xmlns:p14="http://schemas.microsoft.com/office/powerpoint/2010/main" val="117286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Arrival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Once here, immigrants underwent </a:t>
            </a:r>
            <a:r>
              <a:rPr lang="en-US" b="1" dirty="0"/>
              <a:t>medical inspection</a:t>
            </a:r>
            <a:r>
              <a:rPr lang="en-US" dirty="0"/>
              <a:t> and their paperwork was processed.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 East Coast, </a:t>
            </a:r>
            <a:r>
              <a:rPr lang="en-US" b="1" dirty="0"/>
              <a:t>Ellis </a:t>
            </a:r>
            <a:r>
              <a:rPr lang="en-US" b="1" dirty="0" smtClean="0"/>
              <a:t>Island</a:t>
            </a:r>
            <a:r>
              <a:rPr lang="en-US" dirty="0"/>
              <a:t>, </a:t>
            </a:r>
            <a:r>
              <a:rPr lang="en-US" dirty="0" smtClean="0"/>
              <a:t>New York, </a:t>
            </a:r>
            <a:r>
              <a:rPr lang="en-US" dirty="0"/>
              <a:t>was the main processing station, while </a:t>
            </a:r>
            <a:r>
              <a:rPr lang="en-US" b="1" dirty="0"/>
              <a:t>Angel Island</a:t>
            </a:r>
            <a:r>
              <a:rPr lang="en-US" dirty="0"/>
              <a:t>, off of San Francisco, was the main West Coast station.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987552"/>
            <a:ext cx="3848100" cy="321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8948"/>
            <a:ext cx="4711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7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Settling 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421729"/>
            <a:ext cx="4038600" cy="4940434"/>
          </a:xfrm>
        </p:spPr>
        <p:txBody>
          <a:bodyPr>
            <a:noAutofit/>
          </a:bodyPr>
          <a:lstStyle/>
          <a:p>
            <a:r>
              <a:rPr lang="en-US" sz="1600" dirty="0"/>
              <a:t>Most new immigrants stayed in cities, close to industrial jobs in </a:t>
            </a:r>
            <a:r>
              <a:rPr lang="en-US" sz="1600" dirty="0" smtClean="0"/>
              <a:t>factories, and lived in neighborhoods with other immigrants who shared their culture/values/language.</a:t>
            </a:r>
            <a:endParaRPr lang="en-US" sz="1600" dirty="0"/>
          </a:p>
          <a:p>
            <a:pPr marL="0" indent="0">
              <a:buNone/>
            </a:pPr>
            <a:r>
              <a:rPr lang="en-US" sz="900" dirty="0" smtClean="0"/>
              <a:t> </a:t>
            </a:r>
            <a:endParaRPr lang="en-US" sz="900" dirty="0"/>
          </a:p>
          <a:p>
            <a:r>
              <a:rPr lang="en-US" sz="1600" dirty="0" smtClean="0"/>
              <a:t>According to the 1890 U.S. census, </a:t>
            </a:r>
            <a:r>
              <a:rPr lang="en-US" sz="1600" dirty="0"/>
              <a:t>immigrants </a:t>
            </a:r>
            <a:r>
              <a:rPr lang="en-US" sz="1600" dirty="0" smtClean="0"/>
              <a:t>made up </a:t>
            </a:r>
            <a:r>
              <a:rPr lang="en-US" sz="1600" dirty="0"/>
              <a:t>more than 40% of the population in San </a:t>
            </a:r>
            <a:r>
              <a:rPr lang="en-US" sz="1600" dirty="0" smtClean="0"/>
              <a:t>Francisco, New York, and Chicago</a:t>
            </a:r>
            <a:r>
              <a:rPr lang="en-US" sz="1600" baseline="30000" dirty="0" smtClean="0"/>
              <a:t>[1]</a:t>
            </a:r>
            <a:r>
              <a:rPr lang="en-US" sz="1600" dirty="0" smtClean="0"/>
              <a:t>. Four </a:t>
            </a:r>
            <a:r>
              <a:rPr lang="en-US" sz="1600" dirty="0"/>
              <a:t>out of </a:t>
            </a:r>
            <a:r>
              <a:rPr lang="en-US" sz="1600" dirty="0" smtClean="0"/>
              <a:t>five </a:t>
            </a:r>
            <a:r>
              <a:rPr lang="en-US" sz="1600" dirty="0"/>
              <a:t>New Yorkers were foreign</a:t>
            </a:r>
            <a:r>
              <a:rPr lang="en-US" sz="1600" dirty="0" smtClean="0"/>
              <a:t>­ born </a:t>
            </a:r>
            <a:r>
              <a:rPr lang="en-US" sz="1600" dirty="0"/>
              <a:t>or had </a:t>
            </a:r>
            <a:r>
              <a:rPr lang="en-US" sz="1600" dirty="0" smtClean="0"/>
              <a:t>foreign­-born parents</a:t>
            </a:r>
            <a:r>
              <a:rPr lang="en-US" sz="1600" baseline="30000" dirty="0" smtClean="0"/>
              <a:t>[2]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900" dirty="0" smtClean="0"/>
              <a:t> </a:t>
            </a:r>
            <a:endParaRPr lang="en-US" sz="900" dirty="0"/>
          </a:p>
          <a:p>
            <a:r>
              <a:rPr lang="en-US" sz="1600" dirty="0"/>
              <a:t>Immigrants helped contribute to the rapid </a:t>
            </a:r>
            <a:r>
              <a:rPr lang="en-US" sz="1600" dirty="0" smtClean="0"/>
              <a:t>growth of </a:t>
            </a:r>
            <a:r>
              <a:rPr lang="en-US" sz="1600" dirty="0"/>
              <a:t>cities, but these cities were often dirty, disease-filled, and </a:t>
            </a:r>
            <a:r>
              <a:rPr lang="en-US" sz="1600" dirty="0" smtClean="0"/>
              <a:t>overcrowded. Immigrants </a:t>
            </a:r>
            <a:r>
              <a:rPr lang="en-US" sz="1600" dirty="0"/>
              <a:t>often lived in the worst </a:t>
            </a:r>
            <a:r>
              <a:rPr lang="en-US" sz="1600" dirty="0" smtClean="0"/>
              <a:t>conditions in </a:t>
            </a:r>
            <a:r>
              <a:rPr lang="en-US" sz="1600" b="1" dirty="0" smtClean="0"/>
              <a:t>tenements</a:t>
            </a:r>
            <a:r>
              <a:rPr lang="en-US" sz="1600" dirty="0"/>
              <a:t>—</a:t>
            </a:r>
            <a:r>
              <a:rPr lang="en-US" sz="1600" dirty="0" smtClean="0"/>
              <a:t>cramped</a:t>
            </a:r>
            <a:r>
              <a:rPr lang="en-US" sz="1600" dirty="0"/>
              <a:t>, dirty,  apartments with shared bathrooms.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4280" r="14280"/>
          <a:stretch>
            <a:fillRect/>
          </a:stretch>
        </p:blipFill>
        <p:spPr>
          <a:xfrm>
            <a:off x="4618758" y="1171574"/>
            <a:ext cx="4337833" cy="5028409"/>
          </a:xfrm>
        </p:spPr>
      </p:pic>
    </p:spTree>
    <p:extLst>
      <p:ext uri="{BB962C8B-B14F-4D97-AF65-F5344CB8AC3E}">
        <p14:creationId xmlns:p14="http://schemas.microsoft.com/office/powerpoint/2010/main" val="221202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 Riis, an immigrant himself, documented the lives of immigrants in NYC during the late 1800s.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476375" y="2305050"/>
            <a:ext cx="62865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096" y="0"/>
            <a:ext cx="6265679" cy="51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8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744564"/>
            <a:ext cx="8503920" cy="4354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Out of the three steps discussed, which would be the most difficult for you? Why?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40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60" y="610135"/>
            <a:ext cx="7646194" cy="6085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5409" y="179248"/>
            <a:ext cx="72613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3-2-1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 things you notice, 2 questions you have, 1 inference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3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1614</TotalTime>
  <Words>860</Words>
  <Application>Microsoft Macintosh PowerPoint</Application>
  <PresentationFormat>On-screen Show (4:3)</PresentationFormat>
  <Paragraphs>75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Georgia</vt:lpstr>
      <vt:lpstr>Wingdings</vt:lpstr>
      <vt:lpstr>Wingdings 2</vt:lpstr>
      <vt:lpstr>Civic</vt:lpstr>
      <vt:lpstr>Immigration to the United States</vt:lpstr>
      <vt:lpstr>Which of these factors do we still see today?</vt:lpstr>
      <vt:lpstr>The Process</vt:lpstr>
      <vt:lpstr>The Long Journey </vt:lpstr>
      <vt:lpstr>The Arrival </vt:lpstr>
      <vt:lpstr>Settling In </vt:lpstr>
      <vt:lpstr>Jacob Riis, an immigrant himself, documented the lives of immigrants in NYC during the late 1800s. </vt:lpstr>
      <vt:lpstr>Think-Pair-Share</vt:lpstr>
      <vt:lpstr>PowerPoint Presentation</vt:lpstr>
      <vt:lpstr>Americanization Programs &amp; Settlement Houses </vt:lpstr>
      <vt:lpstr>Nativism </vt:lpstr>
      <vt:lpstr>Nativism</vt:lpstr>
      <vt:lpstr>Melting Pot</vt:lpstr>
      <vt:lpstr>Irony</vt:lpstr>
      <vt:lpstr>PowerPoint Presentation</vt:lpstr>
      <vt:lpstr>PowerPoint Presentation</vt:lpstr>
      <vt:lpstr>PowerPoint Presentation</vt:lpstr>
      <vt:lpstr>Political Cartoons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to the U.S.</dc:title>
  <dc:creator>Exa von Alt</dc:creator>
  <cp:lastModifiedBy>Microsoft Office User</cp:lastModifiedBy>
  <cp:revision>22</cp:revision>
  <dcterms:created xsi:type="dcterms:W3CDTF">2013-12-09T20:34:21Z</dcterms:created>
  <dcterms:modified xsi:type="dcterms:W3CDTF">2016-07-06T17:13:48Z</dcterms:modified>
</cp:coreProperties>
</file>