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p/WgX919F66kCS9cJt7Rc/pW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7A359-4506-F842-B110-D33F9A2BD7ED}" v="4" dt="2024-10-29T20:19:4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0"/>
    <p:restoredTop sz="94801"/>
  </p:normalViewPr>
  <p:slideViewPr>
    <p:cSldViewPr snapToGrid="0">
      <p:cViewPr varScale="1">
        <p:scale>
          <a:sx n="202" d="100"/>
          <a:sy n="202" d="100"/>
        </p:scale>
        <p:origin x="516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&amp;list=PL-aUhEQeaZXLMF3fItNDxiuSkEr0pq0c2&amp;index=13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 (n.d.) Categorical highlighting. Strategies. https://learn.k20center.ou.edu/strategy/192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Think-Pair-Share.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184cfcd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184cfcd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Frayer model. Strategies. https://learn.k20center.ou.edu/strategy/126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eead1b8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eead1b8d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TED-Ed. (2015, November 16). </a:t>
            </a:r>
            <a:r>
              <a:rPr lang="en-US" i="1" dirty="0">
                <a:effectLst/>
              </a:rPr>
              <a:t>How to write descriptively - Nalo Hopkinson </a:t>
            </a:r>
            <a:r>
              <a:rPr lang="en-US" b="0" i="0" dirty="0">
                <a:effectLst/>
              </a:rPr>
              <a:t>[Video]. </a:t>
            </a:r>
            <a:r>
              <a:rPr lang="en-US" dirty="0">
                <a:effectLst/>
              </a:rPr>
              <a:t>YouTube. https://</a:t>
            </a:r>
            <a:r>
              <a:rPr lang="en-US" dirty="0" err="1">
                <a:effectLst/>
              </a:rPr>
              <a:t>www.youtube.com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watch?v</a:t>
            </a:r>
            <a:r>
              <a:rPr lang="en-US" dirty="0">
                <a:effectLst/>
              </a:rPr>
              <a:t>=RSoRzTtwgP4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184cfcd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184cfcd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184cfcd9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184cfcd9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184cfcd9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184cfcd9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10 minute timer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</a:t>
            </a:r>
            <a:r>
              <a:rPr lang="en-US" dirty="0" err="1">
                <a:hlinkClick r:id="rId3"/>
              </a:rPr>
              <a:t>watch</a:t>
            </a:r>
            <a:r>
              <a:rPr lang="en-US" dirty="0" err="1">
                <a:hlinkClick r:id="rId4"/>
              </a:rPr>
              <a:t>?v</a:t>
            </a:r>
            <a:r>
              <a:rPr lang="en-US" dirty="0">
                <a:hlinkClick r:id="rId4"/>
              </a:rPr>
              <a:t>=9gy-1Z2Sa-c&amp;list=PL-aUhEQeaZXLMF3fItNDxiuSkEr0pq0c2&amp;index=13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184cfcd9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184cfcd9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184cfcd9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184cfcd9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184cfcd9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184cfcd9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 (n.d.) Categorical highlighting. Strategies. https://learn.k20center.ou.edu/strategy/192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</a:t>
            </a:r>
            <a:r>
              <a:rPr lang="en-US" dirty="0"/>
              <a:t> [Video]. YouTube. </a:t>
            </a:r>
            <a:r>
              <a:rPr lang="en-US" dirty="0">
                <a:hlinkClick r:id="rId3"/>
              </a:rPr>
              <a:t>https://www.youtube.com/</a:t>
            </a:r>
            <a:r>
              <a:rPr lang="en-US" dirty="0" err="1">
                <a:hlinkClick r:id="rId3"/>
              </a:rPr>
              <a:t>watch</a:t>
            </a:r>
            <a:r>
              <a:rPr lang="en-US" dirty="0" err="1">
                <a:hlinkClick r:id="rId4"/>
              </a:rPr>
              <a:t>?v</a:t>
            </a:r>
            <a:r>
              <a:rPr lang="en-US" dirty="0">
                <a:hlinkClick r:id="rId4"/>
              </a:rPr>
              <a:t>=EVS_yYQoLJg</a:t>
            </a:r>
            <a:r>
              <a:rPr lang="en-US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c7e689f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c7e689f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ABC graffiti. Strategies. https://learn.k20center.ou.edu/strategy/96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454475b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454475b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2 minute timer</a:t>
            </a:r>
            <a:r>
              <a:rPr lang="en-US" dirty="0"/>
              <a:t> [Video]. YouTube. </a:t>
            </a:r>
            <a:r>
              <a:rPr lang="en-US" dirty="0">
                <a:hlinkClick r:id="rId3"/>
              </a:rPr>
              <a:t>https://www.youtube.com/watch?v=HcEEAnwOt2c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SoRzTtwgP4?feature=oembed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EVS_yYQoLJg?list=PL-aUhEQeaZXLMF3fItNDxiuSkEr0pq0c2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Sweet and Savory Writing </a:t>
            </a:r>
            <a:endParaRPr dirty="0"/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Descriptive Writing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457200" y="1101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Categorical Highlighting</a:t>
            </a:r>
            <a:endParaRPr dirty="0"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188250" y="1089200"/>
            <a:ext cx="8754300" cy="365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dirty="0"/>
              <a:t>Read each poem. As you read, use your highlighters to analyze sensory details in the work. </a:t>
            </a:r>
          </a:p>
          <a:p>
            <a:pPr indent="-457200"/>
            <a:r>
              <a:rPr lang="en" dirty="0"/>
              <a:t>Highlight details that relate to the five senses in the following colors:</a:t>
            </a:r>
            <a:endParaRPr dirty="0"/>
          </a:p>
          <a:p>
            <a:pPr lvl="1" indent="-393700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Pink = Sight 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Blue = Sound 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Green = Taste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Yellow = Touch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Orange = Smell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Think-Pair-Share</a:t>
            </a:r>
            <a:endParaRPr dirty="0"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708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Pair up with someone who analyzed a different poem than you and discuss the following: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Which senses did you highlight? </a:t>
            </a: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How did the sensory language you identified impact the poem?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Prepare to share with the class.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184cfcd92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Sensory Language Frayer Model</a:t>
            </a:r>
            <a:endParaRPr dirty="0"/>
          </a:p>
        </p:txBody>
      </p:sp>
      <p:sp>
        <p:nvSpPr>
          <p:cNvPr id="132" name="Google Shape;132;g30184cfcd92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watch the following video, fill in the four quadrants of your Sensory Language Frayer Model: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Definition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Characteristics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Examples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Non-examples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eead1b8d4_0_2"/>
          <p:cNvSpPr txBox="1">
            <a:spLocks noGrp="1"/>
          </p:cNvSpPr>
          <p:nvPr>
            <p:ph type="title"/>
          </p:nvPr>
        </p:nvSpPr>
        <p:spPr>
          <a:xfrm>
            <a:off x="419100" y="138091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Write Descriptively</a:t>
            </a:r>
            <a:endParaRPr dirty="0"/>
          </a:p>
        </p:txBody>
      </p:sp>
      <p:pic>
        <p:nvPicPr>
          <p:cNvPr id="2" name="Online Media 1" descr="How to write descriptively - Nalo Hopkinson">
            <a:hlinkClick r:id="" action="ppaction://media"/>
            <a:extLst>
              <a:ext uri="{FF2B5EF4-FFF2-40B4-BE49-F238E27FC236}">
                <a16:creationId xmlns:a16="http://schemas.microsoft.com/office/drawing/2014/main" id="{9FB7ABB8-BD63-9FC1-1784-0F4B75012E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9208" y="1204295"/>
            <a:ext cx="5985583" cy="338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184cfcd92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Sweet and Savory Language</a:t>
            </a:r>
            <a:endParaRPr dirty="0"/>
          </a:p>
        </p:txBody>
      </p:sp>
      <p:sp>
        <p:nvSpPr>
          <p:cNvPr id="144" name="Google Shape;144;g30184cfcd92_0_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each example on your Sweet and Savory Language handout, complete the following: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Underline or highlight examples of descriptive and sensory language.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Rate the effectiveness of the sensory language as high, medium, low, or none.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Choose two low-scoring examples and rewrite them with more effective sensory language.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184cfcd92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Narrative Essay Prompt</a:t>
            </a:r>
            <a:endParaRPr dirty="0"/>
          </a:p>
        </p:txBody>
      </p:sp>
      <p:sp>
        <p:nvSpPr>
          <p:cNvPr id="150" name="Google Shape;150;g30184cfcd92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</a:rPr>
              <a:t>Write a brief narrative that describes a specific meal or food. Use at least five examples of sensory language and appeal to each of the five senses (touch, taste, sight, smell, sound) at least once. </a:t>
            </a:r>
            <a:endParaRPr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184cfcd92_0_20"/>
          <p:cNvSpPr txBox="1">
            <a:spLocks noGrp="1"/>
          </p:cNvSpPr>
          <p:nvPr>
            <p:ph type="title"/>
          </p:nvPr>
        </p:nvSpPr>
        <p:spPr>
          <a:xfrm>
            <a:off x="311700" y="149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Prompt Suggestions</a:t>
            </a:r>
            <a:endParaRPr dirty="0"/>
          </a:p>
        </p:txBody>
      </p:sp>
      <p:sp>
        <p:nvSpPr>
          <p:cNvPr id="156" name="Google Shape;156;g30184cfcd92_0_20"/>
          <p:cNvSpPr txBox="1">
            <a:spLocks noGrp="1"/>
          </p:cNvSpPr>
          <p:nvPr>
            <p:ph type="body" idx="1"/>
          </p:nvPr>
        </p:nvSpPr>
        <p:spPr>
          <a:xfrm>
            <a:off x="109999" y="926275"/>
            <a:ext cx="5815787" cy="398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Brainstorm ideas for your narrative, then outline your essay.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need ideas, consider writing about one of the following prompts: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meal that changed everything;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best meal you’ve ever had;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food that brings back specific memories;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food that you will never eat again.</a:t>
            </a:r>
            <a:endParaRPr dirty="0"/>
          </a:p>
        </p:txBody>
      </p:sp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50DD8DBC-B7B1-5ED9-5646-124322359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25787" y="1721064"/>
            <a:ext cx="3011277" cy="170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184cfcd92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Narrative Essay Requirements</a:t>
            </a:r>
            <a:endParaRPr dirty="0"/>
          </a:p>
        </p:txBody>
      </p:sp>
      <p:sp>
        <p:nvSpPr>
          <p:cNvPr id="163" name="Google Shape;163;g30184cfcd92_0_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Describes a specific meal or food. 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Includes five examples of sensory language.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Appeals to each of the five senses (touch, taste, sight, smell, sound) at least once. 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Essay should be 250 words or longer. </a:t>
            </a:r>
            <a:endParaRPr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184cfcd92_0_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Peer Review</a:t>
            </a:r>
            <a:endParaRPr dirty="0"/>
          </a:p>
        </p:txBody>
      </p:sp>
      <p:sp>
        <p:nvSpPr>
          <p:cNvPr id="169" name="Google Shape;169;g30184cfcd92_0_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Trade papers with your partner. Read your partner’s essay and complete the following: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Identify instances of descriptive and sensory language.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Provide written and verbal feedback assessing your partner’s use of descriptive and sensory language.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184cfcd92_0_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Categorical Highlighting</a:t>
            </a:r>
            <a:endParaRPr dirty="0"/>
          </a:p>
        </p:txBody>
      </p:sp>
      <p:sp>
        <p:nvSpPr>
          <p:cNvPr id="175" name="Google Shape;175;g30184cfcd92_0_31"/>
          <p:cNvSpPr txBox="1">
            <a:spLocks noGrp="1"/>
          </p:cNvSpPr>
          <p:nvPr>
            <p:ph type="body" idx="1"/>
          </p:nvPr>
        </p:nvSpPr>
        <p:spPr>
          <a:xfrm>
            <a:off x="451263" y="1042193"/>
            <a:ext cx="50163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 a partner and trade papers. Highlight details in your partner’s paper that relate to the five senses using the following colors:</a:t>
            </a:r>
          </a:p>
          <a:p>
            <a:pPr indent="-457200"/>
            <a:r>
              <a:rPr lang="en" dirty="0"/>
              <a:t>Pink = sight</a:t>
            </a:r>
          </a:p>
          <a:p>
            <a:pPr indent="-457200"/>
            <a:r>
              <a:rPr lang="en" dirty="0"/>
              <a:t>Blue = sound</a:t>
            </a:r>
          </a:p>
          <a:p>
            <a:pPr indent="-457200"/>
            <a:r>
              <a:rPr lang="en" dirty="0"/>
              <a:t>Green = taste</a:t>
            </a:r>
          </a:p>
          <a:p>
            <a:pPr indent="-457200"/>
            <a:r>
              <a:rPr lang="en" dirty="0"/>
              <a:t>Yellow = touch</a:t>
            </a:r>
          </a:p>
          <a:p>
            <a:pPr indent="-457200"/>
            <a:r>
              <a:rPr lang="en" dirty="0"/>
              <a:t>Orange = smell</a:t>
            </a:r>
          </a:p>
        </p:txBody>
      </p:sp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205AA81A-27CD-0BFD-E3B4-B584E699C7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5190" y="1296167"/>
            <a:ext cx="2989603" cy="168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Essential Questions 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What makes writing appealing to a reader?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How can we, as writers, paint a picture in our readers’ minds?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10534" y="32224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Lesson Objectives </a:t>
            </a:r>
            <a:endParaRPr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565036" y="147985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" dirty="0"/>
              <a:t>Enhance your writing by: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Choosing precise words, including figurative language, that convey specific meaning and tone.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Applying different methods of support, such as facts, reasons, examples, and sensory details.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457200" y="1646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What’s in the Bag? 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80700" y="966632"/>
            <a:ext cx="8982600" cy="3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" dirty="0"/>
              <a:t>Grab a piece of paper and find an Elbow Partner.</a:t>
            </a:r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" dirty="0"/>
              <a:t>​</a:t>
            </a:r>
            <a:r>
              <a:rPr lang="en-US" b="1" dirty="0"/>
              <a:t>Partner 1</a:t>
            </a:r>
            <a:r>
              <a:rPr lang="en-US" dirty="0"/>
              <a:t>: Describe what is in the bag. </a:t>
            </a:r>
          </a:p>
          <a:p>
            <a:pPr marL="990600" lvl="1" indent="-482600">
              <a:spcBef>
                <a:spcPts val="520"/>
              </a:spcBef>
              <a:buSzPts val="2800"/>
              <a:buFont typeface="+mj-lt"/>
              <a:buAutoNum type="alphaLcPeriod"/>
            </a:pPr>
            <a:r>
              <a:rPr lang="en-US" dirty="0"/>
              <a:t>Describe what the object feels like.</a:t>
            </a:r>
          </a:p>
          <a:p>
            <a:pPr marL="990600" lvl="1" indent="-482600">
              <a:spcBef>
                <a:spcPts val="520"/>
              </a:spcBef>
              <a:buSzPts val="2800"/>
              <a:buFont typeface="+mj-lt"/>
              <a:buAutoNum type="alphaLcPeriod"/>
            </a:pPr>
            <a:r>
              <a:rPr lang="en-US" dirty="0"/>
              <a:t>Describe what the object smells like. </a:t>
            </a:r>
          </a:p>
          <a:p>
            <a:pPr marL="990600" lvl="1" indent="-482600">
              <a:spcBef>
                <a:spcPts val="520"/>
              </a:spcBef>
              <a:buSzPts val="2800"/>
              <a:buFont typeface="+mj-lt"/>
              <a:buAutoNum type="alphaLcPeriod"/>
            </a:pPr>
            <a:r>
              <a:rPr lang="en-US" dirty="0"/>
              <a:t>Describe what the object looks like. </a:t>
            </a:r>
          </a:p>
          <a:p>
            <a:pPr marL="508000" lvl="1" indent="0">
              <a:spcBef>
                <a:spcPts val="520"/>
              </a:spcBef>
              <a:buSzPts val="2800"/>
              <a:buNone/>
            </a:pPr>
            <a:r>
              <a:rPr lang="en-US" sz="2600" b="1" dirty="0"/>
              <a:t>Partner 2: </a:t>
            </a:r>
            <a:r>
              <a:rPr lang="en-US" sz="2600" dirty="0"/>
              <a:t>Draw what is described to you. </a:t>
            </a:r>
            <a:endParaRPr lang="en-US" sz="2600" b="1" dirty="0"/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/>
              <a:t>Compare the drawing to the object. </a:t>
            </a:r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/>
              <a:t>Trade bags with another pair. </a:t>
            </a:r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/>
              <a:t>Repeat the process and switch roles. </a:t>
            </a:r>
          </a:p>
          <a:p>
            <a:pPr marL="508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457200" y="1515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Imagery</a:t>
            </a:r>
            <a:endParaRPr dirty="0"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356525" y="1114175"/>
            <a:ext cx="8034300" cy="3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600" b="1" dirty="0"/>
              <a:t>Sensory Imagery</a:t>
            </a:r>
            <a:r>
              <a:rPr lang="en" sz="2600" dirty="0"/>
              <a:t>: Uses descriptive language to appeal to a reader’s five senses (sound, sight, touch, smell, taste).</a:t>
            </a:r>
            <a:endParaRPr sz="2600" dirty="0"/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 b="1" dirty="0"/>
              <a:t>Kinesthetic Imagery</a:t>
            </a:r>
            <a:r>
              <a:rPr lang="en" sz="2600" dirty="0"/>
              <a:t>: Uses descriptive language to describe physical movements. 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 b="1" dirty="0"/>
              <a:t>Tactile Imagery</a:t>
            </a:r>
            <a:r>
              <a:rPr lang="en" sz="2600" dirty="0"/>
              <a:t>: Uses descriptive language to describe textures or how something feels. 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c7e689f2b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Imagery in Writing </a:t>
            </a:r>
            <a:endParaRPr dirty="0"/>
          </a:p>
        </p:txBody>
      </p:sp>
      <p:sp>
        <p:nvSpPr>
          <p:cNvPr id="97" name="Google Shape;97;g30c7e689f2b_1_0"/>
          <p:cNvSpPr txBox="1">
            <a:spLocks noGrp="1"/>
          </p:cNvSpPr>
          <p:nvPr>
            <p:ph type="body" idx="1"/>
          </p:nvPr>
        </p:nvSpPr>
        <p:spPr>
          <a:xfrm>
            <a:off x="311700" y="1340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did this activity require you to visualize the object being described?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did the descriptive words your partner chose impact your visualization?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can different types of imagery impact both the writing and the reader’s experience?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457200" y="1515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ABC Graffiti Stations</a:t>
            </a:r>
            <a:endParaRPr dirty="0"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215100" y="1264025"/>
            <a:ext cx="8471700" cy="356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Start at your designated station. You have </a:t>
            </a:r>
            <a:r>
              <a:rPr lang="en" b="1" dirty="0"/>
              <a:t>two minutes</a:t>
            </a:r>
            <a:r>
              <a:rPr lang="en" dirty="0"/>
              <a:t> at each station to: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Brainstorm sensory words and phrases to describe the items.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the words on the ABC Graffiti chart using your marker.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Once time is called, rotate to the next station.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2564948B-05DF-D86D-BA34-02EEFE1527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2497" y="752731"/>
            <a:ext cx="6439005" cy="3638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57200" y="708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Summary Statement</a:t>
            </a:r>
            <a:endParaRPr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457200" y="1055076"/>
            <a:ext cx="8229600" cy="377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Return to your original station. </a:t>
            </a:r>
          </a:p>
          <a:p>
            <a:pPr indent="-457200">
              <a:spcBef>
                <a:spcPts val="0"/>
              </a:spcBef>
            </a:pPr>
            <a:r>
              <a:rPr lang="en" sz="2600" dirty="0"/>
              <a:t>Read the words and phrases that others added to the ABC Graffiti Chart. </a:t>
            </a:r>
          </a:p>
          <a:p>
            <a:pPr indent="-457200">
              <a:spcBef>
                <a:spcPts val="0"/>
              </a:spcBef>
            </a:pPr>
            <a:r>
              <a:rPr lang="en" sz="2600" dirty="0"/>
              <a:t>Create a summary statement that synthesizes the information on the chart.</a:t>
            </a:r>
          </a:p>
          <a:p>
            <a:pPr marL="1035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Wingdings" panose="05000000000000000000" pitchFamily="2" charset="2"/>
              <a:buChar char="§"/>
            </a:pPr>
            <a:r>
              <a:rPr lang="en" sz="2600" dirty="0"/>
              <a:t>Example: </a:t>
            </a:r>
            <a:r>
              <a:rPr lang="en" sz="2600" dirty="0">
                <a:solidFill>
                  <a:srgbClr val="292929"/>
                </a:solidFill>
              </a:rPr>
              <a:t>“The words and phrases used to describe the objects at this station all relate to sound.”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Prepare to share out. </a:t>
            </a:r>
            <a:endParaRPr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1057</Words>
  <Application>Microsoft Office PowerPoint</Application>
  <PresentationFormat>On-screen Show (16:9)</PresentationFormat>
  <Paragraphs>107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Constantia</vt:lpstr>
      <vt:lpstr>Georgia</vt:lpstr>
      <vt:lpstr>LEARN theme</vt:lpstr>
      <vt:lpstr>Sweet and Savory Writing </vt:lpstr>
      <vt:lpstr>Essential Questions </vt:lpstr>
      <vt:lpstr>Lesson Objectives </vt:lpstr>
      <vt:lpstr>What’s in the Bag? </vt:lpstr>
      <vt:lpstr>Imagery</vt:lpstr>
      <vt:lpstr>Imagery in Writing </vt:lpstr>
      <vt:lpstr>ABC Graffiti Stations</vt:lpstr>
      <vt:lpstr>PowerPoint Presentation</vt:lpstr>
      <vt:lpstr>Summary Statement</vt:lpstr>
      <vt:lpstr>Categorical Highlighting</vt:lpstr>
      <vt:lpstr>Think-Pair-Share</vt:lpstr>
      <vt:lpstr>Sensory Language Frayer Model</vt:lpstr>
      <vt:lpstr>How to Write Descriptively</vt:lpstr>
      <vt:lpstr>Sweet and Savory Language</vt:lpstr>
      <vt:lpstr>Narrative Essay Prompt</vt:lpstr>
      <vt:lpstr>Prompt Suggestions</vt:lpstr>
      <vt:lpstr>Narrative Essay Requirements</vt:lpstr>
      <vt:lpstr>Peer Review</vt:lpstr>
      <vt:lpstr>Categorical Highlighting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5</cp:revision>
  <dcterms:modified xsi:type="dcterms:W3CDTF">2024-11-27T18:02:57Z</dcterms:modified>
</cp:coreProperties>
</file>