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0"/>
  </p:notesMasterIdLst>
  <p:sldIdLst>
    <p:sldId id="257" r:id="rId2"/>
    <p:sldId id="258" r:id="rId3"/>
    <p:sldId id="259" r:id="rId4"/>
    <p:sldId id="260" r:id="rId5"/>
    <p:sldId id="261" r:id="rId6"/>
    <p:sldId id="262" r:id="rId7"/>
    <p:sldId id="264" r:id="rId8"/>
    <p:sldId id="265" r:id="rId9"/>
    <p:sldId id="266" r:id="rId10"/>
    <p:sldId id="269" r:id="rId11"/>
    <p:sldId id="270" r:id="rId12"/>
    <p:sldId id="271" r:id="rId13"/>
    <p:sldId id="272" r:id="rId14"/>
    <p:sldId id="273" r:id="rId15"/>
    <p:sldId id="274" r:id="rId16"/>
    <p:sldId id="275" r:id="rId17"/>
    <p:sldId id="276" r:id="rId18"/>
    <p:sldId id="277"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
      <p:font typeface="Georgia" panose="02040502050405020303"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463" autoAdjust="0"/>
  </p:normalViewPr>
  <p:slideViewPr>
    <p:cSldViewPr snapToGrid="0">
      <p:cViewPr varScale="1">
        <p:scale>
          <a:sx n="146" d="100"/>
          <a:sy n="146" d="100"/>
        </p:scale>
        <p:origin x="1184"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eedpix.com/photo/1569433/beach-beach-party-outdoor-dancing-dance-sunny-island-coconut-trees-part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freesvg.org/hand-holding-penci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eedpix.com/photo/1709642/highlighter-icons-highlighter-highlight-color-highlighter-icons-highlighter-symbol-marker-icon-marker-yellow"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freesvg.org/paper-bag-vector-imag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File:Man-scratching-head.gi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808dd02de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808dd02de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8a0dc9690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8a0dc9690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a0dc9690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a0dc96906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Image Source: </a:t>
            </a:r>
            <a:r>
              <a:rPr lang="en" dirty="0"/>
              <a:t>LillyCantabile. (n.d.). </a:t>
            </a:r>
            <a:r>
              <a:rPr lang="en" i="1" dirty="0"/>
              <a:t>Beach, beach party, outdoor, free photo. </a:t>
            </a:r>
            <a:r>
              <a:rPr lang="en" dirty="0"/>
              <a:t>Needpix.com. </a:t>
            </a:r>
            <a:r>
              <a:rPr lang="en" u="sng" dirty="0">
                <a:solidFill>
                  <a:schemeClr val="hlink"/>
                </a:solidFill>
                <a:hlinkClick r:id="rId3"/>
              </a:rPr>
              <a:t>https://www.needpix.com/photo/1569433/beach-beach-party-outdoor-dancing-dance-sunny-island-coconut-trees-party</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a0dc96906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a0dc96906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a0dc96906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8a0dc96906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8a0dc96906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8a0dc96906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a0dc96906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8a0dc96906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8b766a47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8b766a47c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8b766a47c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8b766a47c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Image Source: </a:t>
            </a:r>
            <a:r>
              <a:rPr lang="en" dirty="0"/>
              <a:t>OpenClipart. (2016, January 28). </a:t>
            </a:r>
            <a:r>
              <a:rPr lang="en" i="1" dirty="0"/>
              <a:t>Hand holding pencil. </a:t>
            </a:r>
            <a:r>
              <a:rPr lang="en" dirty="0"/>
              <a:t>Free SVG. </a:t>
            </a:r>
            <a:r>
              <a:rPr lang="en" u="sng" dirty="0">
                <a:solidFill>
                  <a:schemeClr val="hlink"/>
                </a:solidFill>
                <a:hlinkClick r:id="rId3"/>
              </a:rPr>
              <a:t>https://freesvg.org/hand-holding-pencil</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8b766a47c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8b766a47c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Image Source: </a:t>
            </a:r>
            <a:r>
              <a:rPr lang="en" dirty="0"/>
              <a:t>Shani77. (n.d.). </a:t>
            </a:r>
            <a:r>
              <a:rPr lang="en" i="1" dirty="0"/>
              <a:t>Highlighter icons, highlighter, highlight, free photo. </a:t>
            </a:r>
            <a:r>
              <a:rPr lang="en" dirty="0"/>
              <a:t>Needpix.com. </a:t>
            </a:r>
            <a:r>
              <a:rPr lang="en" u="sng" dirty="0">
                <a:solidFill>
                  <a:schemeClr val="hlink"/>
                </a:solidFill>
                <a:hlinkClick r:id="rId3"/>
              </a:rPr>
              <a:t>https://www.needpix.com/photo/1709642/highlighter-icons-highlighter-highlight-color-highlighter-icons-highlighter-symbol-marker-icon-marker-yellow</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89292238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89292238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892922381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892922381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8a0dc9690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8a0dc9690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Image Source: </a:t>
            </a:r>
            <a:r>
              <a:rPr lang="en" dirty="0"/>
              <a:t>OpenClipart. (2014, March 6). </a:t>
            </a:r>
            <a:r>
              <a:rPr lang="en" i="1" dirty="0"/>
              <a:t>Paper bag vector image.</a:t>
            </a:r>
            <a:r>
              <a:rPr lang="en" dirty="0"/>
              <a:t> Free SVG. </a:t>
            </a:r>
            <a:r>
              <a:rPr lang="en" u="sng" dirty="0">
                <a:solidFill>
                  <a:schemeClr val="hlink"/>
                </a:solidFill>
                <a:hlinkClick r:id="rId3"/>
              </a:rPr>
              <a:t>https://freesvg.org/paper-bag-vector-image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8a0dc9690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8a0dc9690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t>Image Soucre: </a:t>
            </a:r>
            <a:r>
              <a:rPr lang="en" dirty="0"/>
              <a:t>Dukesy68. (2016, May 27). </a:t>
            </a:r>
            <a:r>
              <a:rPr lang="en" i="1" dirty="0"/>
              <a:t>Man scratching head.</a:t>
            </a:r>
            <a:r>
              <a:rPr lang="en" dirty="0"/>
              <a:t> Wikimedia Commons. </a:t>
            </a:r>
            <a:r>
              <a:rPr lang="en" u="sng" dirty="0">
                <a:solidFill>
                  <a:schemeClr val="hlink"/>
                </a:solidFill>
                <a:hlinkClick r:id="rId3"/>
              </a:rPr>
              <a:t>https://en.wikipedia.org/wiki/File:Man-scratching-head.gif</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a0dc96906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a0dc9690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a0dc96906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a0dc96906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a0dc9690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a0dc9690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a0dc9690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a0dc9690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Google Shape;12;p3"/>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228600" algn="l">
              <a:lnSpc>
                <a:spcPct val="100000"/>
              </a:lnSpc>
              <a:spcBef>
                <a:spcPts val="520"/>
              </a:spcBef>
              <a:spcAft>
                <a:spcPts val="0"/>
              </a:spcAft>
              <a:buSzPts val="2600"/>
              <a:buNone/>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49"/>
        <p:cNvGrpSpPr/>
        <p:nvPr/>
      </p:nvGrpSpPr>
      <p:grpSpPr>
        <a:xfrm>
          <a:off x="0" y="0"/>
          <a:ext cx="0" cy="0"/>
          <a:chOff x="0" y="0"/>
          <a:chExt cx="0" cy="0"/>
        </a:xfrm>
      </p:grpSpPr>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1A2836"/>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71D20"/>
              </a:buClr>
              <a:buSzPts val="3600"/>
              <a:buFont typeface="Calibri"/>
              <a:buNone/>
              <a:defRPr>
                <a:solidFill>
                  <a:srgbClr val="971D2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9A8219"/>
              </a:buClr>
              <a:buSzPts val="3600"/>
              <a:buFont typeface="Calibri"/>
              <a:buNone/>
              <a:defRPr>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93700" algn="l">
              <a:lnSpc>
                <a:spcPct val="100000"/>
              </a:lnSpc>
              <a:spcBef>
                <a:spcPts val="0"/>
              </a:spcBef>
              <a:spcAft>
                <a:spcPts val="0"/>
              </a:spcAft>
              <a:buSzPts val="2600"/>
              <a:buChar char="•"/>
              <a:defRPr/>
            </a:lvl1pPr>
            <a:lvl2pPr marL="914400" lvl="1" indent="-325755" algn="l">
              <a:lnSpc>
                <a:spcPct val="100000"/>
              </a:lnSpc>
              <a:spcBef>
                <a:spcPts val="0"/>
              </a:spcBef>
              <a:spcAft>
                <a:spcPts val="0"/>
              </a:spcAft>
              <a:buSzPts val="1530"/>
              <a:buChar char="⚫"/>
              <a:defRPr/>
            </a:lvl2pPr>
            <a:lvl3pPr marL="1371600" lvl="2" indent="-298640" algn="l">
              <a:lnSpc>
                <a:spcPct val="100000"/>
              </a:lnSpc>
              <a:spcBef>
                <a:spcPts val="0"/>
              </a:spcBef>
              <a:spcAft>
                <a:spcPts val="0"/>
              </a:spcAft>
              <a:buSzPts val="1103"/>
              <a:buChar char="⚫"/>
              <a:defRPr/>
            </a:lvl3pPr>
            <a:lvl4pPr marL="1828800" lvl="3" indent="-290512" algn="l">
              <a:lnSpc>
                <a:spcPct val="100000"/>
              </a:lnSpc>
              <a:spcBef>
                <a:spcPts val="0"/>
              </a:spcBef>
              <a:spcAft>
                <a:spcPts val="0"/>
              </a:spcAft>
              <a:buSzPts val="975"/>
              <a:buChar char="⚫"/>
              <a:defRPr/>
            </a:lvl4pPr>
            <a:lvl5pPr marL="2286000" lvl="4" indent="-290512" algn="l">
              <a:lnSpc>
                <a:spcPct val="100000"/>
              </a:lnSpc>
              <a:spcBef>
                <a:spcPts val="0"/>
              </a:spcBef>
              <a:spcAft>
                <a:spcPts val="0"/>
              </a:spcAft>
              <a:buSzPts val="975"/>
              <a:buChar char="⚫"/>
              <a:defRPr/>
            </a:lvl5pPr>
            <a:lvl6pPr marL="2743200" lvl="5" indent="-297179" algn="l">
              <a:lnSpc>
                <a:spcPct val="100000"/>
              </a:lnSpc>
              <a:spcBef>
                <a:spcPts val="0"/>
              </a:spcBef>
              <a:spcAft>
                <a:spcPts val="0"/>
              </a:spcAft>
              <a:buSzPts val="1080"/>
              <a:buChar char="⚫"/>
              <a:defRPr/>
            </a:lvl6pPr>
            <a:lvl7pPr marL="3200400" lvl="6" indent="-289560" algn="l">
              <a:lnSpc>
                <a:spcPct val="100000"/>
              </a:lnSpc>
              <a:spcBef>
                <a:spcPts val="0"/>
              </a:spcBef>
              <a:spcAft>
                <a:spcPts val="0"/>
              </a:spcAft>
              <a:buSzPts val="960"/>
              <a:buChar char="⚫"/>
              <a:defRPr/>
            </a:lvl7pPr>
            <a:lvl8pPr marL="3657600" lvl="7" indent="-304800" algn="l">
              <a:lnSpc>
                <a:spcPct val="100000"/>
              </a:lnSpc>
              <a:spcBef>
                <a:spcPts val="0"/>
              </a:spcBef>
              <a:spcAft>
                <a:spcPts val="0"/>
              </a:spcAft>
              <a:buSzPts val="1200"/>
              <a:buFont typeface="Constantia"/>
              <a:buChar char="•"/>
              <a:defRPr/>
            </a:lvl8pPr>
            <a:lvl9pPr marL="4114800" lvl="8" indent="-295275" algn="l">
              <a:lnSpc>
                <a:spcPct val="100000"/>
              </a:lnSpc>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25755" algn="l">
              <a:lnSpc>
                <a:spcPct val="100000"/>
              </a:lnSpc>
              <a:spcBef>
                <a:spcPts val="360"/>
              </a:spcBef>
              <a:spcAft>
                <a:spcPts val="0"/>
              </a:spcAft>
              <a:buSzPts val="1530"/>
              <a:buChar char="⚫"/>
              <a:defRPr/>
            </a:lvl2pPr>
            <a:lvl3pPr marL="1371600" lvl="2" indent="-308610" algn="l">
              <a:lnSpc>
                <a:spcPct val="100000"/>
              </a:lnSpc>
              <a:spcBef>
                <a:spcPts val="360"/>
              </a:spcBef>
              <a:spcAft>
                <a:spcPts val="0"/>
              </a:spcAft>
              <a:buSzPts val="1260"/>
              <a:buChar char="⚫"/>
              <a:defRPr/>
            </a:lvl3pPr>
            <a:lvl4pPr marL="1828800" lvl="3" indent="-302894" algn="l">
              <a:lnSpc>
                <a:spcPct val="100000"/>
              </a:lnSpc>
              <a:spcBef>
                <a:spcPts val="360"/>
              </a:spcBef>
              <a:spcAft>
                <a:spcPts val="0"/>
              </a:spcAft>
              <a:buSzPts val="1170"/>
              <a:buChar char="⚫"/>
              <a:defRPr/>
            </a:lvl4pPr>
            <a:lvl5pPr marL="2286000" lvl="4" indent="-302895" algn="l">
              <a:lnSpc>
                <a:spcPct val="100000"/>
              </a:lnSpc>
              <a:spcBef>
                <a:spcPts val="360"/>
              </a:spcBef>
              <a:spcAft>
                <a:spcPts val="0"/>
              </a:spcAft>
              <a:buSzPts val="1170"/>
              <a:buChar char="⚫"/>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528066"/>
            <a:ext cx="83058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457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24" name="Google Shape;24;p6"/>
          <p:cNvSpPr txBox="1">
            <a:spLocks noGrp="1"/>
          </p:cNvSpPr>
          <p:nvPr>
            <p:ph type="body" idx="2"/>
          </p:nvPr>
        </p:nvSpPr>
        <p:spPr>
          <a:xfrm>
            <a:off x="4648200" y="1440064"/>
            <a:ext cx="4038600" cy="33261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SzPts val="2400"/>
              <a:buChar char="•"/>
              <a:defRPr sz="2400"/>
            </a:lvl1pPr>
            <a:lvl2pPr marL="914400" lvl="1" indent="-325755" algn="l">
              <a:lnSpc>
                <a:spcPct val="100000"/>
              </a:lnSpc>
              <a:spcBef>
                <a:spcPts val="360"/>
              </a:spcBef>
              <a:spcAft>
                <a:spcPts val="0"/>
              </a:spcAft>
              <a:buSzPts val="1530"/>
              <a:buChar char="⚫"/>
              <a:defRPr sz="1800"/>
            </a:lvl2pPr>
            <a:lvl3pPr marL="1371600" lvl="2" indent="-295275" algn="l">
              <a:lnSpc>
                <a:spcPct val="100000"/>
              </a:lnSpc>
              <a:spcBef>
                <a:spcPts val="300"/>
              </a:spcBef>
              <a:spcAft>
                <a:spcPts val="0"/>
              </a:spcAft>
              <a:buSzPts val="1050"/>
              <a:buChar char="⚫"/>
              <a:defRPr sz="1500"/>
            </a:lvl3pPr>
            <a:lvl4pPr marL="1828800" lvl="3" indent="-284289" algn="l">
              <a:lnSpc>
                <a:spcPct val="100000"/>
              </a:lnSpc>
              <a:spcBef>
                <a:spcPts val="270"/>
              </a:spcBef>
              <a:spcAft>
                <a:spcPts val="0"/>
              </a:spcAft>
              <a:buSzPts val="877"/>
              <a:buChar char="⚫"/>
              <a:defRPr sz="135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25" name="Google Shape;25;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ctrTitle"/>
          </p:nvPr>
        </p:nvSpPr>
        <p:spPr>
          <a:xfrm>
            <a:off x="533400" y="1028700"/>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7"/>
          <p:cNvSpPr txBox="1">
            <a:spLocks noGrp="1"/>
          </p:cNvSpPr>
          <p:nvPr>
            <p:ph type="subTitle" idx="1"/>
          </p:nvPr>
        </p:nvSpPr>
        <p:spPr>
          <a:xfrm>
            <a:off x="533400" y="2421402"/>
            <a:ext cx="7854600" cy="1314300"/>
          </a:xfrm>
          <a:prstGeom prst="rect">
            <a:avLst/>
          </a:prstGeom>
          <a:noFill/>
          <a:ln>
            <a:noFill/>
          </a:ln>
        </p:spPr>
        <p:txBody>
          <a:bodyPr spcFirstLastPara="1" wrap="square" lIns="0" tIns="45700" rIns="18275" bIns="45700" anchor="t" anchorCtr="0">
            <a:noAutofit/>
          </a:bodyPr>
          <a:lstStyle>
            <a:lvl1pPr marR="34288"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29" name="Google Shape;29;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0"/>
        <p:cNvGrpSpPr/>
        <p:nvPr/>
      </p:nvGrpSpPr>
      <p:grpSpPr>
        <a:xfrm>
          <a:off x="0" y="0"/>
          <a:ext cx="0" cy="0"/>
          <a:chOff x="0" y="0"/>
          <a:chExt cx="0" cy="0"/>
        </a:xfrm>
      </p:grpSpPr>
      <p:pic>
        <p:nvPicPr>
          <p:cNvPr id="31" name="Google Shape;31;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457200" y="205978"/>
            <a:ext cx="8229600" cy="857400"/>
          </a:xfrm>
          <a:prstGeom prst="rect">
            <a:avLst/>
          </a:prstGeom>
          <a:noFill/>
          <a:ln>
            <a:noFill/>
          </a:ln>
        </p:spPr>
        <p:txBody>
          <a:bodyPr spcFirstLastPara="1" wrap="square" lIns="91400" tIns="91400" rIns="91400" bIns="91400" anchor="ctr" anchorCtr="0">
            <a:noAutofit/>
          </a:bodyPr>
          <a:lstStyle>
            <a:lvl1pPr lvl="0" algn="l">
              <a:lnSpc>
                <a:spcPct val="100000"/>
              </a:lnSpc>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34" name="Google Shape;34;p9"/>
          <p:cNvSpPr txBox="1">
            <a:spLocks noGrp="1"/>
          </p:cNvSpPr>
          <p:nvPr>
            <p:ph type="body" idx="1"/>
          </p:nvPr>
        </p:nvSpPr>
        <p:spPr>
          <a:xfrm>
            <a:off x="457200"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sp>
        <p:nvSpPr>
          <p:cNvPr id="35" name="Google Shape;35;p9"/>
          <p:cNvSpPr txBox="1">
            <a:spLocks noGrp="1"/>
          </p:cNvSpPr>
          <p:nvPr>
            <p:ph type="body" idx="2"/>
          </p:nvPr>
        </p:nvSpPr>
        <p:spPr>
          <a:xfrm>
            <a:off x="4692274" y="1200150"/>
            <a:ext cx="3994500" cy="3725700"/>
          </a:xfrm>
          <a:prstGeom prst="rect">
            <a:avLst/>
          </a:prstGeom>
          <a:noFill/>
          <a:ln>
            <a:noFill/>
          </a:ln>
        </p:spPr>
        <p:txBody>
          <a:bodyPr spcFirstLastPara="1" wrap="square" lIns="91400" tIns="91400" rIns="91400" bIns="91400" anchor="t" anchorCtr="0">
            <a:no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onstantia"/>
              <a:buChar char="•"/>
              <a:defRPr sz="1350"/>
            </a:lvl8pPr>
            <a:lvl9pPr marL="4114800" lvl="8" indent="-314325" algn="l">
              <a:lnSpc>
                <a:spcPct val="100000"/>
              </a:lnSpc>
              <a:spcBef>
                <a:spcPts val="270"/>
              </a:spcBef>
              <a:spcAft>
                <a:spcPts val="0"/>
              </a:spcAft>
              <a:buSzPts val="1350"/>
              <a:buFont typeface="Constantia"/>
              <a:buChar char="•"/>
              <a:defRPr sz="1350"/>
            </a:lvl9pPr>
          </a:lstStyle>
          <a:p>
            <a:endParaRPr/>
          </a:p>
        </p:txBody>
      </p:sp>
      <p:pic>
        <p:nvPicPr>
          <p:cNvPr id="36" name="Google Shape;36;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0" name="Google Shape;40;p10"/>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1" name="Google Shape;41;p10"/>
          <p:cNvSpPr txBox="1">
            <a:spLocks noGrp="1"/>
          </p:cNvSpPr>
          <p:nvPr>
            <p:ph type="body" idx="3"/>
          </p:nvPr>
        </p:nvSpPr>
        <p:spPr>
          <a:xfrm>
            <a:off x="457200" y="1885950"/>
            <a:ext cx="40401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2" name="Google Shape;42;p10"/>
          <p:cNvSpPr txBox="1">
            <a:spLocks noGrp="1"/>
          </p:cNvSpPr>
          <p:nvPr>
            <p:ph type="body" idx="4"/>
          </p:nvPr>
        </p:nvSpPr>
        <p:spPr>
          <a:xfrm>
            <a:off x="4645027" y="1885950"/>
            <a:ext cx="4041900" cy="28842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3" name="Google Shape;43;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4"/>
        <p:cNvGrpSpPr/>
        <p:nvPr/>
      </p:nvGrpSpPr>
      <p:grpSpPr>
        <a:xfrm>
          <a:off x="0" y="0"/>
          <a:ext cx="0" cy="0"/>
          <a:chOff x="0" y="0"/>
          <a:chExt cx="0" cy="0"/>
        </a:xfrm>
      </p:grpSpPr>
      <p:sp>
        <p:nvSpPr>
          <p:cNvPr id="45" name="Google Shape;45;p11"/>
          <p:cNvSpPr txBox="1">
            <a:spLocks noGrp="1"/>
          </p:cNvSpPr>
          <p:nvPr>
            <p:ph type="body" idx="1"/>
          </p:nvPr>
        </p:nvSpPr>
        <p:spPr>
          <a:xfrm>
            <a:off x="3575050" y="1428750"/>
            <a:ext cx="5111700" cy="3257700"/>
          </a:xfrm>
          <a:prstGeom prst="rect">
            <a:avLst/>
          </a:prstGeom>
          <a:noFill/>
          <a:ln>
            <a:noFill/>
          </a:ln>
        </p:spPr>
        <p:txBody>
          <a:bodyPr spcFirstLastPara="1" wrap="square" lIns="91425" tIns="0" rIns="91425" bIns="45700" anchor="t" anchorCtr="0">
            <a:no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46" name="Google Shape;46;p1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1"/>
          <p:cNvSpPr txBox="1">
            <a:spLocks noGrp="1"/>
          </p:cNvSpPr>
          <p:nvPr>
            <p:ph type="body" idx="2"/>
          </p:nvPr>
        </p:nvSpPr>
        <p:spPr>
          <a:xfrm>
            <a:off x="457200" y="1428750"/>
            <a:ext cx="3124200" cy="3257700"/>
          </a:xfrm>
          <a:prstGeom prst="rect">
            <a:avLst/>
          </a:prstGeom>
          <a:noFill/>
          <a:ln>
            <a:noFill/>
          </a:ln>
        </p:spPr>
        <p:txBody>
          <a:bodyPr spcFirstLastPara="1" wrap="square" lIns="91425" tIns="0" rIns="91425" bIns="45700" anchor="t" anchorCtr="0">
            <a:noAutofit/>
          </a:bodyPr>
          <a:lstStyle>
            <a:lvl1pPr marL="457200" lvl="0" indent="-342900" algn="l">
              <a:lnSpc>
                <a:spcPct val="100000"/>
              </a:lnSpc>
              <a:spcBef>
                <a:spcPts val="360"/>
              </a:spcBef>
              <a:spcAft>
                <a:spcPts val="0"/>
              </a:spcAft>
              <a:buSzPts val="1800"/>
              <a:buChar char="•"/>
              <a:defRPr sz="1800"/>
            </a:lvl1pPr>
            <a:lvl2pPr marL="914400" lvl="1" indent="-309562" algn="l">
              <a:lnSpc>
                <a:spcPct val="100000"/>
              </a:lnSpc>
              <a:spcBef>
                <a:spcPts val="300"/>
              </a:spcBef>
              <a:spcAft>
                <a:spcPts val="0"/>
              </a:spcAft>
              <a:buSzPts val="1275"/>
              <a:buChar char="⚫"/>
              <a:defRPr sz="1500"/>
            </a:lvl2pPr>
            <a:lvl3pPr marL="1371600" lvl="2" indent="-288607" algn="l">
              <a:lnSpc>
                <a:spcPct val="100000"/>
              </a:lnSpc>
              <a:spcBef>
                <a:spcPts val="270"/>
              </a:spcBef>
              <a:spcAft>
                <a:spcPts val="0"/>
              </a:spcAft>
              <a:buSzPts val="945"/>
              <a:buChar char="⚫"/>
              <a:defRPr sz="1350"/>
            </a:lvl3pPr>
            <a:lvl4pPr marL="1828800" lvl="3" indent="-278130" algn="l">
              <a:lnSpc>
                <a:spcPct val="100000"/>
              </a:lnSpc>
              <a:spcBef>
                <a:spcPts val="240"/>
              </a:spcBef>
              <a:spcAft>
                <a:spcPts val="0"/>
              </a:spcAft>
              <a:buSzPts val="780"/>
              <a:buChar char="⚫"/>
              <a:defRPr sz="1200"/>
            </a:lvl4pPr>
            <a:lvl5pPr marL="2286000" lvl="4" indent="-278129" algn="l">
              <a:lnSpc>
                <a:spcPct val="100000"/>
              </a:lnSpc>
              <a:spcBef>
                <a:spcPts val="240"/>
              </a:spcBef>
              <a:spcAft>
                <a:spcPts val="0"/>
              </a:spcAft>
              <a:buSzPts val="780"/>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8" name="Google Shape;48;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drive.google.com/file/d/13DPCnu236yVul2G2Wkmeir5ZmcidNFuX/vie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8"/>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
              <a:t>Sweet and Savory Writing </a:t>
            </a:r>
            <a:endParaRPr/>
          </a:p>
        </p:txBody>
      </p:sp>
      <p:sp>
        <p:nvSpPr>
          <p:cNvPr id="73" name="Google Shape;73;p18"/>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 dirty="0"/>
              <a:t>English Language Arts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Examples and Non-Examples </a:t>
            </a:r>
            <a:endParaRPr/>
          </a:p>
        </p:txBody>
      </p:sp>
      <p:sp>
        <p:nvSpPr>
          <p:cNvPr id="151" name="Google Shape;151;p30"/>
          <p:cNvSpPr txBox="1">
            <a:spLocks noGrp="1"/>
          </p:cNvSpPr>
          <p:nvPr>
            <p:ph type="body" idx="1"/>
          </p:nvPr>
        </p:nvSpPr>
        <p:spPr>
          <a:xfrm>
            <a:off x="457200" y="1451610"/>
            <a:ext cx="7708900" cy="3291900"/>
          </a:xfrm>
          <a:prstGeom prst="rect">
            <a:avLst/>
          </a:prstGeom>
        </p:spPr>
        <p:txBody>
          <a:bodyPr spcFirstLastPara="1" wrap="square" lIns="91425" tIns="45700" rIns="91425" bIns="45700" anchor="t" anchorCtr="0">
            <a:noAutofit/>
          </a:bodyPr>
          <a:lstStyle/>
          <a:p>
            <a:pPr marL="76200" lvl="0" indent="0" algn="l" rtl="0">
              <a:spcBef>
                <a:spcPts val="520"/>
              </a:spcBef>
              <a:spcAft>
                <a:spcPts val="0"/>
              </a:spcAft>
              <a:buSzPts val="2400"/>
              <a:buNone/>
            </a:pPr>
            <a:r>
              <a:rPr lang="en-US" sz="2400" dirty="0"/>
              <a:t>Work alone or </a:t>
            </a:r>
            <a:r>
              <a:rPr lang="en" sz="2400" dirty="0"/>
              <a:t>with a partner to read and analyze the excerpts on your handout. </a:t>
            </a:r>
            <a:endParaRPr sz="2400" dirty="0"/>
          </a:p>
          <a:p>
            <a:pPr marL="76200" lvl="0" indent="0" algn="l" rtl="0">
              <a:spcBef>
                <a:spcPts val="0"/>
              </a:spcBef>
              <a:spcAft>
                <a:spcPts val="0"/>
              </a:spcAft>
              <a:buSzPts val="2400"/>
              <a:buNone/>
            </a:pPr>
            <a:endParaRPr lang="en" sz="2400" dirty="0"/>
          </a:p>
          <a:p>
            <a:pPr marL="76200" lvl="0" indent="0" algn="l" rtl="0">
              <a:spcBef>
                <a:spcPts val="0"/>
              </a:spcBef>
              <a:spcAft>
                <a:spcPts val="0"/>
              </a:spcAft>
              <a:buSzPts val="2400"/>
              <a:buNone/>
            </a:pPr>
            <a:r>
              <a:rPr lang="en" sz="2400" b="1" dirty="0"/>
              <a:t>As you read: </a:t>
            </a:r>
            <a:endParaRPr sz="2400" b="1" dirty="0"/>
          </a:p>
          <a:p>
            <a:pPr indent="-317500">
              <a:spcBef>
                <a:spcPts val="0"/>
              </a:spcBef>
              <a:buSzPct val="100000"/>
              <a:buFont typeface="Arial" panose="020B0604020202020204" pitchFamily="34" charset="0"/>
              <a:buChar char="•"/>
            </a:pPr>
            <a:r>
              <a:rPr lang="en" sz="2200" dirty="0"/>
              <a:t>Look for instances of descriptive and sensory language. </a:t>
            </a:r>
            <a:endParaRPr sz="2200" dirty="0"/>
          </a:p>
          <a:p>
            <a:pPr indent="-317500">
              <a:spcBef>
                <a:spcPts val="0"/>
              </a:spcBef>
              <a:buSzPct val="100000"/>
              <a:buFont typeface="Arial" panose="020B0604020202020204" pitchFamily="34" charset="0"/>
              <a:buChar char="•"/>
            </a:pPr>
            <a:r>
              <a:rPr lang="en" sz="2200" dirty="0"/>
              <a:t>Rate the effectiveness of each excerpt regarding the use of descriptive and sensory language. </a:t>
            </a:r>
            <a:endParaRPr sz="2200" dirty="0"/>
          </a:p>
          <a:p>
            <a:pPr indent="-317500">
              <a:spcBef>
                <a:spcPts val="0"/>
              </a:spcBef>
              <a:buSzPct val="100000"/>
              <a:buFont typeface="Arial" panose="020B0604020202020204" pitchFamily="34" charset="0"/>
              <a:buChar char="•"/>
            </a:pPr>
            <a:r>
              <a:rPr lang="en" sz="2200" dirty="0"/>
              <a:t>Rewrite weak examples (or non-examples) to make them more descriptive. </a:t>
            </a:r>
            <a:endParaRPr sz="2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Excerpt 1</a:t>
            </a:r>
            <a:endParaRPr dirty="0"/>
          </a:p>
        </p:txBody>
      </p:sp>
      <p:sp>
        <p:nvSpPr>
          <p:cNvPr id="157" name="Google Shape;157;p31"/>
          <p:cNvSpPr txBox="1">
            <a:spLocks noGrp="1"/>
          </p:cNvSpPr>
          <p:nvPr>
            <p:ph type="body" idx="1"/>
          </p:nvPr>
        </p:nvSpPr>
        <p:spPr>
          <a:xfrm>
            <a:off x="457200" y="1440064"/>
            <a:ext cx="4038600" cy="3326100"/>
          </a:xfrm>
          <a:prstGeom prst="rect">
            <a:avLst/>
          </a:prstGeom>
        </p:spPr>
        <p:txBody>
          <a:bodyPr spcFirstLastPara="1" wrap="square" lIns="91425" tIns="45700" rIns="91425" bIns="45700" anchor="t" anchorCtr="0">
            <a:noAutofit/>
          </a:bodyPr>
          <a:lstStyle/>
          <a:p>
            <a:pPr marL="0" lvl="0" indent="0">
              <a:buNone/>
            </a:pPr>
            <a:r>
              <a:rPr lang="en-US" dirty="0"/>
              <a:t>I like to go to the beach. There is a lot of sand and even some trees there. People play games on the beach, and some people like to swim. I used to go to the beach very often.</a:t>
            </a:r>
            <a:r>
              <a:rPr lang="en" dirty="0"/>
              <a:t> </a:t>
            </a:r>
            <a:endParaRPr dirty="0"/>
          </a:p>
        </p:txBody>
      </p:sp>
      <p:pic>
        <p:nvPicPr>
          <p:cNvPr id="159" name="Google Shape;159;p31"/>
          <p:cNvPicPr preferRelativeResize="0"/>
          <p:nvPr/>
        </p:nvPicPr>
        <p:blipFill>
          <a:blip r:embed="rId3">
            <a:alphaModFix/>
          </a:blip>
          <a:stretch>
            <a:fillRect/>
          </a:stretch>
        </p:blipFill>
        <p:spPr>
          <a:xfrm>
            <a:off x="4479251" y="1440075"/>
            <a:ext cx="3958499" cy="26286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Clr>
                <a:schemeClr val="dk1"/>
              </a:buClr>
              <a:buSzPts val="1100"/>
              <a:buFont typeface="Arial"/>
              <a:buNone/>
            </a:pPr>
            <a:r>
              <a:rPr lang="en" dirty="0"/>
              <a:t>Excerpt 2 </a:t>
            </a:r>
            <a:endParaRPr dirty="0"/>
          </a:p>
        </p:txBody>
      </p:sp>
      <p:sp>
        <p:nvSpPr>
          <p:cNvPr id="165" name="Google Shape;165;p32"/>
          <p:cNvSpPr txBox="1">
            <a:spLocks noGrp="1"/>
          </p:cNvSpPr>
          <p:nvPr>
            <p:ph type="body" idx="1"/>
          </p:nvPr>
        </p:nvSpPr>
        <p:spPr>
          <a:xfrm>
            <a:off x="457200" y="1385466"/>
            <a:ext cx="8229600" cy="3291900"/>
          </a:xfrm>
          <a:prstGeom prst="rect">
            <a:avLst/>
          </a:prstGeom>
        </p:spPr>
        <p:txBody>
          <a:bodyPr spcFirstLastPara="1" wrap="square" lIns="91425" tIns="45700" rIns="91425" bIns="45700" anchor="t" anchorCtr="0">
            <a:noAutofit/>
          </a:bodyPr>
          <a:lstStyle/>
          <a:p>
            <a:pPr marL="0" lvl="0" indent="0">
              <a:buNone/>
            </a:pPr>
            <a:r>
              <a:rPr lang="en-US" sz="2400" dirty="0"/>
              <a:t>The sweet smell of sugar seems to call me in the evenings. The lure of its deliciousness is hard to resist. When the temptation is too much to handle, I tiptoe into the kitchen, past the judgmental eyes of the photos hanging on the wall, and over the cracking sounds of the hardwood floors. The sight of those beautifully rounded treats only increases the pounding of my heart and salivating in my mouth. “M” means </a:t>
            </a:r>
            <a:r>
              <a:rPr lang="en-US" sz="2400" i="1" dirty="0"/>
              <a:t>mine</a:t>
            </a:r>
            <a:r>
              <a:rPr lang="en-US" sz="2400" dirty="0"/>
              <a:t>; all mine! The taste of its succulent, melting goodness on my tongue causes all my senses to celebrate. </a:t>
            </a:r>
            <a:r>
              <a:rPr lang="en-US" sz="2400" dirty="0" err="1"/>
              <a:t>Mmm</a:t>
            </a:r>
            <a:r>
              <a:rPr lang="en-US" sz="2400" dirty="0"/>
              <a:t>, good!</a:t>
            </a:r>
            <a:r>
              <a:rPr lang="en" sz="2400" dirty="0"/>
              <a:t> </a:t>
            </a:r>
            <a:endParaRPr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Clr>
                <a:schemeClr val="dk1"/>
              </a:buClr>
              <a:buSzPts val="1100"/>
              <a:buFont typeface="Arial"/>
              <a:buNone/>
            </a:pPr>
            <a:r>
              <a:rPr lang="en" dirty="0"/>
              <a:t>Excerpt 3</a:t>
            </a:r>
            <a:endParaRPr dirty="0"/>
          </a:p>
        </p:txBody>
      </p:sp>
      <p:sp>
        <p:nvSpPr>
          <p:cNvPr id="171" name="Google Shape;171;p33"/>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buNone/>
            </a:pPr>
            <a:r>
              <a:rPr lang="en-US" sz="1800" dirty="0"/>
              <a:t>As daylight breaks, restless winds sneak into my room causing little bumps to form on my arms. I have no choice but to wake from my dream. The bright reflection caused by the white, fluffy substance blanketing my backyard forces my eyes to squint, as I throw open the window curtains. Squeals and muffled laughter from the playful kids next door catch my attention. I rush down the stairs to put on my gear, and I run out into the bitter cold to join them. But after playing for an hour, I’m persuaded to come back inside. The brisk air that grabs at my lungs, and the numbness of my toes in my boots have won. But the delicious aroma of Mom’s hot chocolate comforts me. It is soothingly warm as it melts down my throat and tastes like heaven on my lips.</a:t>
            </a:r>
            <a:endParaRPr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4"/>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Excerpt 4</a:t>
            </a:r>
            <a:endParaRPr dirty="0"/>
          </a:p>
        </p:txBody>
      </p:sp>
      <p:sp>
        <p:nvSpPr>
          <p:cNvPr id="177" name="Google Shape;177;p34"/>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
              <a:t>The weather outside is changing now that fall is here.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Now It’s Your Turn To Write! </a:t>
            </a:r>
            <a:endParaRPr dirty="0"/>
          </a:p>
        </p:txBody>
      </p:sp>
      <p:sp>
        <p:nvSpPr>
          <p:cNvPr id="183" name="Google Shape;183;p35"/>
          <p:cNvSpPr txBox="1">
            <a:spLocks noGrp="1"/>
          </p:cNvSpPr>
          <p:nvPr>
            <p:ph type="body" idx="1"/>
          </p:nvPr>
        </p:nvSpPr>
        <p:spPr>
          <a:xfrm>
            <a:off x="457200" y="1451610"/>
            <a:ext cx="6993467" cy="3291900"/>
          </a:xfrm>
          <a:prstGeom prst="rect">
            <a:avLst/>
          </a:prstGeom>
        </p:spPr>
        <p:txBody>
          <a:bodyPr spcFirstLastPara="1" wrap="square" lIns="91425" tIns="45700" rIns="91425" bIns="45700" anchor="t" anchorCtr="0">
            <a:noAutofit/>
          </a:bodyPr>
          <a:lstStyle/>
          <a:p>
            <a:pPr marL="577850" lvl="0" indent="-514350" algn="l" rtl="0">
              <a:spcBef>
                <a:spcPts val="520"/>
              </a:spcBef>
              <a:spcAft>
                <a:spcPts val="0"/>
              </a:spcAft>
              <a:buSzPts val="2600"/>
              <a:buFont typeface="+mj-lt"/>
              <a:buAutoNum type="arabicPeriod"/>
            </a:pPr>
            <a:r>
              <a:rPr lang="en" dirty="0"/>
              <a:t>Choose a type of writing: poem, narrative, descriptive short story, etc.</a:t>
            </a:r>
            <a:endParaRPr dirty="0"/>
          </a:p>
          <a:p>
            <a:pPr marL="577850" lvl="0" indent="-514350" algn="l" rtl="0">
              <a:spcBef>
                <a:spcPts val="0"/>
              </a:spcBef>
              <a:spcAft>
                <a:spcPts val="0"/>
              </a:spcAft>
              <a:buSzPts val="2600"/>
              <a:buFont typeface="+mj-lt"/>
              <a:buAutoNum type="arabicPeriod"/>
            </a:pPr>
            <a:r>
              <a:rPr lang="en" dirty="0"/>
              <a:t>Brainstorm sensory details. </a:t>
            </a:r>
            <a:endParaRPr dirty="0"/>
          </a:p>
          <a:p>
            <a:pPr marL="577850" lvl="0" indent="-514350" algn="l" rtl="0">
              <a:spcBef>
                <a:spcPts val="0"/>
              </a:spcBef>
              <a:spcAft>
                <a:spcPts val="0"/>
              </a:spcAft>
              <a:buSzPts val="2600"/>
              <a:buFont typeface="+mj-lt"/>
              <a:buAutoNum type="arabicPeriod"/>
            </a:pPr>
            <a:r>
              <a:rPr lang="en" dirty="0"/>
              <a:t>Write a rough draft. </a:t>
            </a:r>
            <a:endParaRPr dirty="0"/>
          </a:p>
          <a:p>
            <a:pPr marL="577850" lvl="0" indent="-514350" algn="l" rtl="0">
              <a:spcBef>
                <a:spcPts val="0"/>
              </a:spcBef>
              <a:spcAft>
                <a:spcPts val="0"/>
              </a:spcAft>
              <a:buSzPts val="2600"/>
              <a:buFont typeface="+mj-lt"/>
              <a:buAutoNum type="arabicPeriod"/>
            </a:pPr>
            <a:r>
              <a:rPr lang="en" dirty="0"/>
              <a:t>Trade your writing with a partner. </a:t>
            </a:r>
            <a:endParaRPr dirty="0"/>
          </a:p>
          <a:p>
            <a:pPr marL="577850" lvl="0" indent="-514350" algn="l" rtl="0">
              <a:spcBef>
                <a:spcPts val="0"/>
              </a:spcBef>
              <a:spcAft>
                <a:spcPts val="0"/>
              </a:spcAft>
              <a:buSzPts val="2600"/>
              <a:buFont typeface="+mj-lt"/>
              <a:buAutoNum type="arabicPeriod"/>
            </a:pPr>
            <a:r>
              <a:rPr lang="en" dirty="0"/>
              <a:t>After receiving feedback from your partner, revise your writing to create a final draft. </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Share Out </a:t>
            </a:r>
            <a:endParaRPr dirty="0"/>
          </a:p>
        </p:txBody>
      </p:sp>
      <p:sp>
        <p:nvSpPr>
          <p:cNvPr id="189" name="Google Shape;189;p36"/>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0"/>
              </a:spcBef>
              <a:spcAft>
                <a:spcPts val="0"/>
              </a:spcAft>
              <a:buSzPts val="2600"/>
              <a:buChar char="•"/>
            </a:pPr>
            <a:r>
              <a:rPr lang="en" dirty="0"/>
              <a:t>As your classmates share, listen and take note of the descriptive and sensory language.</a:t>
            </a:r>
            <a:endParaRPr dirty="0"/>
          </a:p>
          <a:p>
            <a:pPr marL="457200" lvl="0" indent="-393700" algn="l" rtl="0">
              <a:spcBef>
                <a:spcPts val="0"/>
              </a:spcBef>
              <a:spcAft>
                <a:spcPts val="0"/>
              </a:spcAft>
              <a:buSzPts val="2600"/>
              <a:buChar char="•"/>
            </a:pPr>
            <a:r>
              <a:rPr lang="en" dirty="0"/>
              <a:t>What did you notice? </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7"/>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Draw What You Hear</a:t>
            </a:r>
            <a:endParaRPr dirty="0"/>
          </a:p>
        </p:txBody>
      </p:sp>
      <p:sp>
        <p:nvSpPr>
          <p:cNvPr id="196" name="Google Shape;196;p37"/>
          <p:cNvSpPr txBox="1">
            <a:spLocks noGrp="1"/>
          </p:cNvSpPr>
          <p:nvPr>
            <p:ph type="body" idx="2"/>
          </p:nvPr>
        </p:nvSpPr>
        <p:spPr>
          <a:xfrm>
            <a:off x="4648200" y="1440064"/>
            <a:ext cx="4038600" cy="3326100"/>
          </a:xfrm>
          <a:prstGeom prst="rect">
            <a:avLst/>
          </a:prstGeom>
        </p:spPr>
        <p:txBody>
          <a:bodyPr spcFirstLastPara="1" wrap="square" lIns="91425" tIns="45700" rIns="91425" bIns="45700" anchor="t" anchorCtr="0">
            <a:noAutofit/>
          </a:bodyPr>
          <a:lstStyle/>
          <a:p>
            <a:pPr marL="76200" lvl="0" indent="0" algn="l" rtl="0">
              <a:spcBef>
                <a:spcPts val="480"/>
              </a:spcBef>
              <a:spcAft>
                <a:spcPts val="0"/>
              </a:spcAft>
              <a:buSzPts val="2400"/>
              <a:buNone/>
            </a:pPr>
            <a:r>
              <a:rPr lang="en" dirty="0"/>
              <a:t>Draw images to show what you hear in the descriptive writing as your classmates share out. </a:t>
            </a:r>
            <a:endParaRPr dirty="0"/>
          </a:p>
        </p:txBody>
      </p:sp>
      <p:pic>
        <p:nvPicPr>
          <p:cNvPr id="197" name="Google Shape;197;p37"/>
          <p:cNvPicPr preferRelativeResize="0"/>
          <p:nvPr/>
        </p:nvPicPr>
        <p:blipFill>
          <a:blip r:embed="rId3">
            <a:alphaModFix/>
          </a:blip>
          <a:stretch>
            <a:fillRect/>
          </a:stretch>
        </p:blipFill>
        <p:spPr>
          <a:xfrm>
            <a:off x="457200" y="1440075"/>
            <a:ext cx="3450525" cy="34505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8"/>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Before You Submit </a:t>
            </a:r>
            <a:endParaRPr dirty="0"/>
          </a:p>
        </p:txBody>
      </p:sp>
      <p:sp>
        <p:nvSpPr>
          <p:cNvPr id="203" name="Google Shape;203;p38"/>
          <p:cNvSpPr txBox="1">
            <a:spLocks noGrp="1"/>
          </p:cNvSpPr>
          <p:nvPr>
            <p:ph type="body" idx="1"/>
          </p:nvPr>
        </p:nvSpPr>
        <p:spPr>
          <a:xfrm>
            <a:off x="457200" y="1451610"/>
            <a:ext cx="6986588" cy="3291900"/>
          </a:xfrm>
          <a:prstGeom prst="rect">
            <a:avLst/>
          </a:prstGeom>
        </p:spPr>
        <p:txBody>
          <a:bodyPr spcFirstLastPara="1" wrap="square" lIns="91425" tIns="45700" rIns="91425" bIns="45700" anchor="t" anchorCtr="0">
            <a:noAutofit/>
          </a:bodyPr>
          <a:lstStyle/>
          <a:p>
            <a:pPr marL="63500" lvl="0" indent="0" algn="l" rtl="0">
              <a:spcBef>
                <a:spcPts val="520"/>
              </a:spcBef>
              <a:spcAft>
                <a:spcPts val="0"/>
              </a:spcAft>
              <a:buSzPts val="2600"/>
              <a:buNone/>
            </a:pPr>
            <a:r>
              <a:rPr lang="en" dirty="0"/>
              <a:t>Take the opportunity to color-code the descriptive writing in your final draft. </a:t>
            </a:r>
            <a:endParaRPr dirty="0"/>
          </a:p>
        </p:txBody>
      </p:sp>
      <p:pic>
        <p:nvPicPr>
          <p:cNvPr id="204" name="Google Shape;204;p38"/>
          <p:cNvPicPr preferRelativeResize="0"/>
          <p:nvPr/>
        </p:nvPicPr>
        <p:blipFill rotWithShape="1">
          <a:blip r:embed="rId3">
            <a:alphaModFix/>
          </a:blip>
          <a:srcRect l="67686" t="50212"/>
          <a:stretch/>
        </p:blipFill>
        <p:spPr>
          <a:xfrm>
            <a:off x="6832898" y="2631929"/>
            <a:ext cx="1197824" cy="1215485"/>
          </a:xfrm>
          <a:prstGeom prst="rect">
            <a:avLst/>
          </a:prstGeom>
          <a:noFill/>
          <a:ln>
            <a:noFill/>
          </a:ln>
        </p:spPr>
      </p:pic>
      <p:pic>
        <p:nvPicPr>
          <p:cNvPr id="5" name="Google Shape;204;p38">
            <a:extLst>
              <a:ext uri="{FF2B5EF4-FFF2-40B4-BE49-F238E27FC236}">
                <a16:creationId xmlns:a16="http://schemas.microsoft.com/office/drawing/2014/main" id="{D4DDC4AA-E35B-4BD1-84B9-38076123E9CB}"/>
              </a:ext>
            </a:extLst>
          </p:cNvPr>
          <p:cNvPicPr preferRelativeResize="0"/>
          <p:nvPr/>
        </p:nvPicPr>
        <p:blipFill rotWithShape="1">
          <a:blip r:embed="rId3">
            <a:alphaModFix/>
          </a:blip>
          <a:srcRect t="49978" r="67112"/>
          <a:stretch/>
        </p:blipFill>
        <p:spPr>
          <a:xfrm>
            <a:off x="499902" y="2635593"/>
            <a:ext cx="1219120" cy="1221174"/>
          </a:xfrm>
          <a:prstGeom prst="rect">
            <a:avLst/>
          </a:prstGeom>
          <a:noFill/>
          <a:ln>
            <a:noFill/>
          </a:ln>
        </p:spPr>
      </p:pic>
      <p:pic>
        <p:nvPicPr>
          <p:cNvPr id="6" name="Google Shape;204;p38">
            <a:extLst>
              <a:ext uri="{FF2B5EF4-FFF2-40B4-BE49-F238E27FC236}">
                <a16:creationId xmlns:a16="http://schemas.microsoft.com/office/drawing/2014/main" id="{57D09AED-15E5-45B3-BEDD-3D47DEB18242}"/>
              </a:ext>
            </a:extLst>
          </p:cNvPr>
          <p:cNvPicPr preferRelativeResize="0"/>
          <p:nvPr/>
        </p:nvPicPr>
        <p:blipFill rotWithShape="1">
          <a:blip r:embed="rId3">
            <a:alphaModFix/>
          </a:blip>
          <a:srcRect l="32763" r="32911" b="50212"/>
          <a:stretch/>
        </p:blipFill>
        <p:spPr>
          <a:xfrm>
            <a:off x="2054646" y="2711121"/>
            <a:ext cx="1272400" cy="1215485"/>
          </a:xfrm>
          <a:prstGeom prst="rect">
            <a:avLst/>
          </a:prstGeom>
          <a:noFill/>
          <a:ln>
            <a:noFill/>
          </a:ln>
        </p:spPr>
      </p:pic>
      <p:pic>
        <p:nvPicPr>
          <p:cNvPr id="7" name="Google Shape;204;p38">
            <a:extLst>
              <a:ext uri="{FF2B5EF4-FFF2-40B4-BE49-F238E27FC236}">
                <a16:creationId xmlns:a16="http://schemas.microsoft.com/office/drawing/2014/main" id="{FB51BEAE-0CC9-4AAA-9D51-867238200BBB}"/>
              </a:ext>
            </a:extLst>
          </p:cNvPr>
          <p:cNvPicPr preferRelativeResize="0"/>
          <p:nvPr/>
        </p:nvPicPr>
        <p:blipFill rotWithShape="1">
          <a:blip r:embed="rId3">
            <a:alphaModFix/>
          </a:blip>
          <a:srcRect l="66779" b="50212"/>
          <a:stretch/>
        </p:blipFill>
        <p:spPr>
          <a:xfrm>
            <a:off x="3662670" y="2710934"/>
            <a:ext cx="1231447" cy="1215485"/>
          </a:xfrm>
          <a:prstGeom prst="rect">
            <a:avLst/>
          </a:prstGeom>
          <a:noFill/>
          <a:ln>
            <a:noFill/>
          </a:ln>
        </p:spPr>
      </p:pic>
      <p:pic>
        <p:nvPicPr>
          <p:cNvPr id="8" name="Google Shape;204;p38">
            <a:extLst>
              <a:ext uri="{FF2B5EF4-FFF2-40B4-BE49-F238E27FC236}">
                <a16:creationId xmlns:a16="http://schemas.microsoft.com/office/drawing/2014/main" id="{8A778C75-F935-4336-8C6F-AD48CF900124}"/>
              </a:ext>
            </a:extLst>
          </p:cNvPr>
          <p:cNvPicPr preferRelativeResize="0"/>
          <p:nvPr/>
        </p:nvPicPr>
        <p:blipFill rotWithShape="1">
          <a:blip r:embed="rId3">
            <a:alphaModFix/>
          </a:blip>
          <a:srcRect l="32262" t="50212" r="32176"/>
          <a:stretch/>
        </p:blipFill>
        <p:spPr>
          <a:xfrm>
            <a:off x="5224874" y="2631930"/>
            <a:ext cx="1318221" cy="1215485"/>
          </a:xfrm>
          <a:prstGeom prst="rect">
            <a:avLst/>
          </a:prstGeom>
          <a:noFill/>
          <a:ln>
            <a:noFill/>
          </a:ln>
        </p:spPr>
      </p:pic>
      <p:sp>
        <p:nvSpPr>
          <p:cNvPr id="3" name="TextBox 2">
            <a:extLst>
              <a:ext uri="{FF2B5EF4-FFF2-40B4-BE49-F238E27FC236}">
                <a16:creationId xmlns:a16="http://schemas.microsoft.com/office/drawing/2014/main" id="{5944BC61-D02A-43C7-8F9C-9B58697C7450}"/>
              </a:ext>
            </a:extLst>
          </p:cNvPr>
          <p:cNvSpPr txBox="1"/>
          <p:nvPr/>
        </p:nvSpPr>
        <p:spPr>
          <a:xfrm>
            <a:off x="647700" y="3965778"/>
            <a:ext cx="716863" cy="400110"/>
          </a:xfrm>
          <a:prstGeom prst="rect">
            <a:avLst/>
          </a:prstGeom>
          <a:noFill/>
        </p:spPr>
        <p:txBody>
          <a:bodyPr wrap="none" rtlCol="0">
            <a:spAutoFit/>
          </a:bodyPr>
          <a:lstStyle/>
          <a:p>
            <a:r>
              <a:rPr lang="en-US" sz="2000" b="1" dirty="0">
                <a:solidFill>
                  <a:schemeClr val="accent2"/>
                </a:solidFill>
                <a:latin typeface="Calibri" panose="020F0502020204030204" pitchFamily="34" charset="0"/>
                <a:cs typeface="Calibri" panose="020F0502020204030204" pitchFamily="34" charset="0"/>
              </a:rPr>
              <a:t>Sight</a:t>
            </a:r>
          </a:p>
        </p:txBody>
      </p:sp>
      <p:sp>
        <p:nvSpPr>
          <p:cNvPr id="11" name="TextBox 10">
            <a:extLst>
              <a:ext uri="{FF2B5EF4-FFF2-40B4-BE49-F238E27FC236}">
                <a16:creationId xmlns:a16="http://schemas.microsoft.com/office/drawing/2014/main" id="{56E33237-65A6-4B21-8699-8CCCE2E42936}"/>
              </a:ext>
            </a:extLst>
          </p:cNvPr>
          <p:cNvSpPr txBox="1"/>
          <p:nvPr/>
        </p:nvSpPr>
        <p:spPr>
          <a:xfrm>
            <a:off x="2261882" y="3965778"/>
            <a:ext cx="857927" cy="400110"/>
          </a:xfrm>
          <a:prstGeom prst="rect">
            <a:avLst/>
          </a:prstGeom>
          <a:noFill/>
        </p:spPr>
        <p:txBody>
          <a:bodyPr wrap="none" rtlCol="0">
            <a:spAutoFit/>
          </a:bodyPr>
          <a:lstStyle/>
          <a:p>
            <a:r>
              <a:rPr lang="en-US" sz="2000" b="1" dirty="0">
                <a:solidFill>
                  <a:schemeClr val="accent2"/>
                </a:solidFill>
                <a:latin typeface="Calibri" panose="020F0502020204030204" pitchFamily="34" charset="0"/>
                <a:cs typeface="Calibri" panose="020F0502020204030204" pitchFamily="34" charset="0"/>
              </a:rPr>
              <a:t>Sound</a:t>
            </a:r>
          </a:p>
        </p:txBody>
      </p:sp>
      <p:sp>
        <p:nvSpPr>
          <p:cNvPr id="12" name="TextBox 11">
            <a:extLst>
              <a:ext uri="{FF2B5EF4-FFF2-40B4-BE49-F238E27FC236}">
                <a16:creationId xmlns:a16="http://schemas.microsoft.com/office/drawing/2014/main" id="{0313E286-A52E-4AA1-A008-86CF22C0733C}"/>
              </a:ext>
            </a:extLst>
          </p:cNvPr>
          <p:cNvSpPr txBox="1"/>
          <p:nvPr/>
        </p:nvSpPr>
        <p:spPr>
          <a:xfrm>
            <a:off x="3914865" y="3965778"/>
            <a:ext cx="832279" cy="400110"/>
          </a:xfrm>
          <a:prstGeom prst="rect">
            <a:avLst/>
          </a:prstGeom>
          <a:noFill/>
        </p:spPr>
        <p:txBody>
          <a:bodyPr wrap="none" rtlCol="0">
            <a:spAutoFit/>
          </a:bodyPr>
          <a:lstStyle/>
          <a:p>
            <a:r>
              <a:rPr lang="en-US" sz="2000" b="1" dirty="0">
                <a:solidFill>
                  <a:schemeClr val="accent2"/>
                </a:solidFill>
                <a:latin typeface="Calibri" panose="020F0502020204030204" pitchFamily="34" charset="0"/>
                <a:cs typeface="Calibri" panose="020F0502020204030204" pitchFamily="34" charset="0"/>
              </a:rPr>
              <a:t>Touch</a:t>
            </a:r>
          </a:p>
        </p:txBody>
      </p:sp>
      <p:sp>
        <p:nvSpPr>
          <p:cNvPr id="13" name="TextBox 12">
            <a:extLst>
              <a:ext uri="{FF2B5EF4-FFF2-40B4-BE49-F238E27FC236}">
                <a16:creationId xmlns:a16="http://schemas.microsoft.com/office/drawing/2014/main" id="{C593D5E0-1F14-4143-AE47-9324F6ED63FD}"/>
              </a:ext>
            </a:extLst>
          </p:cNvPr>
          <p:cNvSpPr txBox="1"/>
          <p:nvPr/>
        </p:nvSpPr>
        <p:spPr>
          <a:xfrm>
            <a:off x="5499102" y="3958433"/>
            <a:ext cx="769763" cy="400110"/>
          </a:xfrm>
          <a:prstGeom prst="rect">
            <a:avLst/>
          </a:prstGeom>
          <a:noFill/>
        </p:spPr>
        <p:txBody>
          <a:bodyPr wrap="none" rtlCol="0">
            <a:spAutoFit/>
          </a:bodyPr>
          <a:lstStyle/>
          <a:p>
            <a:r>
              <a:rPr lang="en-US" sz="2000" b="1" dirty="0">
                <a:solidFill>
                  <a:schemeClr val="accent2"/>
                </a:solidFill>
                <a:latin typeface="Calibri" panose="020F0502020204030204" pitchFamily="34" charset="0"/>
                <a:cs typeface="Calibri" panose="020F0502020204030204" pitchFamily="34" charset="0"/>
              </a:rPr>
              <a:t>Smell</a:t>
            </a:r>
          </a:p>
        </p:txBody>
      </p:sp>
      <p:sp>
        <p:nvSpPr>
          <p:cNvPr id="14" name="TextBox 13">
            <a:extLst>
              <a:ext uri="{FF2B5EF4-FFF2-40B4-BE49-F238E27FC236}">
                <a16:creationId xmlns:a16="http://schemas.microsoft.com/office/drawing/2014/main" id="{D18BE7D0-5A31-4F01-A8AA-8E553B450AC1}"/>
              </a:ext>
            </a:extLst>
          </p:cNvPr>
          <p:cNvSpPr txBox="1"/>
          <p:nvPr/>
        </p:nvSpPr>
        <p:spPr>
          <a:xfrm>
            <a:off x="7121590" y="3958433"/>
            <a:ext cx="758541" cy="400110"/>
          </a:xfrm>
          <a:prstGeom prst="rect">
            <a:avLst/>
          </a:prstGeom>
          <a:noFill/>
        </p:spPr>
        <p:txBody>
          <a:bodyPr wrap="none" rtlCol="0">
            <a:spAutoFit/>
          </a:bodyPr>
          <a:lstStyle/>
          <a:p>
            <a:r>
              <a:rPr lang="en-US" sz="2000" b="1" dirty="0">
                <a:solidFill>
                  <a:schemeClr val="accent2"/>
                </a:solidFill>
                <a:latin typeface="Calibri" panose="020F0502020204030204" pitchFamily="34" charset="0"/>
                <a:cs typeface="Calibri" panose="020F0502020204030204" pitchFamily="34" charset="0"/>
              </a:rPr>
              <a:t>Taste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Essential Questions: </a:t>
            </a:r>
            <a:endParaRPr dirty="0"/>
          </a:p>
        </p:txBody>
      </p:sp>
      <p:sp>
        <p:nvSpPr>
          <p:cNvPr id="79" name="Google Shape;79;p19"/>
          <p:cNvSpPr txBox="1">
            <a:spLocks noGrp="1"/>
          </p:cNvSpPr>
          <p:nvPr>
            <p:ph type="body" idx="1"/>
          </p:nvPr>
        </p:nvSpPr>
        <p:spPr>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Clr>
                <a:schemeClr val="bg1"/>
              </a:buClr>
              <a:buSzPts val="2600"/>
              <a:buChar char="•"/>
            </a:pPr>
            <a:r>
              <a:rPr lang="en" i="1" dirty="0"/>
              <a:t>What makes writing appealing to a reader? </a:t>
            </a:r>
            <a:endParaRPr i="1" dirty="0"/>
          </a:p>
          <a:p>
            <a:pPr marL="457200" lvl="0" indent="-393700" algn="l" rtl="0">
              <a:spcBef>
                <a:spcPts val="0"/>
              </a:spcBef>
              <a:spcAft>
                <a:spcPts val="0"/>
              </a:spcAft>
              <a:buClr>
                <a:schemeClr val="bg1"/>
              </a:buClr>
              <a:buSzPts val="2600"/>
              <a:buChar char="•"/>
            </a:pPr>
            <a:r>
              <a:rPr lang="en" i="1" dirty="0"/>
              <a:t>How can we, as writers, paint a picture in our readers’ minds? </a:t>
            </a:r>
            <a:endParaRPr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dirty="0"/>
              <a:t>Lesson Objectives: </a:t>
            </a:r>
            <a:endParaRPr dirty="0"/>
          </a:p>
        </p:txBody>
      </p:sp>
      <p:sp>
        <p:nvSpPr>
          <p:cNvPr id="85" name="Google Shape;85;p20"/>
          <p:cNvSpPr txBox="1">
            <a:spLocks noGrp="1"/>
          </p:cNvSpPr>
          <p:nvPr>
            <p:ph type="body" idx="1"/>
          </p:nvPr>
        </p:nvSpPr>
        <p:spPr>
          <a:prstGeom prst="rect">
            <a:avLst/>
          </a:prstGeom>
        </p:spPr>
        <p:txBody>
          <a:bodyPr spcFirstLastPara="1" wrap="square" lIns="91425" tIns="45700" rIns="91425" bIns="45700" anchor="t" anchorCtr="0">
            <a:noAutofit/>
          </a:bodyPr>
          <a:lstStyle/>
          <a:p>
            <a:pPr marL="63500" lvl="0" indent="0" algn="l" rtl="0">
              <a:spcBef>
                <a:spcPts val="520"/>
              </a:spcBef>
              <a:spcAft>
                <a:spcPts val="0"/>
              </a:spcAft>
              <a:buClr>
                <a:schemeClr val="bg1"/>
              </a:buClr>
              <a:buSzPts val="2600"/>
            </a:pPr>
            <a:r>
              <a:rPr lang="en" dirty="0"/>
              <a:t>Enhance your writing by:</a:t>
            </a:r>
          </a:p>
          <a:p>
            <a:pPr marL="457200" lvl="0" indent="-393700" algn="l" rtl="0">
              <a:spcBef>
                <a:spcPts val="520"/>
              </a:spcBef>
              <a:spcAft>
                <a:spcPts val="0"/>
              </a:spcAft>
              <a:buClr>
                <a:schemeClr val="bg1"/>
              </a:buClr>
              <a:buSzPts val="2600"/>
              <a:buChar char="•"/>
            </a:pPr>
            <a:r>
              <a:rPr lang="en" dirty="0"/>
              <a:t>Choosing precise words, including figurative language, that convey specific meaning and tone </a:t>
            </a:r>
            <a:endParaRPr dirty="0"/>
          </a:p>
          <a:p>
            <a:pPr marL="457200" lvl="0" indent="-393700" algn="l" rtl="0">
              <a:spcBef>
                <a:spcPts val="0"/>
              </a:spcBef>
              <a:spcAft>
                <a:spcPts val="0"/>
              </a:spcAft>
              <a:buClr>
                <a:schemeClr val="bg1"/>
              </a:buClr>
              <a:buSzPts val="2600"/>
              <a:buChar char="•"/>
            </a:pPr>
            <a:r>
              <a:rPr lang="en" dirty="0"/>
              <a:t>Applying different methods of support, such as facts, reasons, examples, and sensory details </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What’s in the Bag? </a:t>
            </a:r>
            <a:endParaRPr/>
          </a:p>
        </p:txBody>
      </p:sp>
      <p:sp>
        <p:nvSpPr>
          <p:cNvPr id="91" name="Google Shape;91;p21"/>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533400" lvl="0" indent="-457200" algn="l" rtl="0">
              <a:spcBef>
                <a:spcPts val="520"/>
              </a:spcBef>
              <a:spcAft>
                <a:spcPts val="0"/>
              </a:spcAft>
              <a:buSzPts val="2400"/>
              <a:buFont typeface="+mj-lt"/>
              <a:buAutoNum type="arabicPeriod"/>
            </a:pPr>
            <a:r>
              <a:rPr lang="en" sz="2400" dirty="0"/>
              <a:t>Grab a piece of paper and find a partner.</a:t>
            </a:r>
          </a:p>
          <a:p>
            <a:pPr marL="533400" lvl="0" indent="-457200" algn="l" rtl="0">
              <a:spcBef>
                <a:spcPts val="0"/>
              </a:spcBef>
              <a:spcAft>
                <a:spcPts val="0"/>
              </a:spcAft>
              <a:buSzPts val="2400"/>
              <a:buFont typeface="+mj-lt"/>
              <a:buAutoNum type="arabicPeriod"/>
            </a:pPr>
            <a:r>
              <a:rPr lang="en" sz="2400" dirty="0"/>
              <a:t>Get a brown paper bag with something in it. </a:t>
            </a:r>
            <a:endParaRPr sz="2400" dirty="0"/>
          </a:p>
          <a:p>
            <a:pPr marL="533400" lvl="0" indent="-457200" algn="l" rtl="0">
              <a:spcBef>
                <a:spcPts val="0"/>
              </a:spcBef>
              <a:spcAft>
                <a:spcPts val="0"/>
              </a:spcAft>
              <a:buSzPts val="2400"/>
              <a:buFont typeface="+mj-lt"/>
              <a:buAutoNum type="arabicPeriod"/>
            </a:pPr>
            <a:r>
              <a:rPr lang="en" sz="2400" dirty="0"/>
              <a:t>Partner 1: describe what is in the bag (without looking at it) Partner 2: draw what is described. </a:t>
            </a:r>
            <a:endParaRPr sz="2400" dirty="0"/>
          </a:p>
          <a:p>
            <a:pPr marL="533400" lvl="0" indent="-457200" algn="l" rtl="0">
              <a:spcBef>
                <a:spcPts val="0"/>
              </a:spcBef>
              <a:spcAft>
                <a:spcPts val="0"/>
              </a:spcAft>
              <a:buSzPts val="2400"/>
              <a:buFont typeface="+mj-lt"/>
              <a:buAutoNum type="arabicPeriod"/>
            </a:pPr>
            <a:r>
              <a:rPr lang="en" sz="2400" dirty="0"/>
              <a:t>Check to see if the drawing is accurate. </a:t>
            </a:r>
            <a:endParaRPr sz="2400" dirty="0"/>
          </a:p>
          <a:p>
            <a:pPr marL="533400" lvl="0" indent="-457200" algn="l" rtl="0">
              <a:spcBef>
                <a:spcPts val="0"/>
              </a:spcBef>
              <a:spcAft>
                <a:spcPts val="0"/>
              </a:spcAft>
              <a:buSzPts val="2400"/>
              <a:buFont typeface="+mj-lt"/>
              <a:buAutoNum type="arabicPeriod"/>
            </a:pPr>
            <a:r>
              <a:rPr lang="en" sz="2400" dirty="0"/>
              <a:t>Trade bags with another pair. </a:t>
            </a:r>
            <a:endParaRPr sz="2400" dirty="0"/>
          </a:p>
          <a:p>
            <a:pPr marL="533400" lvl="0" indent="-457200" algn="l" rtl="0">
              <a:spcBef>
                <a:spcPts val="0"/>
              </a:spcBef>
              <a:spcAft>
                <a:spcPts val="0"/>
              </a:spcAft>
              <a:buSzPts val="2400"/>
              <a:buFont typeface="+mj-lt"/>
              <a:buAutoNum type="arabicPeriod"/>
            </a:pPr>
            <a:r>
              <a:rPr lang="en" sz="2400" dirty="0"/>
              <a:t>Repeat the process with roles switched. </a:t>
            </a:r>
            <a:endParaRPr sz="2400" dirty="0"/>
          </a:p>
        </p:txBody>
      </p:sp>
      <p:pic>
        <p:nvPicPr>
          <p:cNvPr id="92" name="Google Shape;92;p21"/>
          <p:cNvPicPr preferRelativeResize="0"/>
          <p:nvPr/>
        </p:nvPicPr>
        <p:blipFill>
          <a:blip r:embed="rId3">
            <a:alphaModFix/>
          </a:blip>
          <a:stretch>
            <a:fillRect/>
          </a:stretch>
        </p:blipFill>
        <p:spPr>
          <a:xfrm>
            <a:off x="6722725" y="274125"/>
            <a:ext cx="1480550" cy="1948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Think About It… </a:t>
            </a:r>
            <a:endParaRPr/>
          </a:p>
        </p:txBody>
      </p:sp>
      <p:sp>
        <p:nvSpPr>
          <p:cNvPr id="98" name="Google Shape;98;p22"/>
          <p:cNvSpPr txBox="1">
            <a:spLocks noGrp="1"/>
          </p:cNvSpPr>
          <p:nvPr>
            <p:ph type="body" idx="1"/>
          </p:nvPr>
        </p:nvSpPr>
        <p:spPr>
          <a:xfrm>
            <a:off x="457200" y="1440064"/>
            <a:ext cx="4821382" cy="3326100"/>
          </a:xfrm>
          <a:prstGeom prst="rect">
            <a:avLst/>
          </a:prstGeom>
        </p:spPr>
        <p:txBody>
          <a:bodyPr spcFirstLastPara="1" wrap="square" lIns="91425" tIns="45700" rIns="91425" bIns="45700" anchor="t" anchorCtr="0">
            <a:noAutofit/>
          </a:bodyPr>
          <a:lstStyle/>
          <a:p>
            <a:pPr marL="76200" indent="0">
              <a:buNone/>
            </a:pPr>
            <a:r>
              <a:rPr lang="en-US" dirty="0"/>
              <a:t>Visual imagery is an important part of descriptive writing. </a:t>
            </a:r>
          </a:p>
          <a:p>
            <a:pPr marL="76200" lvl="0" indent="0" algn="l" rtl="0">
              <a:spcBef>
                <a:spcPts val="480"/>
              </a:spcBef>
              <a:spcAft>
                <a:spcPts val="0"/>
              </a:spcAft>
              <a:buSzPts val="2400"/>
              <a:buNone/>
            </a:pPr>
            <a:endParaRPr lang="en" dirty="0"/>
          </a:p>
          <a:p>
            <a:pPr marL="76200" lvl="0" indent="0" algn="l" rtl="0">
              <a:spcBef>
                <a:spcPts val="480"/>
              </a:spcBef>
              <a:spcAft>
                <a:spcPts val="0"/>
              </a:spcAft>
              <a:buSzPts val="2400"/>
              <a:buNone/>
            </a:pPr>
            <a:r>
              <a:rPr lang="en" dirty="0"/>
              <a:t>How has this activity helped you visualize the object being described? </a:t>
            </a:r>
            <a:endParaRPr dirty="0"/>
          </a:p>
        </p:txBody>
      </p:sp>
      <p:pic>
        <p:nvPicPr>
          <p:cNvPr id="100" name="Google Shape;100;p22"/>
          <p:cNvPicPr preferRelativeResize="0"/>
          <p:nvPr/>
        </p:nvPicPr>
        <p:blipFill>
          <a:blip r:embed="rId3">
            <a:alphaModFix/>
          </a:blip>
          <a:stretch>
            <a:fillRect/>
          </a:stretch>
        </p:blipFill>
        <p:spPr>
          <a:xfrm>
            <a:off x="5778886" y="191924"/>
            <a:ext cx="1962676" cy="47596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3"/>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sz="3200" dirty="0"/>
              <a:t>Sensory Details/Descriptive Language Rotation </a:t>
            </a:r>
            <a:endParaRPr sz="3200" dirty="0"/>
          </a:p>
        </p:txBody>
      </p:sp>
      <p:sp>
        <p:nvSpPr>
          <p:cNvPr id="106" name="Google Shape;106;p23"/>
          <p:cNvSpPr txBox="1">
            <a:spLocks noGrp="1"/>
          </p:cNvSpPr>
          <p:nvPr>
            <p:ph type="body" idx="1"/>
          </p:nvPr>
        </p:nvSpPr>
        <p:spPr>
          <a:xfrm>
            <a:off x="457200" y="1451610"/>
            <a:ext cx="6908800" cy="3291900"/>
          </a:xfrm>
          <a:prstGeom prst="rect">
            <a:avLst/>
          </a:prstGeom>
        </p:spPr>
        <p:txBody>
          <a:bodyPr spcFirstLastPara="1" wrap="square" lIns="91425" tIns="45700" rIns="91425" bIns="45700" anchor="t" anchorCtr="0">
            <a:noAutofit/>
          </a:bodyPr>
          <a:lstStyle/>
          <a:p>
            <a:pPr marL="577850" lvl="0" indent="-514350" algn="l" rtl="0">
              <a:spcBef>
                <a:spcPts val="0"/>
              </a:spcBef>
              <a:spcAft>
                <a:spcPts val="0"/>
              </a:spcAft>
              <a:buSzPts val="2600"/>
              <a:buFont typeface="+mj-lt"/>
              <a:buAutoNum type="arabicPeriod"/>
            </a:pPr>
            <a:r>
              <a:rPr lang="en" dirty="0"/>
              <a:t>Spend a few minutes at each station interacting with the objects.</a:t>
            </a:r>
          </a:p>
          <a:p>
            <a:pPr marL="577850" lvl="0" indent="-514350" algn="l" rtl="0">
              <a:spcBef>
                <a:spcPts val="0"/>
              </a:spcBef>
              <a:spcAft>
                <a:spcPts val="0"/>
              </a:spcAft>
              <a:buSzPts val="2600"/>
              <a:buFont typeface="+mj-lt"/>
              <a:buAutoNum type="arabicPeriod"/>
            </a:pPr>
            <a:r>
              <a:rPr lang="en-US" dirty="0"/>
              <a:t>For each object, fill out sensory details and descriptive words/phrases on your handout.</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endParaRPr/>
          </a:p>
        </p:txBody>
      </p:sp>
      <p:sp>
        <p:nvSpPr>
          <p:cNvPr id="118" name="Google Shape;118;p25"/>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endParaRPr/>
          </a:p>
        </p:txBody>
      </p:sp>
      <p:pic>
        <p:nvPicPr>
          <p:cNvPr id="119" name="Google Shape;119;p25" title="K20 5-minute timer JAZZY.mp4">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6"/>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
              <a:t>What Did You Come Up With?</a:t>
            </a:r>
            <a:endParaRPr/>
          </a:p>
        </p:txBody>
      </p:sp>
      <p:sp>
        <p:nvSpPr>
          <p:cNvPr id="125" name="Google Shape;125;p26"/>
          <p:cNvSpPr txBox="1">
            <a:spLocks noGrp="1"/>
          </p:cNvSpPr>
          <p:nvPr>
            <p:ph type="body" idx="1"/>
          </p:nvPr>
        </p:nvSpPr>
        <p:spPr>
          <a:xfrm>
            <a:off x="457199" y="1440064"/>
            <a:ext cx="5964768" cy="3326100"/>
          </a:xfrm>
          <a:prstGeom prst="rect">
            <a:avLst/>
          </a:prstGeom>
        </p:spPr>
        <p:txBody>
          <a:bodyPr spcFirstLastPara="1" wrap="square" lIns="91425" tIns="45700" rIns="91425" bIns="45700" anchor="t" anchorCtr="0">
            <a:noAutofit/>
          </a:bodyPr>
          <a:lstStyle/>
          <a:p>
            <a:pPr marL="457200" lvl="0" indent="-381000" algn="l" rtl="0">
              <a:spcBef>
                <a:spcPts val="480"/>
              </a:spcBef>
              <a:spcAft>
                <a:spcPts val="0"/>
              </a:spcAft>
              <a:buSzPts val="2400"/>
              <a:buChar char="•"/>
            </a:pPr>
            <a:r>
              <a:rPr lang="en" dirty="0"/>
              <a:t>Share out your descriptors and sensory details with the class. </a:t>
            </a:r>
            <a:endParaRPr dirty="0"/>
          </a:p>
          <a:p>
            <a:pPr marL="457200" lvl="0" indent="-381000" algn="l" rtl="0">
              <a:spcBef>
                <a:spcPts val="0"/>
              </a:spcBef>
              <a:spcAft>
                <a:spcPts val="0"/>
              </a:spcAft>
              <a:buSzPts val="2400"/>
              <a:buChar char="•"/>
            </a:pPr>
            <a:r>
              <a:rPr lang="en" dirty="0"/>
              <a:t>As I fill in the class chart, add details to your own chart.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7148DF26-55CD-4F7D-9C87-96B4D6E87A67}"/>
              </a:ext>
            </a:extLst>
          </p:cNvPr>
          <p:cNvPicPr>
            <a:picLocks noChangeAspect="1"/>
          </p:cNvPicPr>
          <p:nvPr/>
        </p:nvPicPr>
        <p:blipFill>
          <a:blip r:embed="rId3"/>
          <a:stretch>
            <a:fillRect/>
          </a:stretch>
        </p:blipFill>
        <p:spPr>
          <a:xfrm>
            <a:off x="3827439" y="450237"/>
            <a:ext cx="3538963" cy="4359065"/>
          </a:xfrm>
          <a:prstGeom prst="rect">
            <a:avLst/>
          </a:prstGeom>
        </p:spPr>
      </p:pic>
      <p:sp>
        <p:nvSpPr>
          <p:cNvPr id="6" name="Title 5">
            <a:extLst>
              <a:ext uri="{FF2B5EF4-FFF2-40B4-BE49-F238E27FC236}">
                <a16:creationId xmlns:a16="http://schemas.microsoft.com/office/drawing/2014/main" id="{30DE9803-7935-4E8B-B7B6-CF9FEA6C7005}"/>
              </a:ext>
            </a:extLst>
          </p:cNvPr>
          <p:cNvSpPr>
            <a:spLocks noGrp="1"/>
          </p:cNvSpPr>
          <p:nvPr>
            <p:ph type="title"/>
          </p:nvPr>
        </p:nvSpPr>
        <p:spPr/>
        <p:txBody>
          <a:bodyPr/>
          <a:lstStyle/>
          <a:p>
            <a:r>
              <a:rPr lang="en-US" dirty="0"/>
              <a:t>Frayer Model</a:t>
            </a: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1446</TotalTime>
  <Words>909</Words>
  <Application>Microsoft Macintosh PowerPoint</Application>
  <PresentationFormat>On-screen Show (16:9)</PresentationFormat>
  <Paragraphs>65</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Noto Sans Symbols</vt:lpstr>
      <vt:lpstr>Constantia</vt:lpstr>
      <vt:lpstr>Georgia</vt:lpstr>
      <vt:lpstr>Calibri</vt:lpstr>
      <vt:lpstr>LEARN theme</vt:lpstr>
      <vt:lpstr>Sweet and Savory Writing </vt:lpstr>
      <vt:lpstr>Essential Questions: </vt:lpstr>
      <vt:lpstr>Lesson Objectives: </vt:lpstr>
      <vt:lpstr>What’s in the Bag? </vt:lpstr>
      <vt:lpstr>Think About It… </vt:lpstr>
      <vt:lpstr>Sensory Details/Descriptive Language Rotation </vt:lpstr>
      <vt:lpstr>PowerPoint Presentation</vt:lpstr>
      <vt:lpstr>What Did You Come Up With?</vt:lpstr>
      <vt:lpstr>Frayer Model</vt:lpstr>
      <vt:lpstr>Examples and Non-Examples </vt:lpstr>
      <vt:lpstr>Excerpt 1</vt:lpstr>
      <vt:lpstr>Excerpt 2 </vt:lpstr>
      <vt:lpstr>Excerpt 3</vt:lpstr>
      <vt:lpstr>Excerpt 4</vt:lpstr>
      <vt:lpstr>Now It’s Your Turn To Write! </vt:lpstr>
      <vt:lpstr>Share Out </vt:lpstr>
      <vt:lpstr>Draw What You Hear</vt:lpstr>
      <vt:lpstr>Before You Submit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Sweet and Savory Writing</dc:title>
  <dc:creator>K20 Center</dc:creator>
  <cp:lastModifiedBy>Walters, Darrin J.</cp:lastModifiedBy>
  <cp:revision>15</cp:revision>
  <dcterms:modified xsi:type="dcterms:W3CDTF">2020-07-29T16:45:05Z</dcterms:modified>
</cp:coreProperties>
</file>