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78" r:id="rId4"/>
    <p:sldId id="263" r:id="rId5"/>
    <p:sldId id="279" r:id="rId6"/>
    <p:sldId id="284" r:id="rId7"/>
    <p:sldId id="285" r:id="rId8"/>
    <p:sldId id="282" r:id="rId9"/>
    <p:sldId id="287" r:id="rId10"/>
    <p:sldId id="264" r:id="rId11"/>
    <p:sldId id="294" r:id="rId12"/>
    <p:sldId id="288" r:id="rId13"/>
    <p:sldId id="289" r:id="rId14"/>
    <p:sldId id="290" r:id="rId15"/>
    <p:sldId id="265" r:id="rId16"/>
    <p:sldId id="293" r:id="rId17"/>
    <p:sldId id="29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FF9E54"/>
    <a:srgbClr val="8BE1FF"/>
    <a:srgbClr val="4BA8E6"/>
    <a:srgbClr val="1C00D1"/>
    <a:srgbClr val="1D009C"/>
    <a:srgbClr val="1D6FC4"/>
    <a:srgbClr val="5A0017"/>
    <a:srgbClr val="385700"/>
    <a:srgbClr val="FF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650" y="102"/>
      </p:cViewPr>
      <p:guideLst>
        <p:guide orient="horz" pos="4153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5AAB-1007-3D4A-886D-5C52500E130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C96F-52C4-EC42-A1F3-D7F742C1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78B8E-03D7-1C44-BF39-2AE63FB9670D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BB4EE-8E73-5C4D-8653-CF9CF23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6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Draf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09035"/>
            <a:ext cx="4612848" cy="1761066"/>
          </a:xfrm>
          <a:prstGeom prst="rect">
            <a:avLst/>
          </a:prstGeom>
        </p:spPr>
        <p:txBody>
          <a:bodyPr anchor="b"/>
          <a:lstStyle>
            <a:lvl1pPr algn="l">
              <a:defRPr sz="3500" b="1" cap="all">
                <a:solidFill>
                  <a:schemeClr val="bg1">
                    <a:lumMod val="50000"/>
                  </a:schemeClr>
                </a:solidFill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16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tx1">
                    <a:tint val="75000"/>
                  </a:schemeClr>
                </a:solidFill>
                <a:latin typeface="Aller"/>
                <a:cs typeface="All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1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0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for additional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72BFB-0540-7840-9AFF-0E11AC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6366" y="4067704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6366" y="4386646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2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76366" y="4728785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3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6366" y="503898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4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95465" y="536083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5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8821" y="5669890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6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71947" y="5990121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7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2099053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>
              <a:solidFill>
                <a:srgbClr val="5D5D5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1" r:id="rId11"/>
    <p:sldLayoutId id="214748365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8.w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0.wmf"/><Relationship Id="rId18" Type="http://schemas.openxmlformats.org/officeDocument/2006/relationships/image" Target="../media/image32.png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9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3.png"/><Relationship Id="rId4" Type="http://schemas.openxmlformats.org/officeDocument/2006/relationships/image" Target="../media/image22.wmf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56" y="0"/>
            <a:ext cx="6291072" cy="749808"/>
          </a:xfrm>
        </p:spPr>
        <p:txBody>
          <a:bodyPr/>
          <a:lstStyle/>
          <a:p>
            <a:r>
              <a:rPr lang="en-US" dirty="0" err="1" smtClean="0">
                <a:solidFill>
                  <a:srgbClr val="2E2E2E"/>
                </a:solidFill>
                <a:latin typeface="+mj-lt"/>
              </a:rPr>
              <a:t>Percents</a:t>
            </a:r>
            <a:r>
              <a:rPr lang="en-US" dirty="0" smtClean="0">
                <a:solidFill>
                  <a:srgbClr val="2E2E2E"/>
                </a:solidFill>
                <a:latin typeface="+mj-lt"/>
              </a:rPr>
              <a:t> Make Sense</a:t>
            </a:r>
            <a:endParaRPr lang="en-US" dirty="0">
              <a:solidFill>
                <a:srgbClr val="2E2E2E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56" y="782536"/>
            <a:ext cx="6894576" cy="680504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Read the following passage. Write down what you notice about the passage, and what you wonder about the passage.</a:t>
            </a: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8056" y="1658836"/>
            <a:ext cx="6894576" cy="1752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ller"/>
                <a:ea typeface="+mn-ea"/>
                <a:cs typeface="Alle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2E2E2E"/>
                </a:solidFill>
                <a:latin typeface="+mn-lt"/>
              </a:rPr>
              <a:t>A class was divided into 4 teams to play a game. </a:t>
            </a:r>
          </a:p>
          <a:p>
            <a:endParaRPr lang="en-US" sz="2000" dirty="0">
              <a:solidFill>
                <a:srgbClr val="2E2E2E"/>
              </a:solidFill>
              <a:latin typeface="+mn-lt"/>
            </a:endParaRPr>
          </a:p>
          <a:p>
            <a:r>
              <a:rPr lang="en-US" sz="2000" dirty="0">
                <a:solidFill>
                  <a:srgbClr val="2E2E2E"/>
                </a:solidFill>
                <a:latin typeface="+mn-lt"/>
              </a:rPr>
              <a:t>The first team won 1/6 of the rounds.</a:t>
            </a:r>
          </a:p>
          <a:p>
            <a:endParaRPr lang="en-US" sz="2000" dirty="0">
              <a:solidFill>
                <a:srgbClr val="2E2E2E"/>
              </a:solidFill>
              <a:latin typeface="+mn-lt"/>
            </a:endParaRPr>
          </a:p>
          <a:p>
            <a:r>
              <a:rPr lang="en-US" sz="2000" dirty="0">
                <a:solidFill>
                  <a:srgbClr val="2E2E2E"/>
                </a:solidFill>
                <a:latin typeface="+mn-lt"/>
              </a:rPr>
              <a:t>The second team won 4/15 of the rounds.</a:t>
            </a:r>
          </a:p>
          <a:p>
            <a:endParaRPr lang="en-US" sz="2000" dirty="0">
              <a:solidFill>
                <a:srgbClr val="2E2E2E"/>
              </a:solidFill>
              <a:latin typeface="+mn-lt"/>
            </a:endParaRPr>
          </a:p>
          <a:p>
            <a:r>
              <a:rPr lang="en-US" sz="2000" dirty="0">
                <a:solidFill>
                  <a:srgbClr val="2E2E2E"/>
                </a:solidFill>
                <a:latin typeface="+mn-lt"/>
              </a:rPr>
              <a:t>The third team won 0.15 of the rounds.</a:t>
            </a: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7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Power of Percentages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312419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Why is it helpful or useful to write ratios as percentages?</a:t>
            </a:r>
          </a:p>
          <a:p>
            <a:endParaRPr lang="en-US" sz="240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Which student (Jamie, Jayne, Judah, or Javier) did the best on their test? Explain your reasoning. </a:t>
            </a:r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Power of Percentages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599" cy="162763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Percentages let us compare values using different wholes.</a:t>
            </a:r>
          </a:p>
          <a:p>
            <a:r>
              <a:rPr lang="en-US" dirty="0" smtClean="0">
                <a:latin typeface="+mn-lt"/>
              </a:rPr>
              <a:t>Example:</a:t>
            </a:r>
          </a:p>
          <a:p>
            <a:pPr lvl="1"/>
            <a:r>
              <a:rPr lang="en-US" sz="2400" dirty="0" smtClean="0">
                <a:latin typeface="+mn-lt"/>
              </a:rPr>
              <a:t>Who did the best on their test?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8672" y="4640687"/>
            <a:ext cx="719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D5D5D"/>
                </a:solidFill>
              </a:rPr>
              <a:t>Jamie: 48%    Jayne: 24%    Judah 96%     Javier 80%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240" y="3027574"/>
            <a:ext cx="669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D5D5D"/>
                </a:solidFill>
              </a:rPr>
              <a:t>Since each test was out of a different number of points, we can’t just compare how many questions they answered correctly, but we can compare percentages!</a:t>
            </a:r>
          </a:p>
        </p:txBody>
      </p:sp>
    </p:spTree>
    <p:extLst>
      <p:ext uri="{BB962C8B-B14F-4D97-AF65-F5344CB8AC3E}">
        <p14:creationId xmlns:p14="http://schemas.microsoft.com/office/powerpoint/2010/main" val="34428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Finding Percentages </a:t>
            </a:r>
            <a:r>
              <a:rPr lang="en-US" dirty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ithout Models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78" y="1614720"/>
            <a:ext cx="7406377" cy="576072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Let’s review: Draw this chart in your notebook and fill in the chart below to summarize your work:</a:t>
            </a: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40506"/>
              </p:ext>
            </p:extLst>
          </p:nvPr>
        </p:nvGraphicFramePr>
        <p:xfrm>
          <a:off x="457201" y="2406692"/>
          <a:ext cx="8394192" cy="32004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78407"/>
                <a:gridCol w="3520440"/>
                <a:gridCol w="3895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Jamie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Jayne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Judah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Javier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91247"/>
              </p:ext>
            </p:extLst>
          </p:nvPr>
        </p:nvGraphicFramePr>
        <p:xfrm>
          <a:off x="2132972" y="2415836"/>
          <a:ext cx="2317735" cy="56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765080" imgH="431640" progId="Equation.3">
                  <p:embed/>
                </p:oleObj>
              </mc:Choice>
              <mc:Fallback>
                <p:oleObj name="Equation" r:id="rId3" imgW="1765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2972" y="2415836"/>
                        <a:ext cx="2317735" cy="56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23971"/>
              </p:ext>
            </p:extLst>
          </p:nvPr>
        </p:nvGraphicFramePr>
        <p:xfrm>
          <a:off x="6126478" y="2474351"/>
          <a:ext cx="16843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282680" imgH="431640" progId="Equation.3">
                  <p:embed/>
                </p:oleObj>
              </mc:Choice>
              <mc:Fallback>
                <p:oleObj name="Equation" r:id="rId5" imgW="1282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78" y="2474351"/>
                        <a:ext cx="16843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9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Finding Percentages </a:t>
            </a:r>
            <a:r>
              <a:rPr lang="en-US" dirty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ithout </a:t>
            </a: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odels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78" y="1614720"/>
            <a:ext cx="7406377" cy="576072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Let’s review: Draw this chart in your notebook and fill in the chart below to summarize your work:</a:t>
            </a: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41407"/>
              </p:ext>
            </p:extLst>
          </p:nvPr>
        </p:nvGraphicFramePr>
        <p:xfrm>
          <a:off x="457201" y="2406692"/>
          <a:ext cx="8394192" cy="32004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78407"/>
                <a:gridCol w="3520440"/>
                <a:gridCol w="3895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E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Jamie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Jayne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Judah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Javier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5715"/>
              </p:ext>
            </p:extLst>
          </p:nvPr>
        </p:nvGraphicFramePr>
        <p:xfrm>
          <a:off x="2132972" y="2415836"/>
          <a:ext cx="2317735" cy="56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3" imgW="1765080" imgH="431640" progId="Equation.3">
                  <p:embed/>
                </p:oleObj>
              </mc:Choice>
              <mc:Fallback>
                <p:oleObj name="Equation" r:id="rId3" imgW="1765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2972" y="2415836"/>
                        <a:ext cx="2317735" cy="56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13751"/>
              </p:ext>
            </p:extLst>
          </p:nvPr>
        </p:nvGraphicFramePr>
        <p:xfrm>
          <a:off x="6126478" y="2474351"/>
          <a:ext cx="16843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5" imgW="1282680" imgH="431640" progId="Equation.3">
                  <p:embed/>
                </p:oleObj>
              </mc:Choice>
              <mc:Fallback>
                <p:oleObj name="Equation" r:id="rId5" imgW="1282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78" y="2474351"/>
                        <a:ext cx="16843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6275"/>
              </p:ext>
            </p:extLst>
          </p:nvPr>
        </p:nvGraphicFramePr>
        <p:xfrm>
          <a:off x="3195638" y="3116263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7" imgW="330120" imgH="431640" progId="Equation.3">
                  <p:embed/>
                </p:oleObj>
              </mc:Choice>
              <mc:Fallback>
                <p:oleObj name="Equation" r:id="rId7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5638" y="3116263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27677"/>
              </p:ext>
            </p:extLst>
          </p:nvPr>
        </p:nvGraphicFramePr>
        <p:xfrm>
          <a:off x="6912640" y="3050423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9" imgW="330120" imgH="431640" progId="Equation.3">
                  <p:embed/>
                </p:oleObj>
              </mc:Choice>
              <mc:Fallback>
                <p:oleObj name="Equation" r:id="rId9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12640" y="3050423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21048"/>
              </p:ext>
            </p:extLst>
          </p:nvPr>
        </p:nvGraphicFramePr>
        <p:xfrm>
          <a:off x="3159125" y="3724275"/>
          <a:ext cx="4492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10" imgW="342720" imgH="431640" progId="Equation.3">
                  <p:embed/>
                </p:oleObj>
              </mc:Choice>
              <mc:Fallback>
                <p:oleObj name="Equation" r:id="rId10" imgW="342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59125" y="3724275"/>
                        <a:ext cx="449263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625335"/>
              </p:ext>
            </p:extLst>
          </p:nvPr>
        </p:nvGraphicFramePr>
        <p:xfrm>
          <a:off x="6912639" y="3723523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12" imgW="330120" imgH="431640" progId="Equation.3">
                  <p:embed/>
                </p:oleObj>
              </mc:Choice>
              <mc:Fallback>
                <p:oleObj name="Equation" r:id="rId12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12639" y="3723523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73587"/>
              </p:ext>
            </p:extLst>
          </p:nvPr>
        </p:nvGraphicFramePr>
        <p:xfrm>
          <a:off x="3208338" y="4362450"/>
          <a:ext cx="3492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14" imgW="266400" imgH="431640" progId="Equation.3">
                  <p:embed/>
                </p:oleObj>
              </mc:Choice>
              <mc:Fallback>
                <p:oleObj name="Equation" r:id="rId14" imgW="266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8338" y="4362450"/>
                        <a:ext cx="34925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901361"/>
              </p:ext>
            </p:extLst>
          </p:nvPr>
        </p:nvGraphicFramePr>
        <p:xfrm>
          <a:off x="6912638" y="4328757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16" imgW="330120" imgH="431640" progId="Equation.3">
                  <p:embed/>
                </p:oleObj>
              </mc:Choice>
              <mc:Fallback>
                <p:oleObj name="Equation" r:id="rId16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12638" y="4328757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41132"/>
              </p:ext>
            </p:extLst>
          </p:nvPr>
        </p:nvGraphicFramePr>
        <p:xfrm>
          <a:off x="3195638" y="4977870"/>
          <a:ext cx="3492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18" imgW="266400" imgH="431640" progId="Equation.3">
                  <p:embed/>
                </p:oleObj>
              </mc:Choice>
              <mc:Fallback>
                <p:oleObj name="Equation" r:id="rId18" imgW="266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95638" y="4977870"/>
                        <a:ext cx="34925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95435"/>
              </p:ext>
            </p:extLst>
          </p:nvPr>
        </p:nvGraphicFramePr>
        <p:xfrm>
          <a:off x="6913563" y="4967288"/>
          <a:ext cx="431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20" imgW="330120" imgH="431640" progId="Equation.3">
                  <p:embed/>
                </p:oleObj>
              </mc:Choice>
              <mc:Fallback>
                <p:oleObj name="Equation" r:id="rId20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13563" y="4967288"/>
                        <a:ext cx="4318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1" y="5711600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E2E2E"/>
                </a:solidFill>
              </a:rPr>
              <a:t>What do you notice about each pair of fractions in each row of the chart?</a:t>
            </a:r>
          </a:p>
        </p:txBody>
      </p:sp>
    </p:spTree>
    <p:extLst>
      <p:ext uri="{BB962C8B-B14F-4D97-AF65-F5344CB8AC3E}">
        <p14:creationId xmlns:p14="http://schemas.microsoft.com/office/powerpoint/2010/main" val="25521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Percentages as </a:t>
            </a: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quivalent Fractions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78" y="1466667"/>
            <a:ext cx="7406377" cy="576072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These fractions are equivalent!</a:t>
            </a: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48203"/>
              </p:ext>
            </p:extLst>
          </p:nvPr>
        </p:nvGraphicFramePr>
        <p:xfrm>
          <a:off x="2725738" y="2067701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330120" imgH="431640" progId="Equation.3">
                  <p:embed/>
                </p:oleObj>
              </mc:Choice>
              <mc:Fallback>
                <p:oleObj name="Equation" r:id="rId3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5738" y="2067701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55123"/>
              </p:ext>
            </p:extLst>
          </p:nvPr>
        </p:nvGraphicFramePr>
        <p:xfrm>
          <a:off x="4523291" y="2042739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5" imgW="330120" imgH="431640" progId="Equation.3">
                  <p:embed/>
                </p:oleObj>
              </mc:Choice>
              <mc:Fallback>
                <p:oleObj name="Equation" r:id="rId5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3291" y="2042739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493136"/>
              </p:ext>
            </p:extLst>
          </p:nvPr>
        </p:nvGraphicFramePr>
        <p:xfrm>
          <a:off x="2725738" y="3028973"/>
          <a:ext cx="4492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6" imgW="342720" imgH="431640" progId="Equation.3">
                  <p:embed/>
                </p:oleObj>
              </mc:Choice>
              <mc:Fallback>
                <p:oleObj name="Equation" r:id="rId6" imgW="342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5738" y="3028973"/>
                        <a:ext cx="449263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36217"/>
              </p:ext>
            </p:extLst>
          </p:nvPr>
        </p:nvGraphicFramePr>
        <p:xfrm>
          <a:off x="4523290" y="3028973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8" imgW="330120" imgH="431640" progId="Equation.3">
                  <p:embed/>
                </p:oleObj>
              </mc:Choice>
              <mc:Fallback>
                <p:oleObj name="Equation" r:id="rId8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3290" y="3028973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99621"/>
              </p:ext>
            </p:extLst>
          </p:nvPr>
        </p:nvGraphicFramePr>
        <p:xfrm>
          <a:off x="2767806" y="3990246"/>
          <a:ext cx="3492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10" imgW="266400" imgH="431640" progId="Equation.3">
                  <p:embed/>
                </p:oleObj>
              </mc:Choice>
              <mc:Fallback>
                <p:oleObj name="Equation" r:id="rId10" imgW="266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67806" y="3990246"/>
                        <a:ext cx="34925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29452"/>
              </p:ext>
            </p:extLst>
          </p:nvPr>
        </p:nvGraphicFramePr>
        <p:xfrm>
          <a:off x="4523289" y="3990246"/>
          <a:ext cx="4333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12" imgW="330120" imgH="431640" progId="Equation.3">
                  <p:embed/>
                </p:oleObj>
              </mc:Choice>
              <mc:Fallback>
                <p:oleObj name="Equation" r:id="rId12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3289" y="3990246"/>
                        <a:ext cx="43338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870772"/>
              </p:ext>
            </p:extLst>
          </p:nvPr>
        </p:nvGraphicFramePr>
        <p:xfrm>
          <a:off x="2775744" y="4951519"/>
          <a:ext cx="3492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14" imgW="266400" imgH="431640" progId="Equation.3">
                  <p:embed/>
                </p:oleObj>
              </mc:Choice>
              <mc:Fallback>
                <p:oleObj name="Equation" r:id="rId14" imgW="266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75744" y="4951519"/>
                        <a:ext cx="34925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39956"/>
              </p:ext>
            </p:extLst>
          </p:nvPr>
        </p:nvGraphicFramePr>
        <p:xfrm>
          <a:off x="4523289" y="4976480"/>
          <a:ext cx="431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16" imgW="330120" imgH="431640" progId="Equation.3">
                  <p:embed/>
                </p:oleObj>
              </mc:Choice>
              <mc:Fallback>
                <p:oleObj name="Equation" r:id="rId16" imgW="330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3289" y="4976480"/>
                        <a:ext cx="4318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8196" y="216342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E2E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err="1" smtClean="0">
                  <a:solidFill>
                    <a:srgbClr val="2E2E2E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96" y="2163421"/>
                <a:ext cx="22602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161" y="413511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E2E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err="1" smtClean="0">
                  <a:solidFill>
                    <a:srgbClr val="2E2E2E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61" y="4135114"/>
                <a:ext cx="22602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07161" y="317384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E2E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err="1" smtClean="0">
                  <a:solidFill>
                    <a:srgbClr val="2E2E2E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61" y="3173841"/>
                <a:ext cx="226023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07161" y="509272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E2E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err="1" smtClean="0">
                  <a:solidFill>
                    <a:srgbClr val="2E2E2E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61" y="5092723"/>
                <a:ext cx="22602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4597457" y="2042739"/>
            <a:ext cx="283464" cy="259181"/>
          </a:xfrm>
          <a:prstGeom prst="ellipse">
            <a:avLst/>
          </a:prstGeom>
          <a:noFill/>
          <a:ln>
            <a:solidFill>
              <a:srgbClr val="FF9E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2E2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94409" y="3028973"/>
            <a:ext cx="283464" cy="259181"/>
          </a:xfrm>
          <a:prstGeom prst="ellipse">
            <a:avLst/>
          </a:prstGeom>
          <a:noFill/>
          <a:ln>
            <a:solidFill>
              <a:srgbClr val="FF9E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2E2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05077" y="3976694"/>
            <a:ext cx="283464" cy="259181"/>
          </a:xfrm>
          <a:prstGeom prst="ellipse">
            <a:avLst/>
          </a:prstGeom>
          <a:noFill/>
          <a:ln>
            <a:solidFill>
              <a:srgbClr val="FF9E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2E2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91361" y="4951519"/>
            <a:ext cx="283464" cy="259181"/>
          </a:xfrm>
          <a:prstGeom prst="ellipse">
            <a:avLst/>
          </a:prstGeom>
          <a:noFill/>
          <a:ln>
            <a:solidFill>
              <a:srgbClr val="FF9E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2E2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955089" y="2172329"/>
            <a:ext cx="487151" cy="1329102"/>
          </a:xfrm>
          <a:prstGeom prst="line">
            <a:avLst/>
          </a:prstGeom>
          <a:ln>
            <a:solidFill>
              <a:srgbClr val="FF9E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888541" y="3539834"/>
            <a:ext cx="553699" cy="1541275"/>
          </a:xfrm>
          <a:prstGeom prst="line">
            <a:avLst/>
          </a:prstGeom>
          <a:ln>
            <a:solidFill>
              <a:srgbClr val="FF9E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7"/>
          </p:cNvCxnSpPr>
          <p:nvPr/>
        </p:nvCxnSpPr>
        <p:spPr>
          <a:xfrm flipV="1">
            <a:off x="4847029" y="3520683"/>
            <a:ext cx="595211" cy="493967"/>
          </a:xfrm>
          <a:prstGeom prst="line">
            <a:avLst/>
          </a:prstGeom>
          <a:ln>
            <a:solidFill>
              <a:srgbClr val="FF9E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10214" y="3102497"/>
            <a:ext cx="532026" cy="398934"/>
          </a:xfrm>
          <a:prstGeom prst="line">
            <a:avLst/>
          </a:prstGeom>
          <a:ln>
            <a:solidFill>
              <a:srgbClr val="FF9E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585478" y="5724387"/>
            <a:ext cx="8025436" cy="576072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What do you notice about the numerators of the fractions on the right side of each equation?</a:t>
            </a: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240140" y="3414174"/>
            <a:ext cx="3743587" cy="576072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1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Their numerators are the percentages we found!</a:t>
            </a:r>
            <a:endParaRPr lang="en-US" dirty="0">
              <a:solidFill>
                <a:srgbClr val="2E2E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8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Using Ratios to Find Percentages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559"/>
            <a:ext cx="8153714" cy="32520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A chocolate chip cookie weighs 20 grams. It contains 3 grams of fat. 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What fraction represents this situation?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What are some equivalent fractions? Find at least three equivalent fractions.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What percentage of the cookie is fat?</a:t>
            </a: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Using Ratios to Find Percentages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6572"/>
            <a:ext cx="8153714" cy="32520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An oatmeal cookie weighs 15 grams. It contains 2 grams of fat. 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What fraction represents this situation?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What are some equivalent fractions? Find at least three equivalent fractions.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E2E2E"/>
                </a:solidFill>
                <a:latin typeface="+mn-lt"/>
              </a:rPr>
              <a:t>What </a:t>
            </a:r>
            <a:r>
              <a:rPr lang="en-US" dirty="0" smtClean="0">
                <a:solidFill>
                  <a:srgbClr val="2E2E2E"/>
                </a:solidFill>
                <a:latin typeface="+mn-lt"/>
              </a:rPr>
              <a:t>percentage </a:t>
            </a:r>
            <a:r>
              <a:rPr lang="en-US" dirty="0">
                <a:solidFill>
                  <a:srgbClr val="2E2E2E"/>
                </a:solidFill>
                <a:latin typeface="+mn-lt"/>
              </a:rPr>
              <a:t>of the cookie is fat?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Using Ratios to Find Percentages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393"/>
            <a:ext cx="8153714" cy="32520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An peanut butter cookie weighs 18 grams. It contains 4.5 grams of fat. 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What fraction represents this situation?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2E2E"/>
                </a:solidFill>
                <a:latin typeface="+mn-lt"/>
              </a:rPr>
              <a:t>What are some equivalent fractions? Find at least three equivalent fractions.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E2E2E"/>
                </a:solidFill>
                <a:latin typeface="+mn-lt"/>
              </a:rPr>
              <a:t>What </a:t>
            </a:r>
            <a:r>
              <a:rPr lang="en-US" dirty="0" smtClean="0">
                <a:solidFill>
                  <a:srgbClr val="2E2E2E"/>
                </a:solidFill>
                <a:latin typeface="+mn-lt"/>
              </a:rPr>
              <a:t>percentage </a:t>
            </a:r>
            <a:r>
              <a:rPr lang="en-US" dirty="0">
                <a:solidFill>
                  <a:srgbClr val="2E2E2E"/>
                </a:solidFill>
                <a:latin typeface="+mn-lt"/>
              </a:rPr>
              <a:t>of the cookie is fat?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Reflection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7" y="915857"/>
            <a:ext cx="7406377" cy="4525963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What is a percentage?</a:t>
            </a: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  <a:latin typeface="+mn-lt"/>
            </a:endParaRPr>
          </a:p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Why is it helpful to write ratios as percentages?</a:t>
            </a: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  <a:latin typeface="+mn-lt"/>
            </a:endParaRPr>
          </a:p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How could you explain how to calculate a percentage to someone who didn’t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Wandering Wonders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63" y="2779776"/>
            <a:ext cx="7406377" cy="4525963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What makes this situation difficult?</a:t>
            </a: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  <a:latin typeface="+mn-lt"/>
            </a:endParaRPr>
          </a:p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What fractions and decimals will make this easier to work with?</a:t>
            </a: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408" y="1285139"/>
            <a:ext cx="6345936" cy="2677656"/>
          </a:xfrm>
          <a:prstGeom prst="rect">
            <a:avLst/>
          </a:prstGeom>
          <a:solidFill>
            <a:srgbClr val="8BE1FF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A class was divided into 4 teams to play a game. </a:t>
            </a:r>
          </a:p>
          <a:p>
            <a:endParaRPr lang="en-US" sz="2400" dirty="0"/>
          </a:p>
          <a:p>
            <a:r>
              <a:rPr lang="en-US" sz="2400" dirty="0"/>
              <a:t>The first team won 1/6 of the rounds.</a:t>
            </a:r>
          </a:p>
          <a:p>
            <a:endParaRPr lang="en-US" sz="2400" dirty="0"/>
          </a:p>
          <a:p>
            <a:r>
              <a:rPr lang="en-US" sz="2400" dirty="0"/>
              <a:t>The second team won 4/15 of the rounds.</a:t>
            </a:r>
          </a:p>
          <a:p>
            <a:endParaRPr lang="en-US" sz="2400" dirty="0"/>
          </a:p>
          <a:p>
            <a:r>
              <a:rPr lang="en-US" sz="2400" dirty="0"/>
              <a:t>The third team won 0.15 of the rounds.</a:t>
            </a:r>
          </a:p>
        </p:txBody>
      </p:sp>
    </p:spTree>
    <p:extLst>
      <p:ext uri="{BB962C8B-B14F-4D97-AF65-F5344CB8AC3E}">
        <p14:creationId xmlns:p14="http://schemas.microsoft.com/office/powerpoint/2010/main" val="29359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Wandering Wonders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1614720"/>
            <a:ext cx="8482148" cy="4826504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Create five fractions that can all be easily converted to decimals using “mental math”—no paper or pencil!</a:t>
            </a:r>
          </a:p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Be sure that you are not relying on memorized facts; other people might not have the same facts memorized!</a:t>
            </a:r>
          </a:p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Write out a process that can be used to convert any of your fractions to a decimal. </a:t>
            </a:r>
          </a:p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Determine what has to be true about your fractions for your process to work.</a:t>
            </a:r>
          </a:p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Complete the statement below:</a:t>
            </a:r>
          </a:p>
          <a:p>
            <a:pPr marL="0" lvl="0" indent="0">
              <a:buNone/>
            </a:pPr>
            <a:r>
              <a:rPr lang="en" dirty="0">
                <a:solidFill>
                  <a:srgbClr val="2E2E2E"/>
                </a:solidFill>
                <a:latin typeface="+mn-lt"/>
              </a:rPr>
              <a:t>“If a fraction has [</a:t>
            </a:r>
            <a:r>
              <a:rPr lang="en" i="1" u="sng" dirty="0" smtClean="0">
                <a:solidFill>
                  <a:srgbClr val="2E2E2E"/>
                </a:solidFill>
                <a:latin typeface="+mn-lt"/>
              </a:rPr>
              <a:t>characteristic that must be true about the fractions</a:t>
            </a:r>
            <a:r>
              <a:rPr lang="en" dirty="0">
                <a:solidFill>
                  <a:srgbClr val="2E2E2E"/>
                </a:solidFill>
                <a:latin typeface="+mn-lt"/>
              </a:rPr>
              <a:t>]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 </a:t>
            </a:r>
            <a:r>
              <a:rPr lang="en" dirty="0">
                <a:solidFill>
                  <a:srgbClr val="2E2E2E"/>
                </a:solidFill>
                <a:latin typeface="+mn-lt"/>
              </a:rPr>
              <a:t>then you can convert it to a decimal by [</a:t>
            </a:r>
            <a:r>
              <a:rPr lang="en" i="1" u="sng" dirty="0" smtClean="0">
                <a:solidFill>
                  <a:srgbClr val="2E2E2E"/>
                </a:solidFill>
                <a:latin typeface="+mn-lt"/>
              </a:rPr>
              <a:t>describe </a:t>
            </a:r>
            <a:r>
              <a:rPr lang="en" i="1" u="sng" dirty="0">
                <a:solidFill>
                  <a:srgbClr val="2E2E2E"/>
                </a:solidFill>
                <a:latin typeface="+mn-lt"/>
              </a:rPr>
              <a:t>the </a:t>
            </a:r>
            <a:r>
              <a:rPr lang="en" i="1" u="sng" dirty="0" smtClean="0">
                <a:solidFill>
                  <a:srgbClr val="2E2E2E"/>
                </a:solidFill>
                <a:latin typeface="+mn-lt"/>
              </a:rPr>
              <a:t>process</a:t>
            </a:r>
            <a:r>
              <a:rPr lang="en" dirty="0">
                <a:solidFill>
                  <a:srgbClr val="2E2E2E"/>
                </a:solidFill>
                <a:latin typeface="+mn-lt"/>
              </a:rPr>
              <a:t>]</a:t>
            </a:r>
            <a:r>
              <a:rPr lang="en" i="1" dirty="0" smtClean="0">
                <a:solidFill>
                  <a:srgbClr val="2E2E2E"/>
                </a:solidFill>
                <a:latin typeface="+mn-lt"/>
              </a:rPr>
              <a:t>.”</a:t>
            </a:r>
            <a:endParaRPr lang="en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>
                <a:latin typeface="+mn-lt"/>
              </a:rPr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Per / Cents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06" y="1600201"/>
            <a:ext cx="4212823" cy="260603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en" u="sng" dirty="0" smtClean="0">
                <a:solidFill>
                  <a:srgbClr val="2E2E2E"/>
                </a:solidFill>
                <a:latin typeface="+mn-lt"/>
              </a:rPr>
              <a:t>Per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Consider the phrases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“miles per hour,”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“dollars per pound,”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and “</a:t>
            </a:r>
            <a:r>
              <a:rPr lang="en" dirty="0">
                <a:solidFill>
                  <a:srgbClr val="2E2E2E"/>
                </a:solidFill>
                <a:latin typeface="+mn-lt"/>
              </a:rPr>
              <a:t>servings per 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package.” </a:t>
            </a:r>
            <a:r>
              <a:rPr lang="en" dirty="0">
                <a:solidFill>
                  <a:srgbClr val="2E2E2E"/>
                </a:solidFill>
                <a:latin typeface="+mn-lt"/>
              </a:rPr>
              <a:t>What do you 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think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2E2E2E"/>
                </a:solidFill>
                <a:latin typeface="+mn-lt"/>
              </a:rPr>
              <a:t>per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 </a:t>
            </a:r>
            <a:r>
              <a:rPr lang="en" dirty="0">
                <a:solidFill>
                  <a:srgbClr val="2E2E2E"/>
                </a:solidFill>
                <a:latin typeface="+mn-lt"/>
              </a:rPr>
              <a:t>means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?</a:t>
            </a:r>
            <a:endParaRPr lang="en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2005" y="1600200"/>
            <a:ext cx="4361689" cy="2606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" u="sng" dirty="0" smtClean="0">
                <a:solidFill>
                  <a:srgbClr val="2E2E2E"/>
                </a:solidFill>
                <a:latin typeface="+mn-lt"/>
              </a:rPr>
              <a:t>Cent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>
                <a:solidFill>
                  <a:srgbClr val="2E2E2E"/>
                </a:solidFill>
                <a:latin typeface="+mn-lt"/>
              </a:rPr>
              <a:t>Consider the 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words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“century,”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 “centimeter,”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and </a:t>
            </a:r>
            <a:r>
              <a:rPr lang="en" dirty="0">
                <a:solidFill>
                  <a:srgbClr val="2E2E2E"/>
                </a:solidFill>
                <a:latin typeface="+mn-lt"/>
              </a:rPr>
              <a:t>“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centipede.”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What </a:t>
            </a:r>
            <a:r>
              <a:rPr lang="en" dirty="0">
                <a:solidFill>
                  <a:srgbClr val="2E2E2E"/>
                </a:solidFill>
                <a:latin typeface="+mn-lt"/>
              </a:rPr>
              <a:t>do you think </a:t>
            </a:r>
            <a:endParaRPr lang="en" dirty="0" smtClean="0">
              <a:solidFill>
                <a:srgbClr val="2E2E2E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2E2E2E"/>
                </a:solidFill>
                <a:latin typeface="+mn-lt"/>
              </a:rPr>
              <a:t>cent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 </a:t>
            </a:r>
            <a:r>
              <a:rPr lang="en" dirty="0">
                <a:solidFill>
                  <a:srgbClr val="2E2E2E"/>
                </a:solidFill>
                <a:latin typeface="+mn-lt"/>
              </a:rPr>
              <a:t>means?</a:t>
            </a:r>
          </a:p>
        </p:txBody>
      </p:sp>
    </p:spTree>
    <p:extLst>
      <p:ext uri="{BB962C8B-B14F-4D97-AF65-F5344CB8AC3E}">
        <p14:creationId xmlns:p14="http://schemas.microsoft.com/office/powerpoint/2010/main" val="19031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28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Per / Cents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1609344" y="4526280"/>
            <a:ext cx="2240280" cy="1645920"/>
          </a:xfrm>
          <a:prstGeom prst="borderCallout1">
            <a:avLst>
              <a:gd name="adj1" fmla="val 18750"/>
              <a:gd name="adj2" fmla="val -8333"/>
              <a:gd name="adj3" fmla="val -15833"/>
              <a:gd name="adj4" fmla="val -31394"/>
            </a:avLst>
          </a:prstGeom>
          <a:solidFill>
            <a:schemeClr val="accent3">
              <a:tint val="100000"/>
              <a:shade val="100000"/>
              <a:satMod val="13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 each</a:t>
            </a:r>
          </a:p>
          <a:p>
            <a:pPr algn="ctr"/>
            <a:r>
              <a:rPr lang="en-US" sz="2800" dirty="0"/>
              <a:t>o</a:t>
            </a:r>
            <a:r>
              <a:rPr lang="en-US" sz="2800" dirty="0" smtClean="0"/>
              <a:t>r</a:t>
            </a:r>
          </a:p>
          <a:p>
            <a:pPr algn="ctr"/>
            <a:r>
              <a:rPr lang="en-US" sz="2800" dirty="0" smtClean="0"/>
              <a:t>For every</a:t>
            </a:r>
            <a:endParaRPr lang="en-US" sz="2800" dirty="0"/>
          </a:p>
        </p:txBody>
      </p:sp>
      <p:sp>
        <p:nvSpPr>
          <p:cNvPr id="7" name="Line Callout 1 6"/>
          <p:cNvSpPr/>
          <p:nvPr/>
        </p:nvSpPr>
        <p:spPr>
          <a:xfrm>
            <a:off x="5035296" y="4526280"/>
            <a:ext cx="2240280" cy="1645920"/>
          </a:xfrm>
          <a:prstGeom prst="borderCallout1">
            <a:avLst>
              <a:gd name="adj1" fmla="val 14306"/>
              <a:gd name="adj2" fmla="val 103096"/>
              <a:gd name="adj3" fmla="val -16944"/>
              <a:gd name="adj4" fmla="val 126565"/>
            </a:avLst>
          </a:prstGeom>
          <a:solidFill>
            <a:schemeClr val="accent3">
              <a:tint val="100000"/>
              <a:shade val="100000"/>
              <a:satMod val="13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ne hundred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306" y="1574074"/>
            <a:ext cx="4212823" cy="26060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" u="sng" smtClean="0">
                <a:solidFill>
                  <a:srgbClr val="2E2E2E"/>
                </a:solidFill>
                <a:latin typeface="+mn-lt"/>
              </a:rPr>
              <a:t>Per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" smtClean="0">
                <a:solidFill>
                  <a:srgbClr val="2E2E2E"/>
                </a:solidFill>
                <a:latin typeface="+mn-lt"/>
              </a:rPr>
              <a:t>Consider the phrases 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" smtClean="0">
                <a:solidFill>
                  <a:srgbClr val="2E2E2E"/>
                </a:solidFill>
                <a:latin typeface="+mn-lt"/>
              </a:rPr>
              <a:t>“miles per hour,” 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" smtClean="0">
                <a:solidFill>
                  <a:srgbClr val="2E2E2E"/>
                </a:solidFill>
                <a:latin typeface="+mn-lt"/>
              </a:rPr>
              <a:t>“dollars per pound,”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" smtClean="0">
                <a:solidFill>
                  <a:srgbClr val="2E2E2E"/>
                </a:solidFill>
                <a:latin typeface="+mn-lt"/>
              </a:rPr>
              <a:t>and “servings per package.” What do you think 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" b="1" smtClean="0">
                <a:solidFill>
                  <a:srgbClr val="2E2E2E"/>
                </a:solidFill>
                <a:latin typeface="+mn-lt"/>
              </a:rPr>
              <a:t>per</a:t>
            </a:r>
            <a:r>
              <a:rPr lang="en" smtClean="0">
                <a:solidFill>
                  <a:srgbClr val="2E2E2E"/>
                </a:solidFill>
                <a:latin typeface="+mn-lt"/>
              </a:rPr>
              <a:t> means?</a:t>
            </a:r>
            <a:endParaRPr lang="en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42005" y="1574073"/>
            <a:ext cx="4361689" cy="2606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" u="sng" dirty="0" smtClean="0">
                <a:solidFill>
                  <a:srgbClr val="2E2E2E"/>
                </a:solidFill>
                <a:latin typeface="+mn-lt"/>
              </a:rPr>
              <a:t>Cent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>
                <a:solidFill>
                  <a:srgbClr val="2E2E2E"/>
                </a:solidFill>
                <a:latin typeface="+mn-lt"/>
              </a:rPr>
              <a:t>Consider the 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words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“century,”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 “centimeter,”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and </a:t>
            </a:r>
            <a:r>
              <a:rPr lang="en" dirty="0">
                <a:solidFill>
                  <a:srgbClr val="2E2E2E"/>
                </a:solidFill>
                <a:latin typeface="+mn-lt"/>
              </a:rPr>
              <a:t>“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centipede.”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2E2E2E"/>
                </a:solidFill>
                <a:latin typeface="+mn-lt"/>
              </a:rPr>
              <a:t>What </a:t>
            </a:r>
            <a:r>
              <a:rPr lang="en" dirty="0">
                <a:solidFill>
                  <a:srgbClr val="2E2E2E"/>
                </a:solidFill>
                <a:latin typeface="+mn-lt"/>
              </a:rPr>
              <a:t>do you think </a:t>
            </a:r>
            <a:endParaRPr lang="en" dirty="0" smtClean="0">
              <a:solidFill>
                <a:srgbClr val="2E2E2E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2E2E2E"/>
                </a:solidFill>
                <a:latin typeface="+mn-lt"/>
              </a:rPr>
              <a:t>cent</a:t>
            </a:r>
            <a:r>
              <a:rPr lang="en" dirty="0" smtClean="0">
                <a:solidFill>
                  <a:srgbClr val="2E2E2E"/>
                </a:solidFill>
                <a:latin typeface="+mn-lt"/>
              </a:rPr>
              <a:t> </a:t>
            </a:r>
            <a:r>
              <a:rPr lang="en" dirty="0">
                <a:solidFill>
                  <a:srgbClr val="2E2E2E"/>
                </a:solidFill>
                <a:latin typeface="+mn-lt"/>
              </a:rPr>
              <a:t>means?</a:t>
            </a:r>
          </a:p>
        </p:txBody>
      </p:sp>
    </p:spTree>
    <p:extLst>
      <p:ext uri="{BB962C8B-B14F-4D97-AF65-F5344CB8AC3E}">
        <p14:creationId xmlns:p14="http://schemas.microsoft.com/office/powerpoint/2010/main" val="8047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ffectLst>
                  <a:outerShdw blurRad="2159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Using Representations to Find Percentages </a:t>
            </a:r>
            <a:endParaRPr lang="en-US" sz="3000" dirty="0">
              <a:effectLst>
                <a:outerShdw blurRad="2159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2322606"/>
            <a:ext cx="4367783" cy="3799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is the whole?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part was answered correctly</a:t>
            </a:r>
            <a:r>
              <a:rPr lang="en-US" sz="2000" dirty="0">
                <a:solidFill>
                  <a:srgbClr val="2E2E2E"/>
                </a:solidFill>
                <a:latin typeface="+mn-lt"/>
              </a:rPr>
              <a:t>?</a:t>
            </a:r>
            <a:endParaRPr lang="en-US" sz="2000" dirty="0" smtClean="0">
              <a:solidFill>
                <a:srgbClr val="2E2E2E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ratio does this represent?</a:t>
            </a:r>
            <a:endParaRPr lang="en-US" sz="2000" dirty="0">
              <a:solidFill>
                <a:srgbClr val="2E2E2E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How do we make an equal ratio out of 100?</a:t>
            </a:r>
            <a:endParaRPr lang="en-US" sz="2000" dirty="0">
              <a:solidFill>
                <a:srgbClr val="2E2E2E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percentage does this represent?</a:t>
            </a: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>
                <a:solidFill>
                  <a:srgbClr val="2E2E2E"/>
                </a:solidFill>
                <a:latin typeface="+mn-lt"/>
              </a:rPr>
              <a:pPr/>
              <a:t>6</a:t>
            </a:fld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224" y="1205309"/>
            <a:ext cx="8418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E2E2E"/>
                </a:solidFill>
              </a:rPr>
              <a:t>Jamie took a test with 100 questions on it. He correctly answered 48 of them. What percent of the questions did he answer correctly?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00035"/>
              </p:ext>
            </p:extLst>
          </p:nvPr>
        </p:nvGraphicFramePr>
        <p:xfrm>
          <a:off x="4636007" y="1860941"/>
          <a:ext cx="417271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15028"/>
              </p:ext>
            </p:extLst>
          </p:nvPr>
        </p:nvGraphicFramePr>
        <p:xfrm>
          <a:off x="4636007" y="1860941"/>
          <a:ext cx="417271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  <a:gridCol w="41727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0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Finding Percentages with Models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4057"/>
            <a:ext cx="8229599" cy="1216152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Jayne took a test with 200 questions on it. He correctly answered 48 of them. What percentage of the questions did he answer correctly?</a:t>
            </a: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endParaRPr lang="en-US" dirty="0" smtClean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920825"/>
            <a:ext cx="4367783" cy="3520399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is the whole?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part was answered correctly?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ratio does this represent?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How do we make an equal ratio out of 100?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percentage does this represent?</a:t>
            </a:r>
          </a:p>
          <a:p>
            <a:pPr marL="0" indent="0">
              <a:buFontTx/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71888"/>
              </p:ext>
            </p:extLst>
          </p:nvPr>
        </p:nvGraphicFramePr>
        <p:xfrm>
          <a:off x="5391912" y="2330190"/>
          <a:ext cx="3048000" cy="185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40122"/>
              </p:ext>
            </p:extLst>
          </p:nvPr>
        </p:nvGraphicFramePr>
        <p:xfrm>
          <a:off x="5391912" y="4203184"/>
          <a:ext cx="3048000" cy="185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2148"/>
              </p:ext>
            </p:extLst>
          </p:nvPr>
        </p:nvGraphicFramePr>
        <p:xfrm>
          <a:off x="5391912" y="2357610"/>
          <a:ext cx="3048000" cy="185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6400"/>
              </p:ext>
            </p:extLst>
          </p:nvPr>
        </p:nvGraphicFramePr>
        <p:xfrm>
          <a:off x="5391912" y="4224504"/>
          <a:ext cx="3048000" cy="184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81946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01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Finding Percentages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5" y="2382052"/>
            <a:ext cx="8229599" cy="1216152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Judah took a test with 50 questions on it. He correctly answered 48 of them. What percentage of the questions did he answer correctly?</a:t>
            </a: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endParaRPr lang="en-US" dirty="0">
              <a:solidFill>
                <a:srgbClr val="2E2E2E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>
                <a:solidFill>
                  <a:srgbClr val="2E2E2E"/>
                </a:solidFill>
                <a:latin typeface="+mn-lt"/>
              </a:rPr>
              <a:pPr/>
              <a:t>8</a:t>
            </a:fld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30582"/>
            <a:ext cx="4367783" cy="2729443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is the whole?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part was answered correctly?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ratio does this represent?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How do we make an equivalent ratio out of 100?</a:t>
            </a:r>
            <a:endParaRPr lang="en-US" sz="2000" dirty="0">
              <a:solidFill>
                <a:srgbClr val="2E2E2E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percentage does this represent?</a:t>
            </a:r>
          </a:p>
          <a:p>
            <a:pPr marL="0" indent="0">
              <a:buFontTx/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69743"/>
              </p:ext>
            </p:extLst>
          </p:nvPr>
        </p:nvGraphicFramePr>
        <p:xfrm>
          <a:off x="4654295" y="2173772"/>
          <a:ext cx="408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74661"/>
              </p:ext>
            </p:extLst>
          </p:nvPr>
        </p:nvGraphicFramePr>
        <p:xfrm>
          <a:off x="4654295" y="2173772"/>
          <a:ext cx="408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73241"/>
              </p:ext>
            </p:extLst>
          </p:nvPr>
        </p:nvGraphicFramePr>
        <p:xfrm>
          <a:off x="4654295" y="4031568"/>
          <a:ext cx="408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  <a:gridCol w="4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4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Finding Percentages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34442"/>
            <a:ext cx="8229599" cy="1216152"/>
          </a:xfrm>
        </p:spPr>
        <p:txBody>
          <a:bodyPr/>
          <a:lstStyle/>
          <a:p>
            <a:r>
              <a:rPr lang="en-US" dirty="0" smtClean="0">
                <a:solidFill>
                  <a:srgbClr val="2E2E2E"/>
                </a:solidFill>
                <a:latin typeface="+mn-lt"/>
              </a:rPr>
              <a:t>Javier took a test with 60 questions on it. He correctly answered 48 of them. What percent of the questions did he answer correctly?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>
                <a:solidFill>
                  <a:srgbClr val="2E2E2E"/>
                </a:solidFill>
                <a:latin typeface="+mn-lt"/>
              </a:rPr>
              <a:pPr/>
              <a:t>9</a:t>
            </a:fld>
            <a:endParaRPr lang="en-US" dirty="0">
              <a:solidFill>
                <a:srgbClr val="2E2E2E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42570"/>
              </p:ext>
            </p:extLst>
          </p:nvPr>
        </p:nvGraphicFramePr>
        <p:xfrm>
          <a:off x="2743201" y="2393703"/>
          <a:ext cx="151790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76"/>
                <a:gridCol w="379476"/>
                <a:gridCol w="379476"/>
                <a:gridCol w="3794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51410"/>
              </p:ext>
            </p:extLst>
          </p:nvPr>
        </p:nvGraphicFramePr>
        <p:xfrm>
          <a:off x="457201" y="2385569"/>
          <a:ext cx="2286000" cy="372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7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64246"/>
              </p:ext>
            </p:extLst>
          </p:nvPr>
        </p:nvGraphicFramePr>
        <p:xfrm>
          <a:off x="457200" y="2377442"/>
          <a:ext cx="2286000" cy="373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7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09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490192" y="3081187"/>
            <a:ext cx="4367783" cy="2729443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is the whole?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part was answered correctly?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ratio does this represent?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How do we make an equivalent ratio out of 100?</a:t>
            </a:r>
            <a:endParaRPr lang="en-US" sz="2000" dirty="0">
              <a:solidFill>
                <a:srgbClr val="2E2E2E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E2E2E"/>
                </a:solidFill>
                <a:latin typeface="+mn-lt"/>
              </a:rPr>
              <a:t>What percentage does this represent?</a:t>
            </a:r>
          </a:p>
          <a:p>
            <a:pPr marL="0" indent="0">
              <a:buFontTx/>
              <a:buNone/>
            </a:pPr>
            <a:endParaRPr lang="en-US" dirty="0">
              <a:solidFill>
                <a:srgbClr val="2E2E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9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72727"/>
      </a:dk1>
      <a:lt1>
        <a:srgbClr val="FFFFFF"/>
      </a:lt1>
      <a:dk2>
        <a:srgbClr val="505150"/>
      </a:dk2>
      <a:lt2>
        <a:srgbClr val="EEECE1"/>
      </a:lt2>
      <a:accent1>
        <a:srgbClr val="4782B2"/>
      </a:accent1>
      <a:accent2>
        <a:srgbClr val="8A0028"/>
      </a:accent2>
      <a:accent3>
        <a:srgbClr val="98A05F"/>
      </a:accent3>
      <a:accent4>
        <a:srgbClr val="F9C74A"/>
      </a:accent4>
      <a:accent5>
        <a:srgbClr val="A81F66"/>
      </a:accent5>
      <a:accent6>
        <a:srgbClr val="4D1865"/>
      </a:accent6>
      <a:hlink>
        <a:srgbClr val="700025"/>
      </a:hlink>
      <a:folHlink>
        <a:srgbClr val="E06F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5D5D5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1008</Words>
  <Application>Microsoft Office PowerPoint</Application>
  <PresentationFormat>On-screen Show (4:3)</PresentationFormat>
  <Paragraphs>174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Aller</vt:lpstr>
      <vt:lpstr>Arial</vt:lpstr>
      <vt:lpstr>Calibri</vt:lpstr>
      <vt:lpstr>Cambria Math</vt:lpstr>
      <vt:lpstr>Office Theme</vt:lpstr>
      <vt:lpstr>Equation</vt:lpstr>
      <vt:lpstr>Percents Make Sense</vt:lpstr>
      <vt:lpstr>Wandering Wonders</vt:lpstr>
      <vt:lpstr>Wandering Wonders</vt:lpstr>
      <vt:lpstr>Per / Cents</vt:lpstr>
      <vt:lpstr>Per / Cents</vt:lpstr>
      <vt:lpstr>Using Representations to Find Percentages </vt:lpstr>
      <vt:lpstr>Finding Percentages with Models</vt:lpstr>
      <vt:lpstr>Finding Percentages</vt:lpstr>
      <vt:lpstr>Finding Percentages</vt:lpstr>
      <vt:lpstr>The Power of Percentages</vt:lpstr>
      <vt:lpstr>The Power of Percentages</vt:lpstr>
      <vt:lpstr>Finding Percentages Without Models</vt:lpstr>
      <vt:lpstr>Finding Percentages Without Models</vt:lpstr>
      <vt:lpstr>Percentages as Equivalent Fractions</vt:lpstr>
      <vt:lpstr>Using Ratios to Find Percentages</vt:lpstr>
      <vt:lpstr>Using Ratios to Find Percentages</vt:lpstr>
      <vt:lpstr>Using Ratios to Find Percentages</vt:lpstr>
      <vt:lpstr>Reflection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Menge</dc:creator>
  <cp:lastModifiedBy>Schlasner, Jacqueline</cp:lastModifiedBy>
  <cp:revision>79</cp:revision>
  <cp:lastPrinted>2013-04-11T19:36:32Z</cp:lastPrinted>
  <dcterms:created xsi:type="dcterms:W3CDTF">2012-11-19T15:17:12Z</dcterms:created>
  <dcterms:modified xsi:type="dcterms:W3CDTF">2016-07-13T13:23:51Z</dcterms:modified>
</cp:coreProperties>
</file>