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7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valyne Tracy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84"/>
    <p:restoredTop sz="94531"/>
  </p:normalViewPr>
  <p:slideViewPr>
    <p:cSldViewPr snapToGrid="0">
      <p:cViewPr varScale="1">
        <p:scale>
          <a:sx n="148" d="100"/>
          <a:sy n="148" d="100"/>
        </p:scale>
        <p:origin x="496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5-11-11T15:40:39.812" idx="1">
    <p:pos x="6000" y="0"/>
    <p:text>Please add examples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58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58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58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27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3530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3530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17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82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82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82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stock.adobe.com/images/orange-and-black-figures-pottery-amphora-painting-of-troy-war-with-achilles-fighting/365530055" TargetMode="External"/><Relationship Id="rId3" Type="http://schemas.openxmlformats.org/officeDocument/2006/relationships/hyperlink" Target="https://stock.adobe.com/images/odyssey-polyphemus/162342057" TargetMode="External"/><Relationship Id="rId7" Type="http://schemas.openxmlformats.org/officeDocument/2006/relationships/hyperlink" Target="https://stock.adobe.com/images/karyatides-statues-erehtheio-on-the-acropolis-in-athens-greece/186420010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stock.adobe.com/images/ancient-greece-homer-homere/52892281" TargetMode="External"/><Relationship Id="rId5" Type="http://schemas.openxmlformats.org/officeDocument/2006/relationships/hyperlink" Target="https://stock.adobe.com/images/antiquity-story-teller-conteur/44888883" TargetMode="External"/><Relationship Id="rId4" Type="http://schemas.openxmlformats.org/officeDocument/2006/relationships/hyperlink" Target="https://stock.adobe.com/images/mosaic-scene-from-homer-s-odyssey-in-bardo-museum-tunisia/41470645?prev_url=detail" TargetMode="External"/><Relationship Id="rId9" Type="http://schemas.openxmlformats.org/officeDocument/2006/relationships/hyperlink" Target="https://en.wikipedia.org/wiki/Homer#/media/File:Cropped_image_of_Homer_from_Raphael%27s_Parnassus.jpg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Odysseus_and_Polyphemus_(B%C3%B6cklin)#/media/File:Arnold_B%C3%B6cklin_-_Odysseus_und_Polyphemus_(1896).jpg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" name="Google Shape;4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a2663166be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(n.d.). Anchor charts. Strategies. </a:t>
            </a:r>
            <a:r>
              <a:rPr lang="en-US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https://learn.k20center.ou.edu/strategy/58</a:t>
            </a:r>
            <a:endParaRPr dirty="0"/>
          </a:p>
        </p:txBody>
      </p:sp>
      <p:sp>
        <p:nvSpPr>
          <p:cNvPr id="104" name="Google Shape;104;g3a2663166be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a2663166b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(n.d.). Anchor charts. Strategies. </a:t>
            </a:r>
            <a:r>
              <a:rPr lang="en-US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https://learn.k20center.ou.edu/strategy/58</a:t>
            </a:r>
            <a:endParaRPr dirty="0"/>
          </a:p>
        </p:txBody>
      </p:sp>
      <p:sp>
        <p:nvSpPr>
          <p:cNvPr id="111" name="Google Shape;111;g3a2663166b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a2663166be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(n.d.). Anchor charts. Strategies. </a:t>
            </a:r>
            <a:r>
              <a:rPr lang="en-US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https://learn.k20center.ou.edu/strategy/58</a:t>
            </a:r>
            <a:endParaRPr dirty="0"/>
          </a:p>
        </p:txBody>
      </p:sp>
      <p:sp>
        <p:nvSpPr>
          <p:cNvPr id="118" name="Google Shape;118;g3a2663166be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a2663166be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(n.d.). KWHL graphic organizer. Strategies.</a:t>
            </a:r>
            <a:r>
              <a:rPr lang="en-US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 https://learn.k20center.ou.edu/strategy/127</a:t>
            </a:r>
            <a:endParaRPr dirty="0"/>
          </a:p>
        </p:txBody>
      </p:sp>
      <p:sp>
        <p:nvSpPr>
          <p:cNvPr id="125" name="Google Shape;125;g3a2663166be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=m3zT2IxZQaw</a:t>
            </a: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a2663166be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(n.d.). Detective board. Strategies. </a:t>
            </a:r>
            <a:r>
              <a:rPr lang="en-US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https://learn.k20center.ou.edu/strategy/3530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  <a:br>
              <a:rPr lang="en-US" dirty="0"/>
            </a:br>
            <a:endParaRPr dirty="0"/>
          </a:p>
        </p:txBody>
      </p:sp>
      <p:sp>
        <p:nvSpPr>
          <p:cNvPr id="139" name="Google Shape;139;g3a2663166b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a2663166be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(n.d.). Detective board. Strategies. </a:t>
            </a:r>
            <a:r>
              <a:rPr lang="en-US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https://learn.k20center.ou.edu/strategy/3530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  <a:br>
              <a:rPr lang="en-US" dirty="0"/>
            </a:br>
            <a:endParaRPr dirty="0"/>
          </a:p>
        </p:txBody>
      </p:sp>
      <p:sp>
        <p:nvSpPr>
          <p:cNvPr id="146" name="Google Shape;146;g3a2663166be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a2663166be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(n.d.). 3-2-1. Strategies. </a:t>
            </a:r>
            <a:r>
              <a:rPr lang="en-US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https://learn.k20center.ou.edu/strategy/117</a:t>
            </a:r>
            <a:endParaRPr dirty="0"/>
          </a:p>
        </p:txBody>
      </p:sp>
      <p:sp>
        <p:nvSpPr>
          <p:cNvPr id="153" name="Google Shape;153;g3a2663166be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37836a1c37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Google Shape;44;g37836a1c37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(n.d.). Caption this. Strategies. </a:t>
            </a:r>
            <a:r>
              <a:rPr lang="en-US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https://learn.k20center.ou.edu/strategy/82</a:t>
            </a:r>
            <a:endParaRPr dirty="0"/>
          </a:p>
        </p:txBody>
      </p:sp>
      <p:sp>
        <p:nvSpPr>
          <p:cNvPr id="51" name="Google Shape;5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(n.d.). Caption this. Strategies. </a:t>
            </a:r>
            <a:r>
              <a:rPr lang="en-US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https://learn.k20center.ou.edu/strategy/82</a:t>
            </a:r>
            <a:endParaRPr dirty="0"/>
          </a:p>
        </p:txBody>
      </p:sp>
      <p:sp>
        <p:nvSpPr>
          <p:cNvPr id="58" name="Google Shape;5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9f4f24ce0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(n.d.). Caption this. Strategies. </a:t>
            </a:r>
            <a:r>
              <a:rPr lang="en-US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https://learn.k20center.ou.edu/strategy/82</a:t>
            </a:r>
            <a:endParaRPr dirty="0"/>
          </a:p>
        </p:txBody>
      </p:sp>
      <p:sp>
        <p:nvSpPr>
          <p:cNvPr id="66" name="Google Shape;66;g39f4f24ce0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a2663166b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Archivist. (n.d.). 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Odyssey - Polyphemus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[Image]. Adobe Stock. </a:t>
            </a:r>
            <a:r>
              <a:rPr lang="en-US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https://stock.adobe.com/images/odyssey-polyphemus/162342057</a:t>
            </a:r>
            <a:endParaRPr lang="en-US" b="0" dirty="0">
              <a:effectLst/>
            </a:endParaRPr>
          </a:p>
          <a:p>
            <a:pPr rtl="0"/>
            <a:br>
              <a:rPr lang="en-US" dirty="0"/>
            </a:b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Fotokon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(n.d.). 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Mosaic scene from Homer’s Odyssey in Bardo Museum, Tunisia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[Image]. Adobe Stock. </a:t>
            </a:r>
            <a:r>
              <a:rPr lang="en-US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4"/>
              </a:rPr>
              <a:t>https://stock.adobe.com/images/mosaic-scene-from-homer-s-odyssey-in-bardo-museum-tunisia/41470645?prev_url=detail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  <a:endParaRPr lang="en-US" b="0" dirty="0">
              <a:effectLst/>
            </a:endParaRPr>
          </a:p>
          <a:p>
            <a:br>
              <a:rPr lang="en-US" b="0" dirty="0">
                <a:effectLst/>
              </a:rPr>
            </a:br>
            <a:endParaRPr lang="en-US" b="0" dirty="0">
              <a:effectLst/>
            </a:endParaRPr>
          </a:p>
          <a:p>
            <a:pPr rtl="0"/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Guilane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-Nachez, E. (n.d.). 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Antiquity: Story-teller -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conteur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[Image]. Adobe Stock. </a:t>
            </a:r>
            <a:r>
              <a:rPr lang="en-US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5"/>
              </a:rPr>
              <a:t>https://stock.adobe.com/images/antiquity-story-teller-conteur/44888883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  <a:endParaRPr lang="en-US" b="0" dirty="0">
              <a:effectLst/>
            </a:endParaRPr>
          </a:p>
          <a:p>
            <a:br>
              <a:rPr lang="en-US" b="0" dirty="0">
                <a:effectLst/>
              </a:rPr>
            </a:br>
            <a:endParaRPr lang="en-US" b="0" dirty="0">
              <a:effectLst/>
            </a:endParaRPr>
          </a:p>
          <a:p>
            <a:pPr rtl="0"/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Guilane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-Nachez, E. (n.d.). 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Ancient Greece: Homer (Homère)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[Image]. Adobe Stock. </a:t>
            </a:r>
            <a:r>
              <a:rPr lang="en-US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6"/>
              </a:rPr>
              <a:t>https://stock.adobe.com/images/ancient-greece-homer-homere/52892281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  <a:endParaRPr lang="en-US" b="0" dirty="0">
              <a:effectLst/>
            </a:endParaRPr>
          </a:p>
          <a:p>
            <a:br>
              <a:rPr lang="en-US" b="0" dirty="0">
                <a:effectLst/>
              </a:rPr>
            </a:br>
            <a:endParaRPr lang="en-US" b="0" dirty="0">
              <a:effectLst/>
            </a:endParaRPr>
          </a:p>
          <a:p>
            <a:pPr rtl="0"/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gatsi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(n.d.).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Karyatides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statues,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Erehtheio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on the Acropolis in Athens, Greece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[Image]. Adobe Stock. </a:t>
            </a:r>
            <a:r>
              <a:rPr lang="en-US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7"/>
              </a:rPr>
              <a:t>https://stock.adobe.com/images/karyatides-statues-erehtheio-on-the-acropolis-in-athens-greece/186420010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  <a:endParaRPr lang="en-US" b="0" dirty="0">
              <a:effectLst/>
            </a:endParaRPr>
          </a:p>
          <a:p>
            <a:pPr rtl="0"/>
            <a:br>
              <a:rPr lang="en-US" dirty="0"/>
            </a:b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Matiasdelcarmine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(n.d.). 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Orange and black figures pottery amphora painting of troy war with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achilles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fighting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[Image]. Adobe Stock. </a:t>
            </a:r>
            <a:r>
              <a:rPr lang="en-US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8"/>
              </a:rPr>
              <a:t>https://stock.adobe.com/images/orange-and-black-figures-pottery-amphora-painting-of-troy-war-with-achilles-fighting/365530055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  <a:endParaRPr lang="en-US" b="0" dirty="0">
              <a:effectLst/>
            </a:endParaRPr>
          </a:p>
          <a:p>
            <a:br>
              <a:rPr lang="en-US" b="0" dirty="0">
                <a:effectLst/>
              </a:rPr>
            </a:br>
            <a:endParaRPr lang="en-US" b="0" dirty="0">
              <a:effectLst/>
            </a:endParaRPr>
          </a:p>
          <a:p>
            <a:pPr rtl="0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Sanzio da Urbino, R. (1509–1510). 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Parnassus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[Painting]. Wikipedia. </a:t>
            </a:r>
            <a:r>
              <a:rPr lang="en-US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9"/>
              </a:rPr>
              <a:t>https://en.wikipedia.org/wiki/Homer#/media/File:Cropped_image_of_Homer_from_Raphael%27s_Parnassus.jpg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  <a:endParaRPr lang="en-US" b="0" dirty="0">
              <a:effectLst/>
            </a:endParaRPr>
          </a:p>
        </p:txBody>
      </p:sp>
      <p:sp>
        <p:nvSpPr>
          <p:cNvPr id="73" name="Google Shape;73;g3a2663166b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Böcklin, A. (1896). 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Odysseus und Polyphemus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[Painting]. Wikipedia. </a:t>
            </a:r>
            <a:r>
              <a:rPr lang="en-US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https://en.wikipedia.org/wiki/Odysseus_and_Polyphemus_(B%C3%B6cklin)#/media/File:Arnold_B%C3%B6cklin_-_Odysseus_und_Polyphemus_(1896).jpg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sp>
        <p:nvSpPr>
          <p:cNvPr id="98" name="Google Shape;9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SECTION_HEAD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8;p3" title="k20center-logo-variations_K20 Bug -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8801" y="4450849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3"/>
          <p:cNvSpPr txBox="1">
            <a:spLocks noGrp="1"/>
          </p:cNvSpPr>
          <p:nvPr>
            <p:ph type="subTitle" idx="1"/>
          </p:nvPr>
        </p:nvSpPr>
        <p:spPr>
          <a:xfrm>
            <a:off x="3843644" y="3220225"/>
            <a:ext cx="49020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None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"/>
          <p:cNvSpPr txBox="1">
            <a:spLocks noGrp="1"/>
          </p:cNvSpPr>
          <p:nvPr>
            <p:ph type="ctrTitle"/>
          </p:nvPr>
        </p:nvSpPr>
        <p:spPr>
          <a:xfrm>
            <a:off x="3843451" y="1130675"/>
            <a:ext cx="49020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/Objective">
  <p:cSld name="Objectiv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4" title="k20center-logo-variations_K20 Bug -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8801" y="4450849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4"/>
          <p:cNvSpPr txBox="1">
            <a:spLocks noGrp="1"/>
          </p:cNvSpPr>
          <p:nvPr>
            <p:ph type="ctrTitle"/>
          </p:nvPr>
        </p:nvSpPr>
        <p:spPr>
          <a:xfrm>
            <a:off x="456175" y="744575"/>
            <a:ext cx="82323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subTitle" idx="1"/>
          </p:nvPr>
        </p:nvSpPr>
        <p:spPr>
          <a:xfrm>
            <a:off x="456175" y="2834125"/>
            <a:ext cx="8232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TR"/>
              <a:buChar char="●"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/Objective">
  <p:cSld name="Essential Ques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5" title="k20center-logo-variations_K20 Bug -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8801" y="4450849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5"/>
          <p:cNvSpPr txBox="1">
            <a:spLocks noGrp="1"/>
          </p:cNvSpPr>
          <p:nvPr>
            <p:ph type="ctrTitle"/>
          </p:nvPr>
        </p:nvSpPr>
        <p:spPr>
          <a:xfrm>
            <a:off x="456175" y="744575"/>
            <a:ext cx="82323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subTitle" idx="1"/>
          </p:nvPr>
        </p:nvSpPr>
        <p:spPr>
          <a:xfrm>
            <a:off x="456175" y="2834125"/>
            <a:ext cx="8232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TR"/>
              <a:buChar char="●"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6" title="k20center-logo-variations_K20 - Bug 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8800" y="4450850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6"/>
          <p:cNvSpPr txBox="1">
            <a:spLocks noGrp="1"/>
          </p:cNvSpPr>
          <p:nvPr>
            <p:ph type="title"/>
          </p:nvPr>
        </p:nvSpPr>
        <p:spPr>
          <a:xfrm>
            <a:off x="1483050" y="1515775"/>
            <a:ext cx="6177900" cy="909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Calibri"/>
              <a:buNone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6"/>
          <p:cNvSpPr txBox="1">
            <a:spLocks noGrp="1"/>
          </p:cNvSpPr>
          <p:nvPr>
            <p:ph type="title" idx="2"/>
          </p:nvPr>
        </p:nvSpPr>
        <p:spPr>
          <a:xfrm>
            <a:off x="1483050" y="3100738"/>
            <a:ext cx="6177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None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Layout">
  <p:cSld name="Content - 1 Column">
    <p:bg>
      <p:bgPr>
        <a:solidFill>
          <a:schemeClr val="l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7" title="k20center-logo-variations_K20 - Bug 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8800" y="4450850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8225400" cy="1968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NTR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Courier New"/>
              <a:buChar char="o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Noto Sans Symbols"/>
              <a:buChar char="▪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Layout">
  <p:cSld name="Content - 2 column">
    <p:bg>
      <p:bgPr>
        <a:solidFill>
          <a:schemeClr val="l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3993900" cy="3251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NTR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Courier New"/>
              <a:buChar char="o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Noto Sans Symbols"/>
              <a:buChar char="▪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body" idx="2"/>
          </p:nvPr>
        </p:nvSpPr>
        <p:spPr>
          <a:xfrm>
            <a:off x="4687932" y="1263111"/>
            <a:ext cx="3993900" cy="3251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Calibri"/>
              <a:buAutoNum type="arabicPeriod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Calibri"/>
              <a:buAutoNum type="alphaLcPeriod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Calibri"/>
              <a:buAutoNum type="romanLcPeriod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0" name="Google Shape;30;p8" title="k20center-logo-variations_K20 - Bug 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8800" y="4450850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 Option 1">
  <p:cSld name="Video">
    <p:bg>
      <p:bgPr>
        <a:solidFill>
          <a:schemeClr val="lt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9" title="k20center-logo-variations_K20 - Bug 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8800" y="4450850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754050" y="432957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2757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10" title="k20center-logo-variations_K20 - Bug 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8800" y="4450850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m3zT2IxZQaw?feature=oembed" TargetMode="Externa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comments" Target="../comments/commen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10" Type="http://schemas.openxmlformats.org/officeDocument/2006/relationships/image" Target="../media/image10.pn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Anchor Charts</a:t>
            </a:r>
            <a:endParaRPr dirty="0"/>
          </a:p>
        </p:txBody>
      </p:sp>
      <p:pic>
        <p:nvPicPr>
          <p:cNvPr id="107" name="Google Shape;107;p20" title="AnchorChart.png"/>
          <p:cNvPicPr preferRelativeResize="0"/>
          <p:nvPr/>
        </p:nvPicPr>
        <p:blipFill rotWithShape="1">
          <a:blip r:embed="rId3">
            <a:alphaModFix/>
          </a:blip>
          <a:srcRect l="-19158" r="-19172"/>
          <a:stretch/>
        </p:blipFill>
        <p:spPr>
          <a:xfrm>
            <a:off x="7172875" y="182112"/>
            <a:ext cx="1508825" cy="10985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0"/>
          <p:cNvSpPr txBox="1">
            <a:spLocks noGrp="1"/>
          </p:cNvSpPr>
          <p:nvPr>
            <p:ph type="body" idx="1"/>
          </p:nvPr>
        </p:nvSpPr>
        <p:spPr>
          <a:xfrm>
            <a:off x="456300" y="1263097"/>
            <a:ext cx="8225400" cy="3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A </a:t>
            </a:r>
            <a:r>
              <a:rPr lang="en-US" b="1" dirty="0"/>
              <a:t>visual guide</a:t>
            </a:r>
            <a:r>
              <a:rPr lang="en-US" dirty="0"/>
              <a:t> that helps communicate key ideas and concepts. These posters should:</a:t>
            </a:r>
            <a:endParaRPr dirty="0"/>
          </a:p>
          <a:p>
            <a:pPr marL="914400" lvl="1" indent="-35661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600"/>
              <a:buChar char="o"/>
            </a:pPr>
            <a:r>
              <a:rPr lang="en-US" dirty="0"/>
              <a:t>Be visually appealing and easy to follow</a:t>
            </a:r>
            <a:endParaRPr dirty="0"/>
          </a:p>
          <a:p>
            <a:pPr marL="914400" lvl="1" indent="-35661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600"/>
              <a:buChar char="o"/>
            </a:pPr>
            <a:r>
              <a:rPr lang="en-US" dirty="0"/>
              <a:t>Include illustrations that communicate the ideas</a:t>
            </a:r>
            <a:endParaRPr dirty="0"/>
          </a:p>
          <a:p>
            <a:pPr marL="914400" lvl="1" indent="-35661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600"/>
              <a:buChar char="o"/>
            </a:pPr>
            <a:r>
              <a:rPr lang="en-US" dirty="0"/>
              <a:t>Be easy to read and understand</a:t>
            </a:r>
            <a:endParaRPr dirty="0"/>
          </a:p>
          <a:p>
            <a:pPr marL="635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Anchor Chart Example</a:t>
            </a:r>
            <a:endParaRPr/>
          </a:p>
        </p:txBody>
      </p:sp>
      <p:pic>
        <p:nvPicPr>
          <p:cNvPr id="114" name="Google Shape;114;p21" title="AnchorChart.png"/>
          <p:cNvPicPr preferRelativeResize="0"/>
          <p:nvPr/>
        </p:nvPicPr>
        <p:blipFill rotWithShape="1">
          <a:blip r:embed="rId3">
            <a:alphaModFix/>
          </a:blip>
          <a:srcRect l="-19158" r="-19172"/>
          <a:stretch/>
        </p:blipFill>
        <p:spPr>
          <a:xfrm>
            <a:off x="7172875" y="182112"/>
            <a:ext cx="1508825" cy="109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1" title="Anchor Chart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5306" y="1280637"/>
            <a:ext cx="4747137" cy="366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Anchor Charts</a:t>
            </a:r>
            <a:endParaRPr/>
          </a:p>
        </p:txBody>
      </p:sp>
      <p:pic>
        <p:nvPicPr>
          <p:cNvPr id="121" name="Google Shape;121;p22" title="AnchorChart.png"/>
          <p:cNvPicPr preferRelativeResize="0"/>
          <p:nvPr/>
        </p:nvPicPr>
        <p:blipFill rotWithShape="1">
          <a:blip r:embed="rId3">
            <a:alphaModFix/>
          </a:blip>
          <a:srcRect l="-19158" r="-19172"/>
          <a:stretch/>
        </p:blipFill>
        <p:spPr>
          <a:xfrm>
            <a:off x="7172875" y="182112"/>
            <a:ext cx="1508825" cy="109852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2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822540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Work with your group to find the information on your research card.</a:t>
            </a:r>
          </a:p>
          <a:p>
            <a:pPr marL="45720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●"/>
            </a:pPr>
            <a:r>
              <a:rPr lang="en-US" dirty="0"/>
              <a:t>Include images as instructed.</a:t>
            </a:r>
          </a:p>
          <a:p>
            <a:pPr marL="45720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●"/>
            </a:pPr>
            <a:r>
              <a:rPr lang="en-US" dirty="0"/>
              <a:t>Make sure your chart is easy to read and visually appealing.</a:t>
            </a:r>
          </a:p>
          <a:p>
            <a:pPr marL="63500" lvl="0" indent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K-W-L</a:t>
            </a:r>
            <a:endParaRPr dirty="0"/>
          </a:p>
        </p:txBody>
      </p:sp>
      <p:sp>
        <p:nvSpPr>
          <p:cNvPr id="129" name="Google Shape;129;p23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822540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●"/>
            </a:pPr>
            <a:r>
              <a:rPr lang="en-US" dirty="0"/>
              <a:t>Work on your own organizer. For each poster:</a:t>
            </a:r>
            <a:endParaRPr dirty="0"/>
          </a:p>
          <a:p>
            <a:pPr marL="914400" lvl="1" indent="-35661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600"/>
              <a:buChar char="o"/>
            </a:pPr>
            <a:r>
              <a:rPr lang="en-US" dirty="0"/>
              <a:t>First, read the title/topic only and fill out the “K” column.</a:t>
            </a:r>
            <a:endParaRPr dirty="0"/>
          </a:p>
          <a:p>
            <a:pPr marL="914400" lvl="1" indent="-35661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600"/>
              <a:buChar char="o"/>
            </a:pPr>
            <a:r>
              <a:rPr lang="en-US" dirty="0"/>
              <a:t>Then, read all the information on the poster.</a:t>
            </a:r>
            <a:endParaRPr dirty="0"/>
          </a:p>
          <a:p>
            <a:pPr marL="914400" lvl="1" indent="-35661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600"/>
              <a:buChar char="o"/>
            </a:pPr>
            <a:r>
              <a:rPr lang="en-US" dirty="0"/>
              <a:t>Finally, fill out the “W” and “L” columns.</a:t>
            </a:r>
            <a:endParaRPr dirty="0"/>
          </a:p>
          <a:p>
            <a:pPr marL="45720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●"/>
            </a:pPr>
            <a:r>
              <a:rPr lang="en-US" dirty="0"/>
              <a:t>When you have finished, move on to another poster.</a:t>
            </a:r>
            <a:endParaRPr dirty="0"/>
          </a:p>
          <a:p>
            <a:pPr marL="635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3DD65E2-CDE1-0ADB-5173-D55FADE83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546" y="130217"/>
            <a:ext cx="1904440" cy="146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754050" y="419092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dirty="0">
                <a:solidFill>
                  <a:schemeClr val="accent2"/>
                </a:solidFill>
              </a:rPr>
              <a:t>K20 Timer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135" name="Google Shape;135;p24"/>
          <p:cNvSpPr/>
          <p:nvPr/>
        </p:nvSpPr>
        <p:spPr>
          <a:xfrm>
            <a:off x="1294200" y="448425"/>
            <a:ext cx="6555600" cy="374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Online Media 1" descr="K20 Center 15 minute timer">
            <a:hlinkClick r:id="" action="ppaction://media"/>
            <a:extLst>
              <a:ext uri="{FF2B5EF4-FFF2-40B4-BE49-F238E27FC236}">
                <a16:creationId xmlns:a16="http://schemas.microsoft.com/office/drawing/2014/main" id="{377DD720-6282-4A47-32FD-867300F46C4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94200" y="448425"/>
            <a:ext cx="6555600" cy="37039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Detective Board</a:t>
            </a:r>
            <a:endParaRPr/>
          </a:p>
        </p:txBody>
      </p:sp>
      <p:pic>
        <p:nvPicPr>
          <p:cNvPr id="142" name="Google Shape;142;p25" title="Detective Board.png"/>
          <p:cNvPicPr preferRelativeResize="0"/>
          <p:nvPr/>
        </p:nvPicPr>
        <p:blipFill rotWithShape="1">
          <a:blip r:embed="rId3">
            <a:alphaModFix/>
          </a:blip>
          <a:srcRect l="-18665" r="-18678"/>
          <a:stretch/>
        </p:blipFill>
        <p:spPr>
          <a:xfrm>
            <a:off x="7535185" y="164584"/>
            <a:ext cx="1508823" cy="1098527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822540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●"/>
            </a:pPr>
            <a:r>
              <a:rPr lang="en-US" dirty="0"/>
              <a:t>Discuss connections group members remember from reading the posters. Revisit posters as needed.</a:t>
            </a:r>
            <a:endParaRPr dirty="0"/>
          </a:p>
          <a:p>
            <a:pPr marL="45720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●"/>
            </a:pPr>
            <a:r>
              <a:rPr lang="en-US" dirty="0"/>
              <a:t>When you’ve identified a connection, use your group’s yarn to connect the points, taping the yarn to each poster.</a:t>
            </a:r>
            <a:endParaRPr dirty="0"/>
          </a:p>
          <a:p>
            <a:pPr marL="45720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●"/>
            </a:pPr>
            <a:r>
              <a:rPr lang="en-US" dirty="0"/>
              <a:t>Make at least one connection per group member.</a:t>
            </a:r>
            <a:endParaRPr dirty="0"/>
          </a:p>
          <a:p>
            <a:pPr marL="63500" lvl="0" indent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</a:pP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Detective Board</a:t>
            </a:r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body" idx="1"/>
          </p:nvPr>
        </p:nvSpPr>
        <p:spPr>
          <a:xfrm>
            <a:off x="355850" y="1263100"/>
            <a:ext cx="861150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●"/>
            </a:pPr>
            <a:r>
              <a:rPr lang="en-US" dirty="0"/>
              <a:t>Connections to look for:</a:t>
            </a:r>
            <a:endParaRPr dirty="0"/>
          </a:p>
          <a:p>
            <a:pPr marL="914400" lvl="1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o"/>
            </a:pPr>
            <a:r>
              <a:rPr lang="en-US" dirty="0"/>
              <a:t>A might have led to/inspired B.</a:t>
            </a:r>
            <a:endParaRPr dirty="0"/>
          </a:p>
          <a:p>
            <a:pPr marL="914400" lvl="1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o"/>
            </a:pPr>
            <a:r>
              <a:rPr lang="en-US" dirty="0"/>
              <a:t>A and B are similar or have similar themes.</a:t>
            </a:r>
            <a:endParaRPr dirty="0"/>
          </a:p>
          <a:p>
            <a:pPr marL="914400" lvl="1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o"/>
            </a:pPr>
            <a:r>
              <a:rPr lang="en-US" dirty="0"/>
              <a:t>People/characters/places that appear multiple times.</a:t>
            </a:r>
            <a:endParaRPr dirty="0"/>
          </a:p>
          <a:p>
            <a:pPr marL="914400" lvl="1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o"/>
            </a:pPr>
            <a:r>
              <a:rPr lang="en-US" dirty="0"/>
              <a:t>Traditions or customs that influence stories, characters, etc.</a:t>
            </a:r>
            <a:endParaRPr dirty="0"/>
          </a:p>
          <a:p>
            <a:pPr marL="635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dirty="0"/>
          </a:p>
        </p:txBody>
      </p:sp>
      <p:pic>
        <p:nvPicPr>
          <p:cNvPr id="2" name="Google Shape;142;p25" title="Detective Board.png">
            <a:extLst>
              <a:ext uri="{FF2B5EF4-FFF2-40B4-BE49-F238E27FC236}">
                <a16:creationId xmlns:a16="http://schemas.microsoft.com/office/drawing/2014/main" id="{1EAE93AE-1EDA-B5CF-9CC1-3589CEF4EDD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18665" r="-18678"/>
          <a:stretch/>
        </p:blipFill>
        <p:spPr>
          <a:xfrm>
            <a:off x="7535185" y="164584"/>
            <a:ext cx="1508823" cy="1098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7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3-2-1</a:t>
            </a:r>
          </a:p>
        </p:txBody>
      </p:sp>
      <p:sp>
        <p:nvSpPr>
          <p:cNvPr id="157" name="Google Shape;157;p27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822540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●"/>
            </a:pPr>
            <a:r>
              <a:rPr lang="en-US" dirty="0"/>
              <a:t>On your own paper, write down:</a:t>
            </a:r>
          </a:p>
          <a:p>
            <a:pPr marL="914400" lvl="1" indent="-393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600"/>
              <a:buChar char="o"/>
            </a:pPr>
            <a:r>
              <a:rPr lang="en-US" dirty="0"/>
              <a:t>3 things you learned from the lesson</a:t>
            </a:r>
          </a:p>
          <a:p>
            <a:pPr marL="914400" lvl="1" indent="-393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600"/>
              <a:buChar char="o"/>
            </a:pPr>
            <a:r>
              <a:rPr lang="en-US" dirty="0"/>
              <a:t>2 questions you still have</a:t>
            </a:r>
          </a:p>
          <a:p>
            <a:pPr marL="914400" lvl="1" indent="-393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600"/>
              <a:buChar char="o"/>
            </a:pPr>
            <a:r>
              <a:rPr lang="en-US" dirty="0"/>
              <a:t>1 thing you found the most interesting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F76A264-B967-435B-3292-AFA4C7C53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308" y="310781"/>
            <a:ext cx="952330" cy="9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ctrTitle"/>
          </p:nvPr>
        </p:nvSpPr>
        <p:spPr>
          <a:xfrm>
            <a:off x="3843451" y="889137"/>
            <a:ext cx="4902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Twists and Turns</a:t>
            </a:r>
            <a:endParaRPr dirty="0"/>
          </a:p>
        </p:txBody>
      </p:sp>
      <p:sp>
        <p:nvSpPr>
          <p:cNvPr id="47" name="Google Shape;47;p12"/>
          <p:cNvSpPr txBox="1">
            <a:spLocks noGrp="1"/>
          </p:cNvSpPr>
          <p:nvPr>
            <p:ph type="subTitle" idx="1"/>
          </p:nvPr>
        </p:nvSpPr>
        <p:spPr>
          <a:xfrm>
            <a:off x="3843644" y="2978687"/>
            <a:ext cx="4902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Weaving a Foundation for </a:t>
            </a:r>
            <a:r>
              <a:rPr lang="en-US" i="1" dirty="0"/>
              <a:t>The Odyssey</a:t>
            </a:r>
            <a:endParaRPr i="1" dirty="0"/>
          </a:p>
        </p:txBody>
      </p:sp>
      <p:sp>
        <p:nvSpPr>
          <p:cNvPr id="48" name="Google Shape;48;p12"/>
          <p:cNvSpPr/>
          <p:nvPr/>
        </p:nvSpPr>
        <p:spPr>
          <a:xfrm>
            <a:off x="645325" y="1377750"/>
            <a:ext cx="3117300" cy="2700300"/>
          </a:xfrm>
          <a:prstGeom prst="hexagon">
            <a:avLst>
              <a:gd name="adj" fmla="val 28852"/>
              <a:gd name="vf" fmla="val 11547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Caption This</a:t>
            </a:r>
            <a:endParaRPr dirty="0"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1"/>
          </p:nvPr>
        </p:nvSpPr>
        <p:spPr>
          <a:xfrm>
            <a:off x="456301" y="1263111"/>
            <a:ext cx="4115699" cy="1968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View the image.</a:t>
            </a:r>
            <a:endParaRPr dirty="0"/>
          </a:p>
          <a:p>
            <a:pPr marL="45720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●"/>
            </a:pPr>
            <a:r>
              <a:rPr lang="en-US" dirty="0"/>
              <a:t>Create a funny or clever caption for the image.</a:t>
            </a:r>
            <a:endParaRPr dirty="0"/>
          </a:p>
          <a:p>
            <a:pPr marL="45720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●"/>
            </a:pPr>
            <a:r>
              <a:rPr lang="en-US" dirty="0"/>
              <a:t>Add your caption below the image in your group’s color.</a:t>
            </a:r>
            <a:endParaRPr dirty="0"/>
          </a:p>
        </p:txBody>
      </p:sp>
      <p:pic>
        <p:nvPicPr>
          <p:cNvPr id="3" name="Picture 2" descr="A polaroid with tape on it&#10;&#10;AI-generated content may be incorrect.">
            <a:extLst>
              <a:ext uri="{FF2B5EF4-FFF2-40B4-BE49-F238E27FC236}">
                <a16:creationId xmlns:a16="http://schemas.microsoft.com/office/drawing/2014/main" id="{A0CB7842-C4E7-2297-A5F1-6C21D0C4E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545" y="737507"/>
            <a:ext cx="3668485" cy="366848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Caption This</a:t>
            </a:r>
            <a:endParaRPr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456300" y="1263100"/>
            <a:ext cx="4146600" cy="19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●"/>
            </a:pPr>
            <a:r>
              <a:rPr lang="en-US" dirty="0"/>
              <a:t>Example captions:</a:t>
            </a:r>
            <a:endParaRPr dirty="0"/>
          </a:p>
          <a:p>
            <a:pPr lvl="1" indent="-35661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600"/>
              <a:buChar char="o"/>
            </a:pPr>
            <a:r>
              <a:rPr lang="en-US" dirty="0"/>
              <a:t>“Talk to the hand!”</a:t>
            </a:r>
            <a:endParaRPr dirty="0"/>
          </a:p>
          <a:p>
            <a:pPr lvl="1" indent="-35661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600"/>
              <a:buChar char="o"/>
            </a:pPr>
            <a:r>
              <a:rPr lang="en-US" dirty="0"/>
              <a:t>“Are you pulling my leg, bro?”</a:t>
            </a:r>
            <a:endParaRPr dirty="0"/>
          </a:p>
          <a:p>
            <a:pPr lvl="1" indent="-35661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600"/>
              <a:buChar char="o"/>
            </a:pPr>
            <a:r>
              <a:rPr lang="en-US" dirty="0"/>
              <a:t>Dog: “Hey, watch my bowl!”</a:t>
            </a:r>
            <a:endParaRPr dirty="0"/>
          </a:p>
        </p:txBody>
      </p:sp>
      <p:pic>
        <p:nvPicPr>
          <p:cNvPr id="63" name="Google Shape;63;p14" title="Odysseus_and_Euryclea_by_Johann_Heinrich_Wilhelm_Tischbein (1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6583" y="854067"/>
            <a:ext cx="2724909" cy="3558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polaroid with tape on it&#10;&#10;AI-generated content may be incorrect.">
            <a:extLst>
              <a:ext uri="{FF2B5EF4-FFF2-40B4-BE49-F238E27FC236}">
                <a16:creationId xmlns:a16="http://schemas.microsoft.com/office/drawing/2014/main" id="{97E8F2F6-A77C-EE98-0971-B1D8DADF6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4185" y="-5904"/>
            <a:ext cx="1359815" cy="13598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Caption This</a:t>
            </a:r>
            <a:endParaRPr dirty="0"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4529357" cy="19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●"/>
            </a:pPr>
            <a:r>
              <a:rPr lang="en-US" dirty="0"/>
              <a:t>Walk around and read the captions</a:t>
            </a:r>
            <a:endParaRPr dirty="0"/>
          </a:p>
          <a:p>
            <a:pPr marL="45720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●"/>
            </a:pPr>
            <a:r>
              <a:rPr lang="en-US" dirty="0"/>
              <a:t>Choose your favorite caption and mark it with a sticker or a star.</a:t>
            </a:r>
            <a:endParaRPr dirty="0"/>
          </a:p>
        </p:txBody>
      </p:sp>
      <p:pic>
        <p:nvPicPr>
          <p:cNvPr id="2" name="Picture 1" descr="A polaroid with tape on it&#10;&#10;AI-generated content may be incorrect.">
            <a:extLst>
              <a:ext uri="{FF2B5EF4-FFF2-40B4-BE49-F238E27FC236}">
                <a16:creationId xmlns:a16="http://schemas.microsoft.com/office/drawing/2014/main" id="{9BB8EBB8-2867-B170-0F7A-391C8B361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545" y="737507"/>
            <a:ext cx="3668485" cy="366848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Caption This</a:t>
            </a:r>
            <a:endParaRPr dirty="0"/>
          </a:p>
        </p:txBody>
      </p:sp>
      <p:pic>
        <p:nvPicPr>
          <p:cNvPr id="77" name="Google Shape;77;p16" title="1_CaptionThis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0457" y="3193951"/>
            <a:ext cx="2811192" cy="1868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 title="2_CaptionThis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6919" y="1298825"/>
            <a:ext cx="1819824" cy="186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 title="3_CaptionThis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61538" y="1298825"/>
            <a:ext cx="1194982" cy="186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 title="4_CaptionThis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93721" y="3193951"/>
            <a:ext cx="1608209" cy="186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 title="5_CaptionThis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72663" y="1298825"/>
            <a:ext cx="2802954" cy="1868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 title="6_CaptionThis.jpe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57928" y="3193951"/>
            <a:ext cx="2327265" cy="1868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 title="7_CaptionThis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24674" y="1298825"/>
            <a:ext cx="1256324" cy="186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polaroid with tape on it&#10;&#10;AI-generated content may be incorrect.">
            <a:extLst>
              <a:ext uri="{FF2B5EF4-FFF2-40B4-BE49-F238E27FC236}">
                <a16:creationId xmlns:a16="http://schemas.microsoft.com/office/drawing/2014/main" id="{70B121A4-351B-B42F-4A0B-2D260C033C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4185" y="-5904"/>
            <a:ext cx="1359815" cy="135981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US"/>
              <a:t>Objectives</a:t>
            </a:r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93192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TR"/>
              <a:buChar char="●"/>
            </a:pPr>
            <a:r>
              <a:rPr lang="en-US" dirty="0"/>
              <a:t>Investigate the cultural, historical, and literary contexts of </a:t>
            </a:r>
            <a:r>
              <a:rPr lang="en-US" i="1" dirty="0"/>
              <a:t>The Odyssey.</a:t>
            </a:r>
            <a:endParaRPr i="1" dirty="0"/>
          </a:p>
          <a:p>
            <a:pPr marL="457200" marR="0" lvl="0" indent="-393192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TR"/>
              <a:buChar char="●"/>
            </a:pPr>
            <a:r>
              <a:rPr lang="en-US" dirty="0"/>
              <a:t>Make connections between elements of ancient Greek culture and </a:t>
            </a:r>
            <a:r>
              <a:rPr lang="en-US" i="1" dirty="0"/>
              <a:t>The Odyssey.</a:t>
            </a:r>
            <a:endParaRPr i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ctrTitle"/>
          </p:nvPr>
        </p:nvSpPr>
        <p:spPr>
          <a:xfrm>
            <a:off x="456175" y="744575"/>
            <a:ext cx="82323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US"/>
              <a:t>Essential Question</a:t>
            </a:r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ubTitle" idx="1"/>
          </p:nvPr>
        </p:nvSpPr>
        <p:spPr>
          <a:xfrm>
            <a:off x="456175" y="2834125"/>
            <a:ext cx="8232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rPr lang="en-US" dirty="0"/>
              <a:t>What connections can we make between the values, beliefs, and traditions of ancient Greek society and the characters and themes in </a:t>
            </a:r>
            <a:r>
              <a:rPr lang="en-US" i="1" dirty="0"/>
              <a:t>The Odyssey?</a:t>
            </a:r>
            <a:endParaRPr i="1" dirty="0"/>
          </a:p>
          <a:p>
            <a:pPr marL="279400">
              <a:lnSpc>
                <a:spcPct val="100000"/>
              </a:lnSpc>
              <a:buNone/>
            </a:pP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Introducing </a:t>
            </a:r>
            <a:r>
              <a:rPr lang="en-US" i="1" dirty="0"/>
              <a:t>The Odyssey</a:t>
            </a:r>
            <a:endParaRPr dirty="0"/>
          </a:p>
        </p:txBody>
      </p:sp>
      <p:pic>
        <p:nvPicPr>
          <p:cNvPr id="101" name="Google Shape;101;p19" title="arnold-bocklin-odysseus-und-polyphemus-1896-072e9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812" y="1263110"/>
            <a:ext cx="7755287" cy="3305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K20 LEARN">
  <a:themeElements>
    <a:clrScheme name="LEARN 2025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288AC3"/>
      </a:accent1>
      <a:accent2>
        <a:srgbClr val="285781"/>
      </a:accent2>
      <a:accent3>
        <a:srgbClr val="971D20"/>
      </a:accent3>
      <a:accent4>
        <a:srgbClr val="E8BF3C"/>
      </a:accent4>
      <a:accent5>
        <a:srgbClr val="FFFFFF"/>
      </a:accent5>
      <a:accent6>
        <a:srgbClr val="FFFFFF"/>
      </a:accent6>
      <a:hlink>
        <a:srgbClr val="288AC3"/>
      </a:hlink>
      <a:folHlink>
        <a:srgbClr val="288AC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1009</Words>
  <Application>Microsoft Macintosh PowerPoint</Application>
  <PresentationFormat>On-screen Show (16:9)</PresentationFormat>
  <Paragraphs>76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Courier New</vt:lpstr>
      <vt:lpstr>Noto Sans Symbols</vt:lpstr>
      <vt:lpstr>NTR</vt:lpstr>
      <vt:lpstr>K20 LEARN</vt:lpstr>
      <vt:lpstr>PowerPoint Presentation</vt:lpstr>
      <vt:lpstr>Twists and Turns</vt:lpstr>
      <vt:lpstr>Caption This</vt:lpstr>
      <vt:lpstr>Caption This</vt:lpstr>
      <vt:lpstr>Caption This</vt:lpstr>
      <vt:lpstr>Caption This</vt:lpstr>
      <vt:lpstr>Objectives</vt:lpstr>
      <vt:lpstr>Essential Question</vt:lpstr>
      <vt:lpstr>Introducing The Odyssey</vt:lpstr>
      <vt:lpstr>Anchor Charts</vt:lpstr>
      <vt:lpstr>Anchor Chart Example</vt:lpstr>
      <vt:lpstr>Anchor Charts</vt:lpstr>
      <vt:lpstr>K-W-L</vt:lpstr>
      <vt:lpstr>K20 Timer</vt:lpstr>
      <vt:lpstr>Detective Board</vt:lpstr>
      <vt:lpstr>Detective Board</vt:lpstr>
      <vt:lpstr>3-2-1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Twists and Turns</dc:title>
  <dc:subject/>
  <dc:creator>K20 Center</dc:creator>
  <cp:keywords/>
  <dc:description/>
  <cp:lastModifiedBy>Gracia, Ann M.</cp:lastModifiedBy>
  <cp:revision>5</cp:revision>
  <dcterms:modified xsi:type="dcterms:W3CDTF">2026-01-23T17:54:28Z</dcterms:modified>
  <cp:category/>
</cp:coreProperties>
</file>