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7"/>
  </p:notesMasterIdLst>
  <p:sldIdLst>
    <p:sldId id="282" r:id="rId2"/>
    <p:sldId id="256" r:id="rId3"/>
    <p:sldId id="283" r:id="rId4"/>
    <p:sldId id="284" r:id="rId5"/>
    <p:sldId id="271" r:id="rId6"/>
    <p:sldId id="280" r:id="rId7"/>
    <p:sldId id="273" r:id="rId8"/>
    <p:sldId id="272" r:id="rId9"/>
    <p:sldId id="274" r:id="rId10"/>
    <p:sldId id="275" r:id="rId11"/>
    <p:sldId id="277" r:id="rId12"/>
    <p:sldId id="281" r:id="rId13"/>
    <p:sldId id="276" r:id="rId14"/>
    <p:sldId id="278" r:id="rId15"/>
    <p:sldId id="26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9298"/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2789" autoAdjust="0"/>
  </p:normalViewPr>
  <p:slideViewPr>
    <p:cSldViewPr>
      <p:cViewPr varScale="1">
        <p:scale>
          <a:sx n="84" d="100"/>
          <a:sy n="84" d="100"/>
        </p:scale>
        <p:origin x="144" y="33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3BD43-5966-4DB5-B422-D7688A7B5101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C0308-479C-4BCD-8CCE-2FB7880E7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10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Source: </a:t>
            </a:r>
            <a:r>
              <a:rPr lang="en-US" sz="1200" dirty="0" err="1"/>
              <a:t>Smartasset</a:t>
            </a:r>
            <a:r>
              <a:rPr lang="en-US" sz="1200" dirty="0"/>
              <a:t>. (2016). The average age of retirement by state. https://smartasset.com/retirement/average-retirement-age-in-every-state-2016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C0308-479C-4BCD-8CCE-2FB7880E7F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7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Source</a:t>
            </a:r>
            <a:r>
              <a:rPr lang="en-US" sz="1200" dirty="0"/>
              <a:t>:  NerdWallet. (2017). Retirement Calculator. https://www.nerdwallet.com/investing/retirement-calculator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C0308-479C-4BCD-8CCE-2FB7880E7F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3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Answers:</a:t>
            </a:r>
          </a:p>
          <a:p>
            <a:r>
              <a:rPr lang="en-US" dirty="0"/>
              <a:t>.70 x $51,000 = $35,700</a:t>
            </a:r>
          </a:p>
          <a:p>
            <a:r>
              <a:rPr lang="en-US" dirty="0"/>
              <a:t>.90 X $51,000 = $45,900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C0308-479C-4BCD-8CCE-2FB7880E7F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1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936" y="1371600"/>
            <a:ext cx="2548128" cy="4163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84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10024" y="1903603"/>
            <a:ext cx="9387417" cy="4076019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20443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09600" y="1740079"/>
            <a:ext cx="6694152" cy="4827821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82467" y="2217782"/>
            <a:ext cx="2438400" cy="243734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0683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609600" y="1740079"/>
            <a:ext cx="5326000" cy="4827821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56403" y="1740080"/>
            <a:ext cx="5325533" cy="1894417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7657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/>
        </p:nvSpPr>
        <p:spPr>
          <a:xfrm>
            <a:off x="2295302" y="1751525"/>
            <a:ext cx="7601397" cy="4275787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3433000" y="2046310"/>
            <a:ext cx="5326000" cy="316820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4023933" y="5257800"/>
            <a:ext cx="4144135" cy="695101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2133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2437718" y="1803042"/>
            <a:ext cx="852868" cy="715493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2311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5565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67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9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126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859536" y="1343464"/>
            <a:ext cx="10468864" cy="18288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667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59536" y="3200400"/>
            <a:ext cx="10472928" cy="1752600"/>
          </a:xfrm>
        </p:spPr>
        <p:txBody>
          <a:bodyPr lIns="0" rIns="18287">
            <a:normAutofit/>
          </a:bodyPr>
          <a:lstStyle>
            <a:lvl1pPr marL="0" marR="45718" indent="0" algn="l">
              <a:buNone/>
              <a:defRPr sz="3467">
                <a:solidFill>
                  <a:schemeClr val="tx1"/>
                </a:solidFill>
                <a:latin typeface="Calibri"/>
                <a:cs typeface="Calibri"/>
              </a:defRPr>
            </a:lvl1pPr>
            <a:lvl2pPr marL="457166" indent="0" algn="ctr">
              <a:buNone/>
            </a:lvl2pPr>
            <a:lvl3pPr marL="914330" indent="0" algn="ctr">
              <a:buNone/>
            </a:lvl3pPr>
            <a:lvl4pPr marL="1371496" indent="0" algn="ctr">
              <a:buNone/>
            </a:lvl4pPr>
            <a:lvl5pPr marL="1828661" indent="0" algn="ctr">
              <a:buNone/>
            </a:lvl5pPr>
            <a:lvl6pPr marL="2285826" indent="0" algn="ctr">
              <a:buNone/>
            </a:lvl6pPr>
            <a:lvl7pPr marL="2742991" indent="0" algn="ctr">
              <a:buNone/>
            </a:lvl7pPr>
            <a:lvl8pPr marL="3200156" indent="0" algn="ctr">
              <a:buNone/>
            </a:lvl8pPr>
            <a:lvl9pPr marL="3657322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02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45803"/>
            <a:ext cx="10972800" cy="4578797"/>
          </a:xfrm>
        </p:spPr>
        <p:txBody>
          <a:bodyPr/>
          <a:lstStyle>
            <a:lvl1pPr marL="302676" indent="-302676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3467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667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2267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80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11754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45803"/>
            <a:ext cx="10972800" cy="4578797"/>
          </a:xfrm>
        </p:spPr>
        <p:txBody>
          <a:bodyPr/>
          <a:lstStyle>
            <a:lvl1pPr marL="457189" indent="-457189">
              <a:buClr>
                <a:schemeClr val="accent4"/>
              </a:buClr>
              <a:buSzPct val="100000"/>
              <a:buFont typeface="+mj-lt"/>
              <a:buAutoNum type="arabicPeriod"/>
              <a:defRPr sz="3467"/>
            </a:lvl1pPr>
            <a:lvl2pPr marL="836063" indent="-444489">
              <a:buClr>
                <a:schemeClr val="accent4"/>
              </a:buClr>
              <a:buSzPct val="100000"/>
              <a:buFont typeface="+mj-lt"/>
              <a:buAutoNum type="alphaLcParenR"/>
              <a:defRPr sz="2667"/>
            </a:lvl2pPr>
            <a:lvl3pPr marL="1219170" indent="-302676">
              <a:buClr>
                <a:schemeClr val="accent4"/>
              </a:buClr>
              <a:buSzPct val="100000"/>
              <a:buFont typeface="+mj-lt"/>
              <a:buAutoNum type="romanLcPeriod"/>
              <a:defRPr sz="2267"/>
            </a:lvl3pPr>
            <a:lvl4pPr marL="1435521" indent="-457189">
              <a:buSzPct val="100000"/>
              <a:buFont typeface="+mj-lt"/>
              <a:buAutoNum type="arabicPeriod"/>
              <a:defRPr/>
            </a:lvl4pPr>
            <a:lvl5pPr marL="1709821" indent="-457189">
              <a:buSzPct val="100000"/>
              <a:buFont typeface="+mj-lt"/>
              <a:buAutoNum type="arabicPeriod"/>
              <a:defRPr sz="180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1799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6667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07136" y="2704664"/>
            <a:ext cx="10363200" cy="1509712"/>
          </a:xfrm>
        </p:spPr>
        <p:txBody>
          <a:bodyPr lIns="45718" rIns="45718" anchor="t">
            <a:normAutofit/>
          </a:bodyPr>
          <a:lstStyle>
            <a:lvl1pPr marL="531271" indent="-457189">
              <a:buClr>
                <a:schemeClr val="tx1"/>
              </a:buClr>
              <a:buFont typeface="Arial" panose="020B0604020202020204" pitchFamily="34" charset="0"/>
              <a:buChar char="•"/>
              <a:defRPr sz="3467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894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039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757251"/>
            <a:ext cx="5384800" cy="4597675"/>
          </a:xfrm>
        </p:spPr>
        <p:txBody>
          <a:bodyPr/>
          <a:lstStyle>
            <a:lvl1pPr>
              <a:buSzPct val="100000"/>
              <a:defRPr sz="3200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667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2400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 sz="2000"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8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197600" y="1757251"/>
            <a:ext cx="5384800" cy="4597675"/>
          </a:xfrm>
        </p:spPr>
        <p:txBody>
          <a:bodyPr/>
          <a:lstStyle>
            <a:lvl1pPr>
              <a:buSzPct val="100000"/>
              <a:defRPr sz="3200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667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2400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 sz="2000"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8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2507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855248"/>
            <a:ext cx="5386917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6193370" y="1859760"/>
            <a:ext cx="5389033" cy="654843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609600" y="2633013"/>
            <a:ext cx="5386917" cy="3727307"/>
          </a:xfrm>
        </p:spPr>
        <p:txBody>
          <a:bodyPr tIns="0"/>
          <a:lstStyle>
            <a:lvl1pPr>
              <a:defRPr sz="2400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000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1800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 sz="1600"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6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199718" y="2633014"/>
            <a:ext cx="5386917" cy="3727308"/>
          </a:xfrm>
        </p:spPr>
        <p:txBody>
          <a:bodyPr tIns="0"/>
          <a:lstStyle>
            <a:lvl1pPr>
              <a:defRPr sz="2400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000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1800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 sz="1600"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6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3848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4775200" y="1773349"/>
            <a:ext cx="6815667" cy="4343400"/>
          </a:xfrm>
        </p:spPr>
        <p:txBody>
          <a:bodyPr tIns="0"/>
          <a:lstStyle>
            <a:lvl1pPr marL="0" indent="0">
              <a:buNone/>
              <a:defRPr sz="2800" baseline="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601133" y="1773349"/>
            <a:ext cx="4165600" cy="4343400"/>
          </a:xfrm>
        </p:spPr>
        <p:txBody>
          <a:bodyPr tIns="0"/>
          <a:lstStyle>
            <a:lvl1pPr>
              <a:buSzPct val="100000"/>
              <a:defRPr sz="2400"/>
            </a:lvl1pPr>
            <a:lvl2pPr marL="640031" indent="-246868">
              <a:buSzPct val="100000"/>
              <a:buFont typeface="Arial" panose="020B0604020202020204" pitchFamily="34" charset="0"/>
              <a:buChar char="•"/>
              <a:defRPr sz="2133"/>
            </a:lvl2pPr>
            <a:lvl3pPr marL="914330" indent="-246868">
              <a:buSzPct val="100000"/>
              <a:buFont typeface="Arial" panose="020B0604020202020204" pitchFamily="34" charset="0"/>
              <a:buChar char="•"/>
              <a:defRPr sz="1867"/>
            </a:lvl3pPr>
            <a:lvl4pPr marL="1188629" indent="-210296">
              <a:buSzPct val="100000"/>
              <a:buFont typeface="Arial" panose="020B0604020202020204" pitchFamily="34" charset="0"/>
              <a:buChar char="•"/>
              <a:defRPr sz="1733"/>
            </a:lvl4pPr>
            <a:lvl5pPr marL="1462929" indent="-210296">
              <a:buSzPct val="100000"/>
              <a:buFont typeface="Arial" panose="020B0604020202020204" pitchFamily="34" charset="0"/>
              <a:buChar char="•"/>
              <a:defRPr sz="16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94792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464" y="5257800"/>
            <a:ext cx="1219200" cy="12192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609601" y="1791595"/>
            <a:ext cx="8167769" cy="4544453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409663"/>
            <a:ext cx="109728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43547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2375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8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309026" indent="-309026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3467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31" indent="-24686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914330" indent="-24686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/>
          <a:ea typeface="+mn-ea"/>
          <a:cs typeface="Calibri"/>
        </a:defRPr>
      </a:lvl3pPr>
      <a:lvl4pPr marL="1188629" indent="-21029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1462929" indent="-21029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1737227" indent="-21029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093" indent="-182866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393" indent="-182866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693" indent="-182866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87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2A36-B135-4192-8B02-114E4CBC3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45803"/>
            <a:ext cx="10972800" cy="4807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median annual income in Oklahoma in 2016 was $51,000.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difference between the average Oklahoma retirement age and the average age of death is 16 years.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i="1" dirty="0">
                <a:solidFill>
                  <a:schemeClr val="accent4"/>
                </a:solidFill>
              </a:rPr>
              <a:t>Experts say you COULD live on 70% to 90% of your current pre-tax income.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.70 X $51,000 = ________ per year</a:t>
            </a:r>
          </a:p>
          <a:p>
            <a:pPr marL="0" indent="0">
              <a:buNone/>
            </a:pPr>
            <a:r>
              <a:rPr lang="en-US" sz="2800" dirty="0"/>
              <a:t>.90 X $51,000 = __________ per year</a:t>
            </a:r>
          </a:p>
          <a:p>
            <a:pPr marL="0" indent="0" algn="ctr">
              <a:buNone/>
            </a:pPr>
            <a:endParaRPr lang="en-US" sz="2800" dirty="0">
              <a:solidFill>
                <a:schemeClr val="accent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18FB3-80B9-447D-BAB0-4C7D88D2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Do (Some More) Math!</a:t>
            </a:r>
          </a:p>
        </p:txBody>
      </p:sp>
    </p:spTree>
    <p:extLst>
      <p:ext uri="{BB962C8B-B14F-4D97-AF65-F5344CB8AC3E}">
        <p14:creationId xmlns:p14="http://schemas.microsoft.com/office/powerpoint/2010/main" val="349080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9A3A-3A07-496F-A5DD-4332530F1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Your savings can ADD up!</a:t>
            </a:r>
          </a:p>
          <a:p>
            <a:pPr marL="0" indent="0" algn="ctr">
              <a:buNone/>
            </a:pPr>
            <a:endParaRPr lang="en-US" b="1" dirty="0"/>
          </a:p>
          <a:p>
            <a:r>
              <a:rPr lang="en-US" dirty="0"/>
              <a:t>Read about compound interest.</a:t>
            </a:r>
          </a:p>
          <a:p>
            <a:r>
              <a:rPr lang="en-US" dirty="0"/>
              <a:t>As you read, consider this question: 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i="1" dirty="0">
                <a:solidFill>
                  <a:schemeClr val="accent6"/>
                </a:solidFill>
              </a:rPr>
              <a:t>What is the difference between compound interest and simple interest?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853501-7F57-46D8-A326-3D5A91AC8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Compound Interest</a:t>
            </a:r>
          </a:p>
        </p:txBody>
      </p:sp>
    </p:spTree>
    <p:extLst>
      <p:ext uri="{BB962C8B-B14F-4D97-AF65-F5344CB8AC3E}">
        <p14:creationId xmlns:p14="http://schemas.microsoft.com/office/powerpoint/2010/main" val="49530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B97B3-2021-9F42-848C-D2E2E834C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figure out the compound interest for Kami and Jamil, use this formula: FV = PV x (1 + r)</a:t>
            </a:r>
            <a:r>
              <a:rPr lang="en-US" baseline="30000" dirty="0"/>
              <a:t>n</a:t>
            </a:r>
          </a:p>
          <a:p>
            <a:pPr lvl="1"/>
            <a:r>
              <a:rPr lang="en-US" dirty="0"/>
              <a:t>Future Value (FV) is equal to Present Value (PV) times one plus the interest rate (1 + r) raised to the exponent of the number of interest payments (n).</a:t>
            </a:r>
          </a:p>
          <a:p>
            <a:pPr lvl="1"/>
            <a:endParaRPr lang="en-US" dirty="0"/>
          </a:p>
          <a:p>
            <a:r>
              <a:rPr lang="en-US" dirty="0"/>
              <a:t>To figure out the savings for Alex, add the year’s investment to the account balance and multiply by .2. </a:t>
            </a:r>
            <a:br>
              <a:rPr lang="en-US" dirty="0"/>
            </a:br>
            <a:r>
              <a:rPr lang="en-US" dirty="0"/>
              <a:t>Do this for every year there’s an investment.  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E8144E-19FB-CF49-8AB5-E471740D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Kami, Jamil, </a:t>
            </a:r>
            <a:r>
              <a:rPr lang="en-US"/>
              <a:t>and Alex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789D7-0839-4A28-A12A-13AEAADA1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600200"/>
            <a:ext cx="8305800" cy="4572000"/>
          </a:xfrm>
          <a:ln>
            <a:solidFill>
              <a:schemeClr val="accent6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/>
              <a:t>Typical Financial Resources</a:t>
            </a:r>
          </a:p>
          <a:p>
            <a:pPr marL="0" indent="0">
              <a:buNone/>
            </a:pPr>
            <a:r>
              <a:rPr lang="en-US" sz="2800" dirty="0"/>
              <a:t>Personal Savings </a:t>
            </a:r>
            <a:r>
              <a:rPr lang="en-US" sz="2800" dirty="0">
                <a:sym typeface="Wingdings" panose="05000000000000000000" pitchFamily="2" charset="2"/>
              </a:rPr>
              <a:t></a:t>
            </a:r>
            <a:endParaRPr lang="en-US" sz="2800" dirty="0"/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Social Security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Medicare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Employer Retirement Plans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401 (k)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Roth IRA and IRAs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Mutual Funds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>
                <a:solidFill>
                  <a:schemeClr val="accent6"/>
                </a:solidFill>
              </a:rPr>
              <a:t>Stock Market (Stocks and Bonds)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120EB6-A9DF-4C6C-AC5B-DC09AB788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098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/>
              <a:t>Possible Retirement Resources </a:t>
            </a:r>
          </a:p>
        </p:txBody>
      </p:sp>
    </p:spTree>
    <p:extLst>
      <p:ext uri="{BB962C8B-B14F-4D97-AF65-F5344CB8AC3E}">
        <p14:creationId xmlns:p14="http://schemas.microsoft.com/office/powerpoint/2010/main" val="27164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7F47366-199B-4F5A-9318-35880F6134CD}"/>
              </a:ext>
            </a:extLst>
          </p:cNvPr>
          <p:cNvSpPr/>
          <p:nvPr/>
        </p:nvSpPr>
        <p:spPr>
          <a:xfrm>
            <a:off x="2590800" y="571500"/>
            <a:ext cx="7239000" cy="5715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8FFB8E2-9087-4D83-AE16-F6030B941218}"/>
              </a:ext>
            </a:extLst>
          </p:cNvPr>
          <p:cNvCxnSpPr>
            <a:stCxn id="2" idx="0"/>
            <a:endCxn id="2" idx="2"/>
          </p:cNvCxnSpPr>
          <p:nvPr/>
        </p:nvCxnSpPr>
        <p:spPr>
          <a:xfrm>
            <a:off x="6210300" y="571500"/>
            <a:ext cx="0" cy="571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161B20-36D0-494C-BCF9-4D928A85539B}"/>
              </a:ext>
            </a:extLst>
          </p:cNvPr>
          <p:cNvCxnSpPr>
            <a:cxnSpLocks/>
            <a:stCxn id="2" idx="1"/>
            <a:endCxn id="2" idx="3"/>
          </p:cNvCxnSpPr>
          <p:nvPr/>
        </p:nvCxnSpPr>
        <p:spPr>
          <a:xfrm>
            <a:off x="2590800" y="3429000"/>
            <a:ext cx="723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2EED9F0-0D83-40A7-BEF7-77489133319B}"/>
              </a:ext>
            </a:extLst>
          </p:cNvPr>
          <p:cNvSpPr/>
          <p:nvPr/>
        </p:nvSpPr>
        <p:spPr>
          <a:xfrm>
            <a:off x="5067305" y="2362200"/>
            <a:ext cx="228599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Stocks and Bonds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ACC9B9-43E3-45F3-B739-7D299A44CBC8}"/>
              </a:ext>
            </a:extLst>
          </p:cNvPr>
          <p:cNvSpPr txBox="1"/>
          <p:nvPr/>
        </p:nvSpPr>
        <p:spPr>
          <a:xfrm>
            <a:off x="3189334" y="74888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Definition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5C4C34-3CA4-4ADA-A33C-BE2086E6657C}"/>
              </a:ext>
            </a:extLst>
          </p:cNvPr>
          <p:cNvSpPr txBox="1"/>
          <p:nvPr/>
        </p:nvSpPr>
        <p:spPr>
          <a:xfrm>
            <a:off x="6629400" y="74402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Special Requirements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B312F5-C077-4540-981F-3C7741ADEC25}"/>
              </a:ext>
            </a:extLst>
          </p:cNvPr>
          <p:cNvSpPr txBox="1"/>
          <p:nvPr/>
        </p:nvSpPr>
        <p:spPr>
          <a:xfrm>
            <a:off x="6934200" y="1371601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Examples</a:t>
            </a:r>
            <a:r>
              <a:rPr lang="en-US" i="1" dirty="0">
                <a:latin typeface="+mj-lt"/>
              </a:rPr>
              <a:t>: Minimum $$ investment, can’t withdraw the amount without a penalty, etc.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CB4A4F-58F5-4EBD-B766-472333DBB558}"/>
              </a:ext>
            </a:extLst>
          </p:cNvPr>
          <p:cNvSpPr txBox="1"/>
          <p:nvPr/>
        </p:nvSpPr>
        <p:spPr>
          <a:xfrm>
            <a:off x="3047999" y="1371599"/>
            <a:ext cx="2819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What is it?  Who should invest in it?  How long should you invest in it?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EB0CF2-FAAD-4E8C-BC66-BD017A2DED8E}"/>
              </a:ext>
            </a:extLst>
          </p:cNvPr>
          <p:cNvSpPr txBox="1"/>
          <p:nvPr/>
        </p:nvSpPr>
        <p:spPr>
          <a:xfrm>
            <a:off x="3113134" y="4396085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Is this a risky financial resource?  Could you lose money rather than accumulate it?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F83397-54C6-4714-9D0F-CC63B4F6CF5A}"/>
              </a:ext>
            </a:extLst>
          </p:cNvPr>
          <p:cNvSpPr txBox="1"/>
          <p:nvPr/>
        </p:nvSpPr>
        <p:spPr>
          <a:xfrm>
            <a:off x="2705095" y="3606381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Risks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BAF5B2-39D0-458D-9932-22DECDC473FC}"/>
              </a:ext>
            </a:extLst>
          </p:cNvPr>
          <p:cNvSpPr txBox="1"/>
          <p:nvPr/>
        </p:nvSpPr>
        <p:spPr>
          <a:xfrm>
            <a:off x="6929456" y="3601523"/>
            <a:ext cx="2443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</a:rPr>
              <a:t>Benefits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444D4D-D043-4C92-8820-ECCC3AB10C40}"/>
              </a:ext>
            </a:extLst>
          </p:cNvPr>
          <p:cNvSpPr txBox="1"/>
          <p:nvPr/>
        </p:nvSpPr>
        <p:spPr>
          <a:xfrm>
            <a:off x="6898518" y="4396085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+mj-lt"/>
              </a:rPr>
              <a:t>What might be the benefits of this particular financial resource?</a:t>
            </a:r>
          </a:p>
        </p:txBody>
      </p:sp>
    </p:spTree>
    <p:extLst>
      <p:ext uri="{BB962C8B-B14F-4D97-AF65-F5344CB8AC3E}">
        <p14:creationId xmlns:p14="http://schemas.microsoft.com/office/powerpoint/2010/main" val="42709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2781736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marL="588432" indent="-514350">
              <a:buFont typeface="+mj-lt"/>
              <a:buAutoNum type="arabicPeriod"/>
            </a:pPr>
            <a:endParaRPr lang="en-US" sz="5800" dirty="0"/>
          </a:p>
          <a:p>
            <a:pPr marL="588432" indent="-514350">
              <a:buFont typeface="+mj-lt"/>
              <a:buAutoNum type="arabicPeriod"/>
            </a:pPr>
            <a:r>
              <a:rPr lang="en-US" sz="5800" dirty="0"/>
              <a:t>What, in your opinion, is the best way to plan for retirement?</a:t>
            </a:r>
          </a:p>
          <a:p>
            <a:pPr marL="588432" indent="-514350">
              <a:buFont typeface="+mj-lt"/>
              <a:buAutoNum type="arabicPeriod"/>
            </a:pPr>
            <a:r>
              <a:rPr lang="en-US" sz="5800" dirty="0"/>
              <a:t>Of the different types of retirement options, which one  would you say poses the least amount of risk with the greatest reward?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Will You Live to be 100?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6: Planning for Retirement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44CAE4B-8044-4F04-865A-BD631A702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E836E8-11F1-4102-B662-6850D72C66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it necessary to save for retirement?</a:t>
            </a:r>
          </a:p>
          <a:p>
            <a:r>
              <a:rPr lang="en-US" dirty="0"/>
              <a:t>How do you save for retirement?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3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CED94-89EF-4461-ABA2-A80B06BB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AB641-9650-49D1-B03F-EA2F330D57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082" indent="0">
              <a:buNone/>
            </a:pPr>
            <a:r>
              <a:rPr lang="en-US" dirty="0"/>
              <a:t>By the end of this lesson, you will understand the different ways to save for retirement.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3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D462A89-878A-4CC7-A0F1-9D61169A5D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419232"/>
              </p:ext>
            </p:extLst>
          </p:nvPr>
        </p:nvGraphicFramePr>
        <p:xfrm>
          <a:off x="1943686" y="1524000"/>
          <a:ext cx="8077200" cy="4998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52739479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9210856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753387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804814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5960520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01471205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Age by Tens</a:t>
                      </a:r>
                    </a:p>
                    <a:p>
                      <a:pPr algn="ctr"/>
                      <a:endParaRPr lang="en-US" dirty="0">
                        <a:latin typeface="+mj-lt"/>
                      </a:endParaRPr>
                    </a:p>
                  </a:txBody>
                  <a:tcPr anchor="b"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66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40s</a:t>
                      </a: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50s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60s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70s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80s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06117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0BF7278-9C5C-46AA-9979-FC454F58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10591800" cy="1008185"/>
          </a:xfrm>
        </p:spPr>
        <p:txBody>
          <a:bodyPr>
            <a:noAutofit/>
          </a:bodyPr>
          <a:lstStyle/>
          <a:p>
            <a:r>
              <a:rPr lang="en-US" sz="4000" dirty="0"/>
              <a:t>What age is the oldest person you know?</a:t>
            </a:r>
          </a:p>
        </p:txBody>
      </p:sp>
    </p:spTree>
    <p:extLst>
      <p:ext uri="{BB962C8B-B14F-4D97-AF65-F5344CB8AC3E}">
        <p14:creationId xmlns:p14="http://schemas.microsoft.com/office/powerpoint/2010/main" val="425289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50ECE-6761-3145-99F0-72BF4E57F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the I Notice column, write down what you notice about the pattern of sticky notes.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 your observations with your partner.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 your observations with the class.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With your partner, come up with two questions that you still have about the bar graph results and write them in the I Wonder column.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 your questions with the class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CEFCF2-F2A2-1C49-8F6A-47364912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Notice, I Wonder	</a:t>
            </a:r>
          </a:p>
        </p:txBody>
      </p:sp>
    </p:spTree>
    <p:extLst>
      <p:ext uri="{BB962C8B-B14F-4D97-AF65-F5344CB8AC3E}">
        <p14:creationId xmlns:p14="http://schemas.microsoft.com/office/powerpoint/2010/main" val="2478742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EDD7BDE4-E9A9-4D72-9B68-1520C6AE6A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842593"/>
              </p:ext>
            </p:extLst>
          </p:nvPr>
        </p:nvGraphicFramePr>
        <p:xfrm>
          <a:off x="1943686" y="1524000"/>
          <a:ext cx="8077200" cy="4998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52739479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9210856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7533879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3804814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95960520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601471205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+mj-lt"/>
                        </a:rPr>
                        <a:t>Age by Tens</a:t>
                      </a:r>
                    </a:p>
                    <a:p>
                      <a:pPr algn="ctr"/>
                      <a:endParaRPr lang="en-US" dirty="0">
                        <a:latin typeface="+mj-lt"/>
                      </a:endParaRPr>
                    </a:p>
                  </a:txBody>
                  <a:tcPr anchor="b"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66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40s</a:t>
                      </a: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  <a:p>
                      <a:pPr algn="ctr"/>
                      <a:endParaRPr lang="en-US" sz="28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50s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60s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70s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+mj-lt"/>
                        </a:rPr>
                        <a:t>80s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90s</a:t>
                      </a:r>
                    </a:p>
                  </a:txBody>
                  <a:tcPr>
                    <a:lnL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592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06117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9956D2-9A5A-4E14-8E6C-4ECCF04C6696}"/>
              </a:ext>
            </a:extLst>
          </p:cNvPr>
          <p:cNvSpPr txBox="1"/>
          <p:nvPr/>
        </p:nvSpPr>
        <p:spPr>
          <a:xfrm>
            <a:off x="3657600" y="4953001"/>
            <a:ext cx="5181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4"/>
                </a:solidFill>
                <a:latin typeface="+mj-lt"/>
              </a:rPr>
              <a:t>How do people live without working for 16 or more years?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8068AA-FC04-4F2B-8678-CBE99D8F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0" y="2771105"/>
            <a:ext cx="685800" cy="69259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63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206B1BD8-0B67-46C6-96A8-AF0A4DC02E1D}"/>
              </a:ext>
            </a:extLst>
          </p:cNvPr>
          <p:cNvSpPr txBox="1">
            <a:spLocks/>
          </p:cNvSpPr>
          <p:nvPr/>
        </p:nvSpPr>
        <p:spPr>
          <a:xfrm>
            <a:off x="6273484" y="2771104"/>
            <a:ext cx="685800" cy="692597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302676" indent="-30267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tabLst/>
              <a:defRPr kumimoji="0" sz="3467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40031" indent="-24686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kumimoji="0" sz="2667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14330" indent="-24686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kumimoji="0" sz="2267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188629" indent="-21029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462929" indent="-210296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kumimoji="0"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737227" indent="-210296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093" indent="-182866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393" indent="-182866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693" indent="-182866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79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F25405-450E-410E-8AC3-A85C60F787B8}"/>
              </a:ext>
            </a:extLst>
          </p:cNvPr>
          <p:cNvSpPr txBox="1"/>
          <p:nvPr/>
        </p:nvSpPr>
        <p:spPr>
          <a:xfrm>
            <a:off x="4648200" y="3423320"/>
            <a:ext cx="114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 retirement age in Oklahoma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D81216-F9EF-497F-8D81-9305DA64B004}"/>
              </a:ext>
            </a:extLst>
          </p:cNvPr>
          <p:cNvSpPr txBox="1"/>
          <p:nvPr/>
        </p:nvSpPr>
        <p:spPr>
          <a:xfrm>
            <a:off x="6134100" y="3423319"/>
            <a:ext cx="114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 age of death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EC53E3F-3D90-4B37-852E-AFF817A2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10591800" cy="1008185"/>
          </a:xfrm>
        </p:spPr>
        <p:txBody>
          <a:bodyPr>
            <a:noAutofit/>
          </a:bodyPr>
          <a:lstStyle/>
          <a:p>
            <a:r>
              <a:rPr lang="en-US" sz="4000" dirty="0"/>
              <a:t>The Length of Retirement</a:t>
            </a:r>
          </a:p>
        </p:txBody>
      </p:sp>
    </p:spTree>
    <p:extLst>
      <p:ext uri="{BB962C8B-B14F-4D97-AF65-F5344CB8AC3E}">
        <p14:creationId xmlns:p14="http://schemas.microsoft.com/office/powerpoint/2010/main" val="258815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12A36-B135-4192-8B02-114E4CBC3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median annual income in Oklahoma in 2016 was $51,000.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difference between the average Oklahoma retirement age and the average age of death is 16 years.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i="1" dirty="0">
                <a:solidFill>
                  <a:schemeClr val="accent4"/>
                </a:solidFill>
              </a:rPr>
              <a:t>How much money might an average person need for retirement?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$51,000 X 16 years of retirement = ? </a:t>
            </a:r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618FB3-80B9-447D-BAB0-4C7D88D2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Do the Math!</a:t>
            </a:r>
          </a:p>
        </p:txBody>
      </p:sp>
    </p:spTree>
    <p:extLst>
      <p:ext uri="{BB962C8B-B14F-4D97-AF65-F5344CB8AC3E}">
        <p14:creationId xmlns:p14="http://schemas.microsoft.com/office/powerpoint/2010/main" val="337366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9DD03-C13A-4039-B0B1-28A7E484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What the Experts say: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Financial experts say you should aim to replace 70% to 90% of your annual pre-retirement income through savings and Social Security.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a retiree who earns an average of $63,000 per year before retirement should expect to need between </a:t>
            </a:r>
            <a:r>
              <a:rPr lang="en-US" b="1" dirty="0">
                <a:solidFill>
                  <a:schemeClr val="accent6"/>
                </a:solidFill>
              </a:rPr>
              <a:t>$</a:t>
            </a:r>
            <a:r>
              <a:rPr lang="en-US" sz="3200" b="1" dirty="0">
                <a:solidFill>
                  <a:schemeClr val="accent6"/>
                </a:solidFill>
              </a:rPr>
              <a:t>44,000 to $57,000 </a:t>
            </a:r>
            <a:r>
              <a:rPr lang="en-US" dirty="0"/>
              <a:t>per year in retirement.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B48232-1FAE-41C4-A8AE-742546DB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money do you need to retire?</a:t>
            </a:r>
          </a:p>
        </p:txBody>
      </p:sp>
    </p:spTree>
    <p:extLst>
      <p:ext uri="{BB962C8B-B14F-4D97-AF65-F5344CB8AC3E}">
        <p14:creationId xmlns:p14="http://schemas.microsoft.com/office/powerpoint/2010/main" val="265775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59C410D1-3538-4B5B-8113-739484D9CDC4}" vid="{9374FCFC-0A02-4155-AEB0-31819D445A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9971</TotalTime>
  <Words>710</Words>
  <Application>Microsoft Office PowerPoint</Application>
  <PresentationFormat>Widescreen</PresentationFormat>
  <Paragraphs>112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 2</vt:lpstr>
      <vt:lpstr>LEARN theme</vt:lpstr>
      <vt:lpstr>PowerPoint Presentation</vt:lpstr>
      <vt:lpstr>Will You Live to be 100?</vt:lpstr>
      <vt:lpstr>Essential Questions</vt:lpstr>
      <vt:lpstr>Lesson Objective</vt:lpstr>
      <vt:lpstr>What age is the oldest person you know?</vt:lpstr>
      <vt:lpstr>I Notice, I Wonder </vt:lpstr>
      <vt:lpstr>The Length of Retirement</vt:lpstr>
      <vt:lpstr>Do the Math!</vt:lpstr>
      <vt:lpstr>How much money do you need to retire?</vt:lpstr>
      <vt:lpstr>Do (Some More) Math!</vt:lpstr>
      <vt:lpstr>Compound Interest</vt:lpstr>
      <vt:lpstr>Kami, Jamil, and Alex</vt:lpstr>
      <vt:lpstr>Possible Retirement Resources </vt:lpstr>
      <vt:lpstr>PowerPoint Presentation</vt:lpstr>
      <vt:lpstr>Exit Ticket</vt:lpstr>
    </vt:vector>
  </TitlesOfParts>
  <Company>Norman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You Live To Be 100?</dc:title>
  <dc:creator>K20 Center</dc:creator>
  <cp:lastModifiedBy>K20 Center</cp:lastModifiedBy>
  <cp:revision>113</cp:revision>
  <dcterms:created xsi:type="dcterms:W3CDTF">2011-02-10T18:04:52Z</dcterms:created>
  <dcterms:modified xsi:type="dcterms:W3CDTF">2021-06-18T00:46:22Z</dcterms:modified>
</cp:coreProperties>
</file>