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fBtWzP81YetzwSaKei5c+q/Gr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69B2D4-026F-440C-8DE1-B22D75CF94C7}">
  <a:tblStyle styleId="{8169B2D4-026F-440C-8DE1-B22D75CF94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76"/>
    <p:restoredTop sz="78229"/>
  </p:normalViewPr>
  <p:slideViewPr>
    <p:cSldViewPr snapToGrid="0">
      <p:cViewPr varScale="1">
        <p:scale>
          <a:sx n="113" d="100"/>
          <a:sy n="113" d="100"/>
        </p:scale>
        <p:origin x="176" y="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35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Q2Mrg6Vg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GeoGebra. Tech Tools. </a:t>
            </a:r>
            <a:r>
              <a:rPr lang="en-US" dirty="0">
                <a:hlinkClick r:id="rId3"/>
              </a:rPr>
              <a:t>https://learn.k20center.ou.edu/tech-tool/2352</a:t>
            </a:r>
            <a:endParaRPr lang="en-US" dirty="0"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bb8d54b76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bb8d54b76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 or advance the slide to reveal each answer individually.</a:t>
            </a:r>
          </a:p>
        </p:txBody>
      </p:sp>
      <p:sp>
        <p:nvSpPr>
          <p:cNvPr id="139" name="Google Shape;1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b8d54b76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b8d54b76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b8d54b76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bb8d54b76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b8d54b76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bb8d54b76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b8d54b76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bb8d54b76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(2024). </a:t>
            </a:r>
            <a:r>
              <a:rPr lang="en-US" i="1" dirty="0"/>
              <a:t>Civil Engineer and Rectangular Prisms </a:t>
            </a:r>
            <a:r>
              <a:rPr lang="en-US" dirty="0"/>
              <a:t>[Video file]. </a:t>
            </a:r>
            <a:r>
              <a:rPr lang="en-US" dirty="0">
                <a:hlinkClick r:id="rId3"/>
              </a:rPr>
              <a:t>https://www.youtube.com/watch?v=qrQ2Mrg6Vg0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b8d54b76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Wikimedia Foundation. (2025, December 18). </a:t>
            </a:r>
            <a:r>
              <a:rPr lang="en-US" i="1" dirty="0">
                <a:effectLst/>
              </a:rPr>
              <a:t>Louvre Pyramid</a:t>
            </a:r>
            <a:r>
              <a:rPr lang="en-US" dirty="0">
                <a:effectLst/>
              </a:rPr>
              <a:t>. Wikipedia. https://</a:t>
            </a:r>
            <a:r>
              <a:rPr lang="en-US" dirty="0" err="1">
                <a:effectLst/>
              </a:rPr>
              <a:t>en.wikipedia.org</a:t>
            </a:r>
            <a:r>
              <a:rPr lang="en-US" dirty="0">
                <a:effectLst/>
              </a:rPr>
              <a:t>/wiki/</a:t>
            </a:r>
            <a:r>
              <a:rPr lang="en-US" dirty="0" err="1">
                <a:effectLst/>
              </a:rPr>
              <a:t>Louvre_Pyramid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185" name="Google Shape;185;g3bb8d54b76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b8d54b76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bb8d54b76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9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rQ2Mrg6Vg0?list=PL-aUhEQeaZXLg0yYwLKeUT2Ud1sC0inzo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qrQ2Mrg6Vg0&amp;list=PL-aUhEQeaZXLg0yYwLKeUT2Ud1sC0inzo&amp;index=1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Similar vs. Congruent</a:t>
            </a:r>
            <a:endParaRPr dirty="0"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456300" y="1263107"/>
            <a:ext cx="8225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Congruent figures are </a:t>
            </a:r>
            <a:r>
              <a:rPr lang="en-US" u="sng" dirty="0"/>
              <a:t>identical</a:t>
            </a:r>
            <a:r>
              <a:rPr lang="en-US" dirty="0"/>
              <a:t> in shape and size. </a:t>
            </a:r>
            <a:endParaRPr dirty="0"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459300" y="2864257"/>
            <a:ext cx="8225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Similar figures have the same shape and </a:t>
            </a:r>
            <a:r>
              <a:rPr lang="en-US" u="sng" dirty="0"/>
              <a:t>proportional</a:t>
            </a:r>
            <a:r>
              <a:rPr lang="en-US" dirty="0"/>
              <a:t> sizes.</a:t>
            </a:r>
            <a:endParaRPr dirty="0"/>
          </a:p>
        </p:txBody>
      </p:sp>
      <p:sp>
        <p:nvSpPr>
          <p:cNvPr id="98" name="Google Shape;98;p10"/>
          <p:cNvSpPr/>
          <p:nvPr/>
        </p:nvSpPr>
        <p:spPr>
          <a:xfrm>
            <a:off x="2984850" y="1995700"/>
            <a:ext cx="649800" cy="653100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4247100" y="1995700"/>
            <a:ext cx="649800" cy="653100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/>
          <p:nvPr/>
        </p:nvSpPr>
        <p:spPr>
          <a:xfrm>
            <a:off x="2914650" y="3892800"/>
            <a:ext cx="654600" cy="622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4241575" y="3607050"/>
            <a:ext cx="1255500" cy="1193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Investigating Similar Figures</a:t>
            </a:r>
            <a:endParaRPr dirty="0"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456300" y="1263098"/>
            <a:ext cx="82254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Navigate to the </a:t>
            </a:r>
            <a:r>
              <a:rPr lang="en-US" i="1" dirty="0"/>
              <a:t>GeoGebra</a:t>
            </a:r>
            <a:r>
              <a:rPr lang="en-US" dirty="0"/>
              <a:t> Activity at: </a:t>
            </a:r>
            <a:r>
              <a:rPr lang="en-US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https://k20.ou.edu/df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the tools to measure the sides of the shapes, find the surface area and volume, and record your findings.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Fill out the rest of the table and answer the reflection questions.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Useful Formulas</a:t>
            </a:r>
            <a:endParaRPr dirty="0"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Cylinders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Surface Area =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Volume = </a:t>
            </a:r>
            <a:endParaRPr dirty="0"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63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Spheres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Surface Area =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Volume = </a:t>
            </a:r>
            <a:endParaRPr dirty="0"/>
          </a:p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426" y="2086002"/>
            <a:ext cx="1698752" cy="28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5210" y="2721491"/>
            <a:ext cx="585216" cy="27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0967" y="2077207"/>
            <a:ext cx="585216" cy="27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0999" y="2508886"/>
            <a:ext cx="759968" cy="75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456300" y="1263098"/>
            <a:ext cx="82254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did you know that all of the cylinders (or all of the spheres) were similar to each other?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do you notice about the ratios of the length (radius, height) as compared to the ratios of the surface areas? Why do you think this happens?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456300" y="1263098"/>
            <a:ext cx="82254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do you notice about the ratios of the length (radius, height) as compared to the ratios of the volume? Why do you think this happens?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If you were to multiply the radius of a sphere by 4, what would you multiply the surface area by? What would you multiply the volume by?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b8d54b76d_0_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the Rule?</a:t>
            </a:r>
            <a:endParaRPr dirty="0"/>
          </a:p>
        </p:txBody>
      </p:sp>
      <p:sp>
        <p:nvSpPr>
          <p:cNvPr id="136" name="Google Shape;136;g3bb8d54b76d_0_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 another group and discuss your answers to the reflection questions. Work together to write a rule for how the ratios of similar figures change from perimeter to area to volume.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What’s the Rule?</a:t>
            </a:r>
            <a:endParaRPr dirty="0"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456300" y="1263098"/>
            <a:ext cx="82254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If the ratio of the sides of two similar figures is      then:</a:t>
            </a:r>
            <a:endParaRPr dirty="0"/>
          </a:p>
          <a:p>
            <a:pPr marL="914400" lvl="1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The ratio of their perimeters is:</a:t>
            </a:r>
            <a:endParaRPr dirty="0"/>
          </a:p>
          <a:p>
            <a:pPr marL="914400" lvl="1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The ratio of their areas is: </a:t>
            </a:r>
            <a:endParaRPr dirty="0"/>
          </a:p>
          <a:p>
            <a:pPr marL="914400" lvl="1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The ratio of their volumes is: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7420" y="1600267"/>
            <a:ext cx="334000" cy="58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686" y="2383458"/>
            <a:ext cx="334006" cy="5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9137" y="3080061"/>
            <a:ext cx="425275" cy="68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7447" y="3880402"/>
            <a:ext cx="425275" cy="6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b8d54b76d_0_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</a:t>
            </a:r>
            <a:endParaRPr dirty="0"/>
          </a:p>
        </p:txBody>
      </p:sp>
      <p:sp>
        <p:nvSpPr>
          <p:cNvPr id="152" name="Google Shape;152;g3bb8d54b76d_0_2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9108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first square has an area of 6 cm</a:t>
            </a:r>
            <a:r>
              <a:rPr lang="en-US" baseline="30000" dirty="0"/>
              <a:t>2</a:t>
            </a:r>
            <a:r>
              <a:rPr lang="en-US" dirty="0"/>
              <a:t>, and the length of the second square is twice as large. What is the area of the second square?</a:t>
            </a:r>
            <a:endParaRPr dirty="0"/>
          </a:p>
        </p:txBody>
      </p:sp>
      <p:sp>
        <p:nvSpPr>
          <p:cNvPr id="153" name="Google Shape;153;g3bb8d54b76d_0_26"/>
          <p:cNvSpPr/>
          <p:nvPr/>
        </p:nvSpPr>
        <p:spPr>
          <a:xfrm>
            <a:off x="5135475" y="1742300"/>
            <a:ext cx="1229400" cy="1229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bb8d54b76d_0_26"/>
          <p:cNvSpPr/>
          <p:nvPr/>
        </p:nvSpPr>
        <p:spPr>
          <a:xfrm>
            <a:off x="6608275" y="1320350"/>
            <a:ext cx="2073300" cy="207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b8d54b76d_0_3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2</a:t>
            </a:r>
            <a:endParaRPr dirty="0"/>
          </a:p>
        </p:txBody>
      </p:sp>
      <p:sp>
        <p:nvSpPr>
          <p:cNvPr id="160" name="Google Shape;160;g3bb8d54b76d_0_33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9108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given two similar square pyramids. One has a volume of 108 in</a:t>
            </a:r>
            <a:r>
              <a:rPr lang="en-US" baseline="30000" dirty="0"/>
              <a:t>3</a:t>
            </a:r>
            <a:r>
              <a:rPr lang="en-US" dirty="0"/>
              <a:t> and the height of the other is three times shorter. What is the volume of the smaller pyramid?</a:t>
            </a:r>
          </a:p>
        </p:txBody>
      </p:sp>
      <p:pic>
        <p:nvPicPr>
          <p:cNvPr id="161" name="Google Shape;161;g3bb8d54b76d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286" y="445024"/>
            <a:ext cx="2252826" cy="19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bb8d54b76d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100" y="1621974"/>
            <a:ext cx="3388518" cy="298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b8d54b76d_0_4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3</a:t>
            </a:r>
            <a:endParaRPr dirty="0"/>
          </a:p>
        </p:txBody>
      </p:sp>
      <p:sp>
        <p:nvSpPr>
          <p:cNvPr id="168" name="Google Shape;168;g3bb8d54b76d_0_42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9108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surface area of Cube A is 52 mm</a:t>
            </a:r>
            <a:r>
              <a:rPr lang="en-US" baseline="30000" dirty="0"/>
              <a:t>2</a:t>
            </a:r>
            <a:r>
              <a:rPr lang="en-US" dirty="0"/>
              <a:t> and the surface area of Cube B is 13 mm</a:t>
            </a:r>
            <a:r>
              <a:rPr lang="en-US" baseline="30000" dirty="0"/>
              <a:t>2</a:t>
            </a:r>
            <a:r>
              <a:rPr lang="en-US" dirty="0"/>
              <a:t> . What is the ratio of their volumes (A:B) ?</a:t>
            </a:r>
            <a:endParaRPr dirty="0"/>
          </a:p>
        </p:txBody>
      </p:sp>
      <p:sp>
        <p:nvSpPr>
          <p:cNvPr id="169" name="Google Shape;169;g3bb8d54b76d_0_42"/>
          <p:cNvSpPr/>
          <p:nvPr/>
        </p:nvSpPr>
        <p:spPr>
          <a:xfrm>
            <a:off x="6954025" y="1745650"/>
            <a:ext cx="1831500" cy="1831500"/>
          </a:xfrm>
          <a:prstGeom prst="cube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bb8d54b76d_0_42"/>
          <p:cNvSpPr/>
          <p:nvPr/>
        </p:nvSpPr>
        <p:spPr>
          <a:xfrm>
            <a:off x="4367100" y="1100650"/>
            <a:ext cx="2476500" cy="2476500"/>
          </a:xfrm>
          <a:prstGeom prst="cube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Scaling the Skyline</a:t>
            </a:r>
            <a:endParaRPr dirty="0"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Similar 3D Shapes</a:t>
            </a:r>
            <a:endParaRPr dirty="0"/>
          </a:p>
        </p:txBody>
      </p:sp>
      <p:pic>
        <p:nvPicPr>
          <p:cNvPr id="3" name="Picture 2" descr="A hand holding a pyramid&#10;&#10;AI-generated content may be incorrect.">
            <a:extLst>
              <a:ext uri="{FF2B5EF4-FFF2-40B4-BE49-F238E27FC236}">
                <a16:creationId xmlns:a16="http://schemas.microsoft.com/office/drawing/2014/main" id="{A9E56118-1138-2E3B-9FAC-68C035BD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8" y="1309514"/>
            <a:ext cx="3117300" cy="2703311"/>
          </a:xfrm>
          <a:prstGeom prst="hexagon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b8d54b76d_0_5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Bonus Question</a:t>
            </a:r>
            <a:endParaRPr dirty="0"/>
          </a:p>
        </p:txBody>
      </p:sp>
      <p:sp>
        <p:nvSpPr>
          <p:cNvPr id="176" name="Google Shape;176;g3bb8d54b76d_0_51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552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Can you name two common 3-dimensional shapes that are always similar to every other shape of the same name? Why are they always similar?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3456"/>
              <a:buNone/>
            </a:pPr>
            <a:r>
              <a:rPr lang="en-US" dirty="0">
                <a:solidFill>
                  <a:schemeClr val="accent2"/>
                </a:solidFill>
                <a:hlinkClick r:id="rId4"/>
              </a:rPr>
              <a:t>Civil Engineer and Rectangular Prisms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" name="Online Media 1" descr="K20 ICAP- Civil Engineer and Rectangular Prisms">
            <a:hlinkClick r:id="" action="ppaction://media"/>
            <a:extLst>
              <a:ext uri="{FF2B5EF4-FFF2-40B4-BE49-F238E27FC236}">
                <a16:creationId xmlns:a16="http://schemas.microsoft.com/office/drawing/2014/main" id="{B73835F1-B0F8-1BFE-FAE7-8F7C6A3EF3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82847" y="379875"/>
            <a:ext cx="6778305" cy="382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b8d54b76d_0_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You’re the Engineer</a:t>
            </a:r>
            <a:endParaRPr dirty="0"/>
          </a:p>
        </p:txBody>
      </p:sp>
      <p:sp>
        <p:nvSpPr>
          <p:cNvPr id="188" name="Google Shape;188;g3bb8d54b76d_0_17"/>
          <p:cNvSpPr txBox="1">
            <a:spLocks noGrp="1"/>
          </p:cNvSpPr>
          <p:nvPr>
            <p:ph type="body" idx="1"/>
          </p:nvPr>
        </p:nvSpPr>
        <p:spPr>
          <a:xfrm>
            <a:off x="456300" y="1263098"/>
            <a:ext cx="4606151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You’re a civil engineer who has been asked to design and build a new building. The client has told you they want the building to be modeled after the Louvre in Paris, but three times bigger. Submit a proposal with details about the building and the cost involved.</a:t>
            </a:r>
            <a:endParaRPr sz="2400" dirty="0"/>
          </a:p>
        </p:txBody>
      </p:sp>
      <p:pic>
        <p:nvPicPr>
          <p:cNvPr id="5" name="Picture 4" descr="A pyramid shaped building with people walking around&#10;&#10;AI-generated content may be incorrect.">
            <a:extLst>
              <a:ext uri="{FF2B5EF4-FFF2-40B4-BE49-F238E27FC236}">
                <a16:creationId xmlns:a16="http://schemas.microsoft.com/office/drawing/2014/main" id="{1C5228C8-8CA6-8453-E246-E086D5B0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17" y="1527553"/>
            <a:ext cx="3499858" cy="23332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b8d54b76d_0_6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sp>
        <p:nvSpPr>
          <p:cNvPr id="194" name="Google Shape;194;g3bb8d54b76d_0_61"/>
          <p:cNvSpPr txBox="1">
            <a:spLocks noGrp="1"/>
          </p:cNvSpPr>
          <p:nvPr>
            <p:ph type="body" idx="1"/>
          </p:nvPr>
        </p:nvSpPr>
        <p:spPr>
          <a:xfrm>
            <a:off x="456300" y="1263110"/>
            <a:ext cx="4182202" cy="3150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 the question on your exit ticket. Show the work that led to your answer.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27F0D-DE7D-7FA3-EC18-51922320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20" y="1263110"/>
            <a:ext cx="3376036" cy="173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 </a:t>
            </a:r>
            <a:endParaRPr dirty="0"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How can we compare and measure similar 3D figures?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456175" y="519150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1"/>
          </p:nvPr>
        </p:nvSpPr>
        <p:spPr>
          <a:xfrm>
            <a:off x="456175" y="2571750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dirty="0"/>
              <a:t>Discover how the measurements of similar 3D figures relate.</a:t>
            </a:r>
            <a:endParaRPr dirty="0"/>
          </a:p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dirty="0"/>
              <a:t>Use the measurements of similar 3D figures to solve problems.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Would You Rather…</a:t>
            </a:r>
            <a:endParaRPr dirty="0"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 dirty="0"/>
              <a:t>Read each question and move to one side of the room to indicate your preference. Discuss your reasons with those on the same side and choose a speaker to explain to the class.</a:t>
            </a:r>
            <a:endParaRPr dirty="0"/>
          </a:p>
          <a:p>
            <a:pPr marL="63500" indent="0">
              <a:lnSpc>
                <a:spcPct val="100000"/>
              </a:lnSpc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81075" y="2139300"/>
            <a:ext cx="7453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dirty="0"/>
              <a:t>Have the ability to fly, or be invisible?</a:t>
            </a:r>
            <a:endParaRPr dirty="0"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Would You Rather…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1685575" y="1780050"/>
            <a:ext cx="5766600" cy="1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dirty="0"/>
              <a:t>Have a lazy day at home, or an adventurous day out?</a:t>
            </a:r>
            <a:endParaRPr dirty="0"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Would You Rather…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805411" y="1680450"/>
            <a:ext cx="5526927" cy="17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dirty="0"/>
              <a:t>Live without the Internet, or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dirty="0"/>
              <a:t>without air conditioning?</a:t>
            </a:r>
            <a:endParaRPr dirty="0"/>
          </a:p>
        </p:txBody>
      </p: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Would You Rather…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557290" y="1730250"/>
            <a:ext cx="602317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dirty="0"/>
              <a:t>Buy two 5-inch pizzas for $10,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dirty="0"/>
              <a:t>or one 10-inch pizza for $20?</a:t>
            </a:r>
            <a:endParaRPr dirty="0"/>
          </a:p>
        </p:txBody>
      </p: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Would You Rather…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763</Words>
  <Application>Microsoft Macintosh PowerPoint</Application>
  <PresentationFormat>On-screen Show (16:9)</PresentationFormat>
  <Paragraphs>64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Scaling the Skyline</vt:lpstr>
      <vt:lpstr>Essential Question </vt:lpstr>
      <vt:lpstr>Lesson Objectives</vt:lpstr>
      <vt:lpstr>Would You Rather…</vt:lpstr>
      <vt:lpstr>Have the ability to fly, or be invisible?</vt:lpstr>
      <vt:lpstr>Have a lazy day at home, or an adventurous day out?</vt:lpstr>
      <vt:lpstr>Live without the Internet, or  without air conditioning?</vt:lpstr>
      <vt:lpstr>Buy two 5-inch pizzas for $10,  or one 10-inch pizza for $20?</vt:lpstr>
      <vt:lpstr>Similar vs. Congruent</vt:lpstr>
      <vt:lpstr>Investigating Similar Figures</vt:lpstr>
      <vt:lpstr>Useful Formulas</vt:lpstr>
      <vt:lpstr>Reflection</vt:lpstr>
      <vt:lpstr>Reflection</vt:lpstr>
      <vt:lpstr>What’s the Rule?</vt:lpstr>
      <vt:lpstr>What’s the Rule?</vt:lpstr>
      <vt:lpstr>Example 1</vt:lpstr>
      <vt:lpstr>Example 2</vt:lpstr>
      <vt:lpstr>Example 3</vt:lpstr>
      <vt:lpstr>Bonus Question</vt:lpstr>
      <vt:lpstr>Civil Engineer and Rectangular Prisms</vt:lpstr>
      <vt:lpstr>You’re the Engineer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the Skyline</dc:title>
  <dc:subject/>
  <dc:creator>K20 Center</dc:creator>
  <cp:keywords/>
  <dc:description/>
  <cp:lastModifiedBy>Harris, Hudson J.</cp:lastModifiedBy>
  <cp:revision>9</cp:revision>
  <dcterms:modified xsi:type="dcterms:W3CDTF">2026-03-26T14:51:53Z</dcterms:modified>
  <cp:category/>
</cp:coreProperties>
</file>