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topl2JzDYdokGaaQdHlOHsGwo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EA59A4-0AA3-4359-AA2C-E8B9D9F41353}">
  <a:tblStyle styleId="{46EA59A4-0AA3-4359-AA2C-E8B9D9F413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/>
    <p:restoredTop sz="87235" autoAdjust="0"/>
  </p:normalViewPr>
  <p:slideViewPr>
    <p:cSldViewPr snapToGrid="0">
      <p:cViewPr varScale="1">
        <p:scale>
          <a:sx n="187" d="100"/>
          <a:sy n="187" d="100"/>
        </p:scale>
        <p:origin x="10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Strategy. https://learn.k20center.ou.edu/strategy/144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Why-lighting.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ANNOTATION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might highlight, circle, or otherwise mark the ideas which they feel are the most important effects of the environment on plant growth.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might further refine their lists by deciding which sources of evidence are most reliable (e.g., readings, peer presentations, etc.). 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students have not evaluated the quality of scientific information, this would be a good opportunity to work on that science practice.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911a8ad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5911a8ad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GRAPHIC ORGANIZER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"How I Know It" graphic organizers may have become quite cluttered with information by this point in the lesson.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could create new graphic organizers that only contain the most important effects of the environment on plant growth from the most reliable sources.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GRAPHIC ORGANIZER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"How I Know It" graphic organizers may have become quite cluttered with information by this point in the lesson.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could create new graphic organizers that only contain the most important effects of the environment on plant growth from the most reliable sources.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I used to think . . . but now I know.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https://learn.k20center.ou.edu/strategy/137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80c4e1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c80c4e1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Photo by Patricia Prudente on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Unsplash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: https://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unsplash.com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/photos/LqaLgCnnh3Y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Photo by Henry Be on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Unsplash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: https://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unsplash.com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/photos/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bAFiBDMeiVI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Photo by Aung Soe Min on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Unsplash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: https://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unsplash.com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/photos/BU8VGYRxPRs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Photo by Nine Köpfer on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Unsplash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: https://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unsplash.com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/photos/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iPbwEiWkVMQ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Photo by Seth Doyle on 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Unsplash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: https://</a:t>
            </a:r>
            <a:r>
              <a:rPr lang="en-US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unsplash.com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/photos/jJfreew6A84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I notice, I wonder.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Strategy. https://learn.k20center.ou.edu/strategy/144</a:t>
            </a:r>
            <a:endParaRPr sz="110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1" name="Google Shape;5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 idx="4294967295"/>
          </p:nvPr>
        </p:nvSpPr>
        <p:spPr>
          <a:xfrm>
            <a:off x="914400" y="147638"/>
            <a:ext cx="8229600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I Know It</a:t>
            </a: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4294967295"/>
          </p:nvPr>
        </p:nvSpPr>
        <p:spPr>
          <a:xfrm>
            <a:off x="328400" y="827622"/>
            <a:ext cx="4423023" cy="34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400" dirty="0"/>
              <a:t>Write everything you know about how the environment affects plant growth </a:t>
            </a:r>
            <a:r>
              <a:rPr lang="en-US" sz="2400" b="1" dirty="0"/>
              <a:t>inside the circle.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400" dirty="0"/>
              <a:t>Draw an arrow </a:t>
            </a:r>
            <a:r>
              <a:rPr lang="en-US" sz="2400" b="1" dirty="0"/>
              <a:t>from </a:t>
            </a:r>
            <a:r>
              <a:rPr lang="en-US" sz="2400" dirty="0"/>
              <a:t>each fact </a:t>
            </a:r>
            <a:r>
              <a:rPr lang="en-US" sz="2400" b="1" dirty="0"/>
              <a:t>inside to the outside.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400" dirty="0"/>
              <a:t>Write where you learned that information by the arrow </a:t>
            </a:r>
            <a:r>
              <a:rPr lang="en-US" sz="2400" b="1" dirty="0"/>
              <a:t>outside the circle.</a:t>
            </a:r>
            <a:endParaRPr sz="2400" dirty="0"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l="30612" t="32703" r="24049" b="18418"/>
          <a:stretch/>
        </p:blipFill>
        <p:spPr>
          <a:xfrm>
            <a:off x="5119281" y="293963"/>
            <a:ext cx="3815669" cy="35552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6" name="Google Shape;136;p11"/>
          <p:cNvGrpSpPr/>
          <p:nvPr/>
        </p:nvGrpSpPr>
        <p:grpSpPr>
          <a:xfrm>
            <a:off x="5572095" y="495253"/>
            <a:ext cx="3217913" cy="3108434"/>
            <a:chOff x="5744230" y="241091"/>
            <a:chExt cx="3217913" cy="3108434"/>
          </a:xfrm>
        </p:grpSpPr>
        <p:grpSp>
          <p:nvGrpSpPr>
            <p:cNvPr id="137" name="Google Shape;137;p11"/>
            <p:cNvGrpSpPr/>
            <p:nvPr/>
          </p:nvGrpSpPr>
          <p:grpSpPr>
            <a:xfrm>
              <a:off x="5744230" y="241091"/>
              <a:ext cx="3217913" cy="1132374"/>
              <a:chOff x="5744230" y="241091"/>
              <a:chExt cx="3217913" cy="1132374"/>
            </a:xfrm>
          </p:grpSpPr>
          <p:sp>
            <p:nvSpPr>
              <p:cNvPr id="138" name="Google Shape;138;p11"/>
              <p:cNvSpPr txBox="1"/>
              <p:nvPr/>
            </p:nvSpPr>
            <p:spPr>
              <a:xfrm>
                <a:off x="5744230" y="1142633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1"/>
              <p:cNvSpPr txBox="1"/>
              <p:nvPr/>
            </p:nvSpPr>
            <p:spPr>
              <a:xfrm>
                <a:off x="7755133" y="1117463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1"/>
              <p:cNvSpPr txBox="1"/>
              <p:nvPr/>
            </p:nvSpPr>
            <p:spPr>
              <a:xfrm>
                <a:off x="8713357" y="241091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11"/>
            <p:cNvGrpSpPr/>
            <p:nvPr/>
          </p:nvGrpSpPr>
          <p:grpSpPr>
            <a:xfrm>
              <a:off x="5956373" y="2656406"/>
              <a:ext cx="2806959" cy="693119"/>
              <a:chOff x="5990149" y="593924"/>
              <a:chExt cx="2806959" cy="693119"/>
            </a:xfrm>
          </p:grpSpPr>
          <p:sp>
            <p:nvSpPr>
              <p:cNvPr id="142" name="Google Shape;142;p11"/>
              <p:cNvSpPr txBox="1"/>
              <p:nvPr/>
            </p:nvSpPr>
            <p:spPr>
              <a:xfrm>
                <a:off x="5990149" y="1011715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1"/>
              <p:cNvSpPr txBox="1"/>
              <p:nvPr/>
            </p:nvSpPr>
            <p:spPr>
              <a:xfrm>
                <a:off x="8548322" y="1056211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1"/>
              <p:cNvSpPr txBox="1"/>
              <p:nvPr/>
            </p:nvSpPr>
            <p:spPr>
              <a:xfrm>
                <a:off x="6984240" y="593924"/>
                <a:ext cx="248786" cy="230832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457200" y="217459"/>
            <a:ext cx="8229600" cy="61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I Know It</a:t>
            </a: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body" idx="1"/>
          </p:nvPr>
        </p:nvSpPr>
        <p:spPr>
          <a:xfrm>
            <a:off x="272153" y="733957"/>
            <a:ext cx="4755835" cy="367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While your classmates present: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anything new you learn about how the environment affects plants.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the evidence they describe.</a:t>
            </a:r>
            <a:endParaRPr dirty="0"/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l="24567" t="32703" r="24049" b="18418"/>
          <a:stretch/>
        </p:blipFill>
        <p:spPr>
          <a:xfrm>
            <a:off x="4990976" y="405976"/>
            <a:ext cx="4043175" cy="3422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the Environment Affects Plants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13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What have we learned?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we missing anything? 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“wonders” have we not covered?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2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3240"/>
              <a:t>How the Environment Affects Plants</a:t>
            </a:r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329046" y="1230531"/>
            <a:ext cx="8153400" cy="7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2220" b="1"/>
              <a:t>As you read, “Why-Light” anything that describes how the environment affects plants.</a:t>
            </a:r>
            <a:endParaRPr sz="2220"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2"/>
          </p:nvPr>
        </p:nvSpPr>
        <p:spPr>
          <a:xfrm>
            <a:off x="4648199" y="2284402"/>
            <a:ext cx="4038600" cy="182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•"/>
            </a:pPr>
            <a:r>
              <a:rPr lang="en-US" sz="2220" dirty="0"/>
              <a:t>Highlight the most important information.</a:t>
            </a:r>
            <a:endParaRPr dirty="0"/>
          </a:p>
          <a:p>
            <a:pPr marL="231775" lvl="0" indent="-23177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•"/>
            </a:pPr>
            <a:r>
              <a:rPr lang="en-US" sz="2220" dirty="0"/>
              <a:t>Every time you highlight something, write why you highlighted it in the margin. </a:t>
            </a:r>
            <a:endParaRPr dirty="0"/>
          </a:p>
        </p:txBody>
      </p:sp>
      <p:grpSp>
        <p:nvGrpSpPr>
          <p:cNvPr id="165" name="Google Shape;165;p16"/>
          <p:cNvGrpSpPr/>
          <p:nvPr/>
        </p:nvGrpSpPr>
        <p:grpSpPr>
          <a:xfrm>
            <a:off x="392648" y="2397580"/>
            <a:ext cx="3808399" cy="1600423"/>
            <a:chOff x="6230778" y="3514995"/>
            <a:chExt cx="3808399" cy="1600423"/>
          </a:xfrm>
        </p:grpSpPr>
        <p:pic>
          <p:nvPicPr>
            <p:cNvPr id="166" name="Google Shape;1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95330" y="3514995"/>
              <a:ext cx="3743847" cy="160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6"/>
            <p:cNvSpPr txBox="1"/>
            <p:nvPr/>
          </p:nvSpPr>
          <p:spPr>
            <a:xfrm>
              <a:off x="6230778" y="3711940"/>
              <a:ext cx="891900" cy="12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The amount of sunlight can change leaf color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1566" y="340975"/>
            <a:ext cx="1215234" cy="88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the Environment Affects Plants</a:t>
            </a:r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79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05729" lvl="0" indent="-205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Based on the class research, in what ways can the environment affect plants?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05730" lvl="0" indent="-406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/>
              <a:t>How the Environment Affects Plants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13010" y="1125281"/>
            <a:ext cx="8229600" cy="296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an environmental factor to investigate</a:t>
            </a:r>
            <a:endParaRPr dirty="0"/>
          </a:p>
          <a:p>
            <a:pPr marL="918845" lvl="1" indent="-342900" algn="l" rtl="0">
              <a:spcBef>
                <a:spcPts val="0"/>
              </a:spcBef>
              <a:spcAft>
                <a:spcPts val="0"/>
              </a:spcAft>
              <a:buSzPts val="1730"/>
              <a:buFont typeface="Wingdings" panose="05000000000000000000" pitchFamily="2" charset="2"/>
              <a:buChar char="§"/>
            </a:pPr>
            <a:r>
              <a:rPr lang="en-US" sz="2000" dirty="0"/>
              <a:t>Use your Plant Growth Observations handout to record your data.</a:t>
            </a:r>
            <a:endParaRPr sz="2000" dirty="0"/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at all the information on your “How I Know It” sheet.</a:t>
            </a:r>
            <a:endParaRPr dirty="0"/>
          </a:p>
          <a:p>
            <a:pPr marL="908050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Font typeface="Wingdings" panose="05000000000000000000" pitchFamily="2" charset="2"/>
              <a:buChar char="§"/>
            </a:pPr>
            <a:r>
              <a:rPr lang="en-US" sz="2000" dirty="0"/>
              <a:t>Mark the information that is most important to understand how the environment affects plants.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Add any additional information or final thoughts from your own plant-growing experiences.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911a8ad87_0_5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Summarizing Your Research</a:t>
            </a:r>
            <a:endParaRPr/>
          </a:p>
        </p:txBody>
      </p:sp>
      <p:sp>
        <p:nvSpPr>
          <p:cNvPr id="186" name="Google Shape;186;g35911a8ad87_0_5"/>
          <p:cNvSpPr txBox="1">
            <a:spLocks noGrp="1"/>
          </p:cNvSpPr>
          <p:nvPr>
            <p:ph type="body" idx="4294967295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at all the information on your “How I Know It” sheet.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Choose the information that is </a:t>
            </a:r>
            <a:r>
              <a:rPr lang="en-US" b="1" dirty="0"/>
              <a:t>most important </a:t>
            </a:r>
            <a:r>
              <a:rPr lang="en-US" dirty="0"/>
              <a:t>to understand how the environment affects plants.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Highlight, circle, or mark the information you deem most important.</a:t>
            </a:r>
            <a:endParaRPr dirty="0"/>
          </a:p>
          <a:p>
            <a:pPr marL="205729" lvl="0" indent="-20572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which of your sources is most reliable.</a:t>
            </a:r>
            <a:endParaRPr dirty="0"/>
          </a:p>
          <a:p>
            <a:pPr marL="918845" lvl="1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730"/>
              <a:buFont typeface="Wingdings" panose="05000000000000000000" pitchFamily="2" charset="2"/>
              <a:buChar char="§"/>
            </a:pPr>
            <a:r>
              <a:rPr lang="en-US" sz="2000" dirty="0"/>
              <a:t>How do we evaluate whether or not a source is reliable?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Summarizing Your “How I Know It”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4294967295"/>
          </p:nvPr>
        </p:nvSpPr>
        <p:spPr>
          <a:xfrm>
            <a:off x="457200" y="1451610"/>
            <a:ext cx="8229600" cy="26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Look at all the information on your “How I Know It” sheet.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Choose the information that is </a:t>
            </a:r>
            <a:r>
              <a:rPr lang="en-US" b="1" dirty="0"/>
              <a:t>most important </a:t>
            </a:r>
            <a:r>
              <a:rPr lang="en-US" dirty="0"/>
              <a:t>to understand how the environment affects plants.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Rewrite </a:t>
            </a:r>
            <a:r>
              <a:rPr lang="en-US" b="1" dirty="0"/>
              <a:t>only </a:t>
            </a:r>
            <a:r>
              <a:rPr lang="en-US" dirty="0"/>
              <a:t>these facts on a blank “How I Know It” sheet.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How do we evaluate whether or not a source is reliable?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9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Used to Think…but Now I Know</a:t>
            </a:r>
            <a:endParaRPr dirty="0"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457200" y="1370794"/>
            <a:ext cx="4038600" cy="2619318"/>
          </a:xfrm>
          <a:prstGeom prst="rect">
            <a:avLst/>
          </a:prstGeom>
          <a:solidFill>
            <a:srgbClr val="F7F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I used to think…</a:t>
            </a:r>
            <a:endParaRPr dirty="0"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2"/>
          </p:nvPr>
        </p:nvSpPr>
        <p:spPr>
          <a:xfrm>
            <a:off x="4648200" y="1370794"/>
            <a:ext cx="4038600" cy="2619318"/>
          </a:xfrm>
          <a:prstGeom prst="rect">
            <a:avLst/>
          </a:prstGeom>
          <a:solidFill>
            <a:srgbClr val="E0EAF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But now I know…</a:t>
            </a:r>
            <a:endParaRPr dirty="0"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528075"/>
            <a:ext cx="14478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the Environment Affects Plants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457200" y="1323594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Look back at your initial explanation for how the environment might cause the phenomenon you chose.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Now write a final explanation based on everything you have learned.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evidence from your “How I Know It” sheet and importance science ideas to support your explanation.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Trees in the Wind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608184" y="257175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Growth and Development of Organisms</a:t>
            </a:r>
            <a:endParaRPr dirty="0"/>
          </a:p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57200" y="30031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Genes Affect Plants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430006" y="1244255"/>
            <a:ext cx="8229600" cy="28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Predict how a plant’s genes might help create the phenomenon you studied.</a:t>
            </a:r>
            <a:endParaRPr dirty="0"/>
          </a:p>
          <a:p>
            <a:pPr marL="205730" lvl="0" indent="-406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Predict how the environment and genes could </a:t>
            </a:r>
            <a:r>
              <a:rPr lang="en-US" i="1" dirty="0"/>
              <a:t>work together </a:t>
            </a:r>
            <a:r>
              <a:rPr lang="en-US" dirty="0"/>
              <a:t>to create the phenomenon.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B46-4780-A053-3007-884A645C8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9FE6E-7F84-F002-CFD2-BF2BCA190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How does the environment influence plant growth and development?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80c4e1cc_0_0"/>
          <p:cNvSpPr txBox="1">
            <a:spLocks noGrp="1"/>
          </p:cNvSpPr>
          <p:nvPr>
            <p:ph type="ctrTitle"/>
          </p:nvPr>
        </p:nvSpPr>
        <p:spPr>
          <a:xfrm>
            <a:off x="534900" y="1051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86" name="Google Shape;86;g7c80c4e1cc_0_0"/>
          <p:cNvSpPr txBox="1">
            <a:spLocks noGrp="1"/>
          </p:cNvSpPr>
          <p:nvPr>
            <p:ph type="subTitle" idx="1"/>
          </p:nvPr>
        </p:nvSpPr>
        <p:spPr>
          <a:xfrm>
            <a:off x="533400" y="1476727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evidence and scientific thinking to explain how certain animal behaviors and plant parts help them reproduce successfully.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592" y="1800439"/>
            <a:ext cx="4271629" cy="255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5972" y="1794732"/>
            <a:ext cx="3851435" cy="256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8909" y="270903"/>
            <a:ext cx="1413807" cy="12301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457199" y="286929"/>
            <a:ext cx="8229600" cy="73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Are you sure you know what caused that?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511841" y="1021561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Observations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4645022" y="948245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Inferences</a:t>
            </a:r>
            <a:endParaRPr dirty="0"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3"/>
          </p:nvPr>
        </p:nvSpPr>
        <p:spPr>
          <a:xfrm>
            <a:off x="488851" y="1578693"/>
            <a:ext cx="4040188" cy="73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Descriptions of events or objects based on our five senses</a:t>
            </a:r>
            <a:endParaRPr dirty="0"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4"/>
          </p:nvPr>
        </p:nvSpPr>
        <p:spPr>
          <a:xfrm>
            <a:off x="4552029" y="1601585"/>
            <a:ext cx="4071835" cy="94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Conclusions we make based on observations, reasoning, and other things we already know</a:t>
            </a:r>
            <a:endParaRPr dirty="0"/>
          </a:p>
        </p:txBody>
      </p:sp>
      <p:grpSp>
        <p:nvGrpSpPr>
          <p:cNvPr id="104" name="Google Shape;104;p5"/>
          <p:cNvGrpSpPr/>
          <p:nvPr/>
        </p:nvGrpSpPr>
        <p:grpSpPr>
          <a:xfrm>
            <a:off x="421508" y="2548020"/>
            <a:ext cx="8028786" cy="1514927"/>
            <a:chOff x="533168" y="2833964"/>
            <a:chExt cx="8028786" cy="1578940"/>
          </a:xfrm>
        </p:grpSpPr>
        <p:pic>
          <p:nvPicPr>
            <p:cNvPr id="105" name="Google Shape;105;p5"/>
            <p:cNvPicPr preferRelativeResize="0"/>
            <p:nvPr/>
          </p:nvPicPr>
          <p:blipFill rotWithShape="1">
            <a:blip r:embed="rId3">
              <a:alphaModFix/>
            </a:blip>
            <a:srcRect r="11501"/>
            <a:stretch/>
          </p:blipFill>
          <p:spPr>
            <a:xfrm>
              <a:off x="3721672" y="3034138"/>
              <a:ext cx="1618421" cy="1156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61535" y="2833965"/>
              <a:ext cx="1100419" cy="1388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5"/>
            <p:cNvPicPr preferRelativeResize="0"/>
            <p:nvPr/>
          </p:nvPicPr>
          <p:blipFill rotWithShape="1">
            <a:blip r:embed="rId5">
              <a:alphaModFix/>
            </a:blip>
            <a:srcRect l="16989"/>
            <a:stretch/>
          </p:blipFill>
          <p:spPr>
            <a:xfrm>
              <a:off x="5632053" y="3038613"/>
              <a:ext cx="1600654" cy="115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5"/>
            <p:cNvPicPr preferRelativeResize="0"/>
            <p:nvPr/>
          </p:nvPicPr>
          <p:blipFill rotWithShape="1">
            <a:blip r:embed="rId6">
              <a:alphaModFix/>
            </a:blip>
            <a:srcRect r="19098"/>
            <a:stretch/>
          </p:blipFill>
          <p:spPr>
            <a:xfrm>
              <a:off x="1800789" y="3038613"/>
              <a:ext cx="1572599" cy="1152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3168" y="2833964"/>
              <a:ext cx="1038793" cy="1578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Notice, I Wonder</a:t>
            </a:r>
            <a:endParaRPr/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727850" y="1606600"/>
          <a:ext cx="7239000" cy="2804100"/>
        </p:xfrm>
        <a:graphic>
          <a:graphicData uri="http://schemas.openxmlformats.org/drawingml/2006/table">
            <a:tbl>
              <a:tblPr>
                <a:noFill/>
                <a:tableStyleId>{46EA59A4-0AA3-4359-AA2C-E8B9D9F41353}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Notice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Wonder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6" name="Google Shape;11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786" y="267503"/>
            <a:ext cx="1142868" cy="107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5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Answering our “Wonder” questions</a:t>
            </a: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your small groups, select a plant phenomenon to explore. Examples include but are not limited to:  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Plants that turn red in sunlight.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exploding “touch-me-not” (</a:t>
            </a:r>
            <a:r>
              <a:rPr lang="en-US" i="1" dirty="0"/>
              <a:t>Impatiens capensis</a:t>
            </a:r>
            <a:r>
              <a:rPr lang="en-US" dirty="0"/>
              <a:t>).</a:t>
            </a:r>
            <a:endParaRPr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i="1" dirty="0"/>
              <a:t>Mimosa pudica</a:t>
            </a:r>
            <a:r>
              <a:rPr lang="en-US" dirty="0"/>
              <a:t> sensitive plants.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Answering our “Wonder” questions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457200" y="1323594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Write an initial explanation for how the environment might cause the phenomenon you chose.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dirty="0"/>
          </a:p>
          <a:p>
            <a:pPr marL="205730" lvl="0" indent="-20573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In your group, go online to research the information on the Explore Notes handout.</a:t>
            </a:r>
            <a:endParaRPr dirty="0"/>
          </a:p>
          <a:p>
            <a:pPr marL="637779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Wingdings" panose="05000000000000000000" pitchFamily="2" charset="2"/>
              <a:buChar char="§"/>
            </a:pPr>
            <a:r>
              <a:rPr lang="en-US" sz="2000" dirty="0"/>
              <a:t>You can try to answer some of our other “Wonder” questions if you finish your Explore Notes early.</a:t>
            </a:r>
            <a:endParaRPr dirty="0"/>
          </a:p>
          <a:p>
            <a:pPr marL="637779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Wingdings" panose="05000000000000000000" pitchFamily="2" charset="2"/>
              <a:buChar char="§"/>
            </a:pPr>
            <a:r>
              <a:rPr lang="en-US" sz="2000" dirty="0"/>
              <a:t>Use the back of the handout if you need more space.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1113</Words>
  <Application>Microsoft Office PowerPoint</Application>
  <PresentationFormat>On-screen Show (16:9)</PresentationFormat>
  <Paragraphs>119</Paragraphs>
  <Slides>20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</vt:lpstr>
      <vt:lpstr>Arial</vt:lpstr>
      <vt:lpstr>Constantia</vt:lpstr>
      <vt:lpstr>Calibri</vt:lpstr>
      <vt:lpstr>Georgia</vt:lpstr>
      <vt:lpstr>LEARN theme</vt:lpstr>
      <vt:lpstr>LEARN theme</vt:lpstr>
      <vt:lpstr>PowerPoint Presentation</vt:lpstr>
      <vt:lpstr>Trees in the Wind</vt:lpstr>
      <vt:lpstr>Essential Question</vt:lpstr>
      <vt:lpstr>Lesson Objective</vt:lpstr>
      <vt:lpstr>I Notice, I Wonder</vt:lpstr>
      <vt:lpstr>Are you sure you know what caused that?</vt:lpstr>
      <vt:lpstr>I Notice, I Wonder</vt:lpstr>
      <vt:lpstr>Answering our “Wonder” questions</vt:lpstr>
      <vt:lpstr>Answering our “Wonder” questions</vt:lpstr>
      <vt:lpstr>How I Know It</vt:lpstr>
      <vt:lpstr>How I Know It</vt:lpstr>
      <vt:lpstr>How the Environment Affects Plants</vt:lpstr>
      <vt:lpstr>How the Environment Affects Plants</vt:lpstr>
      <vt:lpstr>How the Environment Affects Plants</vt:lpstr>
      <vt:lpstr>How the Environment Affects Plants </vt:lpstr>
      <vt:lpstr>Summarizing Your Research</vt:lpstr>
      <vt:lpstr>Summarizing Your “How I Know It”</vt:lpstr>
      <vt:lpstr>I Used to Think…but Now I Know</vt:lpstr>
      <vt:lpstr>How the Environment Affects Plants</vt:lpstr>
      <vt:lpstr>How Genes Affect Plants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2</cp:revision>
  <dcterms:modified xsi:type="dcterms:W3CDTF">2025-05-28T15:50:36Z</dcterms:modified>
</cp:coreProperties>
</file>