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Constantia" panose="02030602050306030303" pitchFamily="18" charset="0"/>
      <p:regular r:id="rId31"/>
      <p:bold r:id="rId32"/>
      <p:italic r:id="rId33"/>
      <p:boldItalic r:id="rId34"/>
    </p:embeddedFont>
    <p:embeddedFont>
      <p:font typeface="Georgia" panose="02040502050405020303"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9" roundtripDataSignature="AMtx7mgO5XROugAtoYWwePreQD9NBgiG1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1"/>
    <p:restoredTop sz="90895"/>
  </p:normalViewPr>
  <p:slideViewPr>
    <p:cSldViewPr snapToGrid="0" snapToObjects="1">
      <p:cViewPr>
        <p:scale>
          <a:sx n="204" d="100"/>
          <a:sy n="204" d="100"/>
        </p:scale>
        <p:origin x="2136" y="1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cap="none">
                <a:solidFill>
                  <a:schemeClr val="dk1"/>
                </a:solidFill>
                <a:latin typeface="Arial"/>
                <a:ea typeface="Arial"/>
                <a:cs typeface="Arial"/>
                <a:sym typeface="Arial"/>
              </a:rPr>
              <a:t>SHARE RESEARCH</a:t>
            </a:r>
            <a:endParaRPr/>
          </a:p>
          <a:p>
            <a:pPr marL="17145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Have the student groups share out their research findings.</a:t>
            </a:r>
            <a:endParaRPr/>
          </a:p>
          <a:p>
            <a:pPr marL="17145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If multiple groups have the same phenomena, consider structuring the share out like one of the following:</a:t>
            </a:r>
            <a:endParaRPr/>
          </a:p>
          <a:p>
            <a:pPr marL="628650" lvl="1"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After the first group reports ask the following groups to provide any other information they found in their research. </a:t>
            </a:r>
            <a:endParaRPr/>
          </a:p>
          <a:p>
            <a:pPr marL="628650" lvl="1"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Groups who studied the same phenomenon could team up to develop a visual (poster, Google Slides presentation, etc.) representation of their collective research. The class could then share out through group presentations or a carousel of research posters.</a:t>
            </a:r>
            <a:endParaRPr/>
          </a:p>
          <a:p>
            <a:pPr marL="0" lvl="0" indent="0" algn="l" rtl="0">
              <a:spcBef>
                <a:spcPts val="0"/>
              </a:spcBef>
              <a:spcAft>
                <a:spcPts val="0"/>
              </a:spcAft>
              <a:buNone/>
            </a:pPr>
            <a:endParaRPr/>
          </a:p>
          <a:p>
            <a:pPr marL="0" lvl="0" indent="0" algn="l" rtl="0">
              <a:spcBef>
                <a:spcPts val="0"/>
              </a:spcBef>
              <a:spcAft>
                <a:spcPts val="0"/>
              </a:spcAft>
              <a:buNone/>
            </a:pPr>
            <a:r>
              <a:rPr lang="en-US" sz="1100" b="1" cap="none">
                <a:solidFill>
                  <a:schemeClr val="dk1"/>
                </a:solidFill>
                <a:latin typeface="Arial"/>
                <a:ea typeface="Arial"/>
                <a:cs typeface="Arial"/>
                <a:sym typeface="Arial"/>
              </a:rPr>
              <a:t>DEVELOPING INDIVIDUAL UNDERSTANDING</a:t>
            </a:r>
            <a:endParaRPr/>
          </a:p>
          <a:p>
            <a:pPr marL="17145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As students learn about their classmates' research, they should add ideas inside the circle of their "How I Know It" graphic organizer and cite their classmates' presentations in the square outside the circle (see next slide).</a:t>
            </a:r>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Gallery Walk/Carousel Strategy: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cap="none">
                <a:solidFill>
                  <a:schemeClr val="dk1"/>
                </a:solidFill>
                <a:latin typeface="Arial"/>
                <a:ea typeface="Arial"/>
                <a:cs typeface="Arial"/>
                <a:sym typeface="Arial"/>
              </a:rPr>
              <a:t>DEVELOPING INDIVIDUAL UNDERSTANDING</a:t>
            </a:r>
            <a:endParaRPr/>
          </a:p>
          <a:p>
            <a:pPr marL="17145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As students learn about their classmates' research, they should add ideas inside the circle of their "How I Know It" graphic organizer and cite their classmates' presentations in the square outside the circle (see next slide). </a:t>
            </a:r>
            <a:endParaRPr/>
          </a:p>
          <a:p>
            <a:pPr marL="628650" lvl="1"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If this is a whole-class discussion, take a few minutes after each group to allow students an opportunity to update their graphic organizers.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After the share out, provide additional content details students might need that they did not discover on their own. </a:t>
            </a:r>
            <a:endParaRPr/>
          </a:p>
          <a:p>
            <a:pPr marL="628650" marR="0" lvl="1" indent="-171450" algn="l" rtl="0">
              <a:lnSpc>
                <a:spcPct val="100000"/>
              </a:lnSpc>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These details will depend on the phenomena students are researching but should highlight the environmental factors involved. </a:t>
            </a:r>
            <a:endParaRPr/>
          </a:p>
          <a:p>
            <a:pPr marL="628650" marR="0" lvl="1" indent="-171450" algn="l" rtl="0">
              <a:lnSpc>
                <a:spcPct val="100000"/>
              </a:lnSpc>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This is also the time to address student misconceptions, either through direct instruction or guided questioning of the class. </a:t>
            </a:r>
            <a:endParaRPr sz="1100" b="0" i="0">
              <a:solidFill>
                <a:schemeClr val="dk1"/>
              </a:solidFill>
              <a:latin typeface="Arial"/>
              <a:ea typeface="Arial"/>
              <a:cs typeface="Arial"/>
              <a:sym typeface="Arial"/>
            </a:endParaRPr>
          </a:p>
          <a:p>
            <a:pPr marL="0" lvl="0" indent="-88900" algn="l" rtl="0">
              <a:spcBef>
                <a:spcPts val="0"/>
              </a:spcBef>
              <a:spcAft>
                <a:spcPts val="0"/>
              </a:spcAft>
              <a:buSzPts val="1400"/>
              <a:buChar char="•"/>
            </a:pPr>
            <a:r>
              <a:rPr lang="en-US"/>
              <a:t>Revisit the class "wonders" from the Engage and have the students answer any questions the class has uncovered in their research.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Unhide this slide if you choose to use this reading strategy</a:t>
            </a:r>
            <a:endParaRPr/>
          </a:p>
          <a:p>
            <a:pPr marL="0" lvl="0" indent="0" algn="l" rtl="0">
              <a:spcBef>
                <a:spcPts val="0"/>
              </a:spcBef>
              <a:spcAft>
                <a:spcPts val="0"/>
              </a:spcAft>
              <a:buNone/>
            </a:pPr>
            <a:endParaRPr/>
          </a:p>
          <a:p>
            <a:pPr marL="0" lvl="0" indent="0" algn="l" rtl="0">
              <a:spcBef>
                <a:spcPts val="0"/>
              </a:spcBef>
              <a:spcAft>
                <a:spcPts val="0"/>
              </a:spcAft>
              <a:buNone/>
            </a:pPr>
            <a:r>
              <a:rPr lang="en-US" sz="1100" b="1" cap="none">
                <a:solidFill>
                  <a:schemeClr val="dk1"/>
                </a:solidFill>
                <a:latin typeface="Arial"/>
                <a:ea typeface="Arial"/>
                <a:cs typeface="Arial"/>
                <a:sym typeface="Arial"/>
              </a:rPr>
              <a:t>READING FOR ADDITIONAL INFORMATION</a:t>
            </a:r>
            <a:endParaRPr/>
          </a:p>
          <a:p>
            <a:pPr marL="17145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After the share-out, provide students an opportunity to explore some additional reading resources (suggestions and links are provided in the LEARN lesson).</a:t>
            </a:r>
            <a:endParaRPr/>
          </a:p>
          <a:p>
            <a:pPr marL="17145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Ask students to think about what environmental factors are affecting plant growth and how those factors are affecting the growth and development of plants as they read. </a:t>
            </a:r>
            <a:endParaRPr/>
          </a:p>
          <a:p>
            <a:pPr marL="628650" lvl="1"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"Whylighting" is a useful literacy strategy to facilitate this. </a:t>
            </a:r>
            <a:endParaRPr/>
          </a:p>
          <a:p>
            <a:pPr marL="628650" lvl="1"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Students should add additional ideas to their "How I Know It" graphic organizer as they read.</a:t>
            </a:r>
            <a:endParaRPr/>
          </a:p>
          <a:p>
            <a:pPr marL="457200" lvl="1" indent="0" algn="l" rtl="0">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Whylighting Strategy: </a:t>
            </a:r>
            <a:r>
              <a:rPr lang="en-US" sz="1100" b="0" i="0">
                <a:solidFill>
                  <a:schemeClr val="dk1"/>
                </a:solidFill>
                <a:latin typeface="Arial"/>
                <a:ea typeface="Arial"/>
                <a:cs typeface="Arial"/>
                <a:sym typeface="Arial"/>
              </a:rPr>
              <a:t>https://learn.k20center.ou.edu/strategy/d9908066f654727934df7bf4f505e7d5</a:t>
            </a:r>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i="0" cap="none">
                <a:solidFill>
                  <a:schemeClr val="dk1"/>
                </a:solidFill>
                <a:latin typeface="Arial"/>
                <a:ea typeface="Arial"/>
                <a:cs typeface="Arial"/>
                <a:sym typeface="Arial"/>
              </a:rPr>
              <a:t>CLASS CONSENSUS</a:t>
            </a:r>
            <a:endParaRPr/>
          </a:p>
          <a:p>
            <a:pPr marL="171450" lvl="0" indent="-171450" algn="l" rtl="0">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Following the reading, have the class come together and develop a list of all the environmental factors affecting plant growth that they discovered. </a:t>
            </a:r>
            <a:endParaRPr/>
          </a:p>
          <a:p>
            <a:pPr marL="171450" lvl="0" indent="-171450" algn="l" rtl="0">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Record the list on a poster, whiteboard, etc. and leave it available to students for the Extend.</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a:solidFill>
                  <a:schemeClr val="dk1"/>
                </a:solidFill>
                <a:latin typeface="Arial"/>
                <a:ea typeface="Arial"/>
                <a:cs typeface="Arial"/>
                <a:sym typeface="Arial"/>
              </a:rPr>
              <a:t>Provide students with an opportunity to develop investigations which explore the effects of environmental factors on actual plants. Student investigations should involve either growing their own plants or working with plants which are already established (e.g., from a nursery or garden center). Investigating with real plants for themselves provides all students a shared concrete experience to which they can apply their understanding and collect further data. Depending on the class composition, resources available, and collection of environmental factors the students developed, the structure of these investigations will vary. Allow students to self-select their environmental factor for investigation and provide the scaffolding and boundaries appropriate for your classroom.</a:t>
            </a:r>
            <a:endParaRPr/>
          </a:p>
          <a:p>
            <a:pPr marL="0" lvl="0" indent="0" algn="l" rtl="0">
              <a:spcBef>
                <a:spcPts val="0"/>
              </a:spcBef>
              <a:spcAft>
                <a:spcPts val="0"/>
              </a:spcAft>
              <a:buNone/>
            </a:pPr>
            <a:endParaRPr sz="1100" b="0" i="0">
              <a:solidFill>
                <a:schemeClr val="dk1"/>
              </a:solidFill>
              <a:latin typeface="Arial"/>
              <a:ea typeface="Arial"/>
              <a:cs typeface="Arial"/>
              <a:sym typeface="Arial"/>
            </a:endParaRPr>
          </a:p>
          <a:p>
            <a:pPr marL="0" lvl="0" indent="0" algn="l" rtl="0">
              <a:spcBef>
                <a:spcPts val="0"/>
              </a:spcBef>
              <a:spcAft>
                <a:spcPts val="0"/>
              </a:spcAft>
              <a:buNone/>
            </a:pPr>
            <a:r>
              <a:rPr lang="en-US" sz="1100" b="0" i="0">
                <a:solidFill>
                  <a:schemeClr val="dk1"/>
                </a:solidFill>
                <a:latin typeface="Arial"/>
                <a:ea typeface="Arial"/>
                <a:cs typeface="Arial"/>
                <a:sym typeface="Arial"/>
              </a:rPr>
              <a:t>Some potential scaffolds and the considerations they address include:</a:t>
            </a:r>
            <a:endParaRPr/>
          </a:p>
          <a:p>
            <a:pPr marL="0" lvl="0" indent="0" algn="l" rtl="0">
              <a:spcBef>
                <a:spcPts val="0"/>
              </a:spcBef>
              <a:spcAft>
                <a:spcPts val="0"/>
              </a:spcAft>
              <a:buNone/>
            </a:pPr>
            <a:r>
              <a:rPr lang="en-US" sz="1100" b="0" i="0">
                <a:solidFill>
                  <a:schemeClr val="dk1"/>
                </a:solidFill>
                <a:latin typeface="Arial"/>
                <a:ea typeface="Arial"/>
                <a:cs typeface="Arial"/>
                <a:sym typeface="Arial"/>
              </a:rPr>
              <a:t>limiting the number of environmental factors available for investigation - </a:t>
            </a:r>
            <a:r>
              <a:rPr lang="en-US" sz="1100" b="0" i="1">
                <a:solidFill>
                  <a:schemeClr val="dk1"/>
                </a:solidFill>
                <a:latin typeface="Arial"/>
                <a:ea typeface="Arial"/>
                <a:cs typeface="Arial"/>
                <a:sym typeface="Arial"/>
              </a:rPr>
              <a:t>resource limitations</a:t>
            </a:r>
            <a:endParaRPr sz="1100" b="0" i="0">
              <a:solidFill>
                <a:schemeClr val="dk1"/>
              </a:solidFill>
              <a:latin typeface="Arial"/>
              <a:ea typeface="Arial"/>
              <a:cs typeface="Arial"/>
              <a:sym typeface="Arial"/>
            </a:endParaRPr>
          </a:p>
          <a:p>
            <a:pPr marL="0" lvl="0" indent="0" algn="l" rtl="0">
              <a:spcBef>
                <a:spcPts val="0"/>
              </a:spcBef>
              <a:spcAft>
                <a:spcPts val="0"/>
              </a:spcAft>
              <a:buNone/>
            </a:pPr>
            <a:r>
              <a:rPr lang="en-US" sz="1100" b="0" i="0">
                <a:solidFill>
                  <a:schemeClr val="dk1"/>
                </a:solidFill>
                <a:latin typeface="Arial"/>
                <a:ea typeface="Arial"/>
                <a:cs typeface="Arial"/>
                <a:sym typeface="Arial"/>
              </a:rPr>
              <a:t>having each class period choose a different environmental factor and share plants for observations across all classes - </a:t>
            </a:r>
            <a:r>
              <a:rPr lang="en-US" sz="1100" b="0" i="1">
                <a:solidFill>
                  <a:schemeClr val="dk1"/>
                </a:solidFill>
                <a:latin typeface="Arial"/>
                <a:ea typeface="Arial"/>
                <a:cs typeface="Arial"/>
                <a:sym typeface="Arial"/>
              </a:rPr>
              <a:t>class size, resource limitations</a:t>
            </a:r>
            <a:endParaRPr sz="1100" b="0" i="0">
              <a:solidFill>
                <a:schemeClr val="dk1"/>
              </a:solidFill>
              <a:latin typeface="Arial"/>
              <a:ea typeface="Arial"/>
              <a:cs typeface="Arial"/>
              <a:sym typeface="Arial"/>
            </a:endParaRPr>
          </a:p>
          <a:p>
            <a:pPr marL="0" lvl="0" indent="0" algn="l" rtl="0">
              <a:spcBef>
                <a:spcPts val="0"/>
              </a:spcBef>
              <a:spcAft>
                <a:spcPts val="0"/>
              </a:spcAft>
              <a:buNone/>
            </a:pPr>
            <a:r>
              <a:rPr lang="en-US" sz="1100" b="0" i="0">
                <a:solidFill>
                  <a:schemeClr val="dk1"/>
                </a:solidFill>
                <a:latin typeface="Arial"/>
                <a:ea typeface="Arial"/>
                <a:cs typeface="Arial"/>
                <a:sym typeface="Arial"/>
              </a:rPr>
              <a:t>having students work in pairs or in teams with assigned roles - </a:t>
            </a:r>
            <a:r>
              <a:rPr lang="en-US" sz="1100" b="0" i="1">
                <a:solidFill>
                  <a:schemeClr val="dk1"/>
                </a:solidFill>
                <a:latin typeface="Arial"/>
                <a:ea typeface="Arial"/>
                <a:cs typeface="Arial"/>
                <a:sym typeface="Arial"/>
              </a:rPr>
              <a:t>class size, level of on-task behavior, resource availability</a:t>
            </a:r>
            <a:endParaRPr sz="1100" b="0" i="0">
              <a:solidFill>
                <a:schemeClr val="dk1"/>
              </a:solidFill>
              <a:latin typeface="Arial"/>
              <a:ea typeface="Arial"/>
              <a:cs typeface="Arial"/>
              <a:sym typeface="Arial"/>
            </a:endParaRPr>
          </a:p>
          <a:p>
            <a:pPr marL="0" lvl="0" indent="0" algn="l" rtl="0">
              <a:spcBef>
                <a:spcPts val="0"/>
              </a:spcBef>
              <a:spcAft>
                <a:spcPts val="0"/>
              </a:spcAft>
              <a:buNone/>
            </a:pPr>
            <a:r>
              <a:rPr lang="en-US" sz="1100" b="0" i="0">
                <a:solidFill>
                  <a:schemeClr val="dk1"/>
                </a:solidFill>
                <a:latin typeface="Arial"/>
                <a:ea typeface="Arial"/>
                <a:cs typeface="Arial"/>
                <a:sym typeface="Arial"/>
              </a:rPr>
              <a:t>developing a class consensus for investigation set-up - </a:t>
            </a:r>
            <a:r>
              <a:rPr lang="en-US" sz="1100" b="0" i="1">
                <a:solidFill>
                  <a:schemeClr val="dk1"/>
                </a:solidFill>
                <a:latin typeface="Arial"/>
                <a:ea typeface="Arial"/>
                <a:cs typeface="Arial"/>
                <a:sym typeface="Arial"/>
              </a:rPr>
              <a:t>level of on-task behavior, prior investigation experience</a:t>
            </a:r>
            <a:endParaRPr sz="1100" b="0" i="0">
              <a:solidFill>
                <a:schemeClr val="dk1"/>
              </a:solidFill>
              <a:latin typeface="Arial"/>
              <a:ea typeface="Arial"/>
              <a:cs typeface="Arial"/>
              <a:sym typeface="Arial"/>
            </a:endParaRPr>
          </a:p>
          <a:p>
            <a:pPr marL="0" lvl="0" indent="0" algn="l" rtl="0">
              <a:spcBef>
                <a:spcPts val="0"/>
              </a:spcBef>
              <a:spcAft>
                <a:spcPts val="0"/>
              </a:spcAft>
              <a:buNone/>
            </a:pPr>
            <a:r>
              <a:rPr lang="en-US" sz="1100" b="0" i="0">
                <a:solidFill>
                  <a:schemeClr val="dk1"/>
                </a:solidFill>
                <a:latin typeface="Arial"/>
                <a:ea typeface="Arial"/>
                <a:cs typeface="Arial"/>
                <a:sym typeface="Arial"/>
              </a:rPr>
              <a:t>sharing all plants for observations across all classes - </a:t>
            </a:r>
            <a:r>
              <a:rPr lang="en-US" sz="1100" b="0" i="1">
                <a:solidFill>
                  <a:schemeClr val="dk1"/>
                </a:solidFill>
                <a:latin typeface="Arial"/>
                <a:ea typeface="Arial"/>
                <a:cs typeface="Arial"/>
                <a:sym typeface="Arial"/>
              </a:rPr>
              <a:t>class size</a:t>
            </a:r>
            <a:endParaRPr sz="1100" b="0" i="0">
              <a:solidFill>
                <a:schemeClr val="dk1"/>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sz="1100" b="0" i="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a:solidFill>
                  <a:schemeClr val="dk1"/>
                </a:solidFill>
                <a:latin typeface="Arial"/>
                <a:ea typeface="Arial"/>
                <a:cs typeface="Arial"/>
                <a:sym typeface="Arial"/>
              </a:rPr>
              <a:t>Students should record their plant growth observations in their science notebooks (or somewhere else they can reference later). After the investigations have concluded, students should revisit their ongoing "How I Know It" graphic organizer. This time, students will add final ideas from their own plant growing experience. Before moving onto the Evaluate, give students time to reflect upon the content of their graphic organizer and ask any clarifying questions they still have. Student reflection should be on determining the most important ideas they captured during the lesson that explain how the environment affects plant growth. These ideas will serve as the basis of their final explanation. This reflective time could be structured in many ways, including the following possibilities:</a:t>
            </a:r>
            <a:endParaRPr/>
          </a:p>
          <a:p>
            <a:pPr marL="0" lvl="0" indent="0" algn="l" rtl="0">
              <a:spcBef>
                <a:spcPts val="0"/>
              </a:spcBef>
              <a:spcAft>
                <a:spcPts val="0"/>
              </a:spcAft>
              <a:buNone/>
            </a:pPr>
            <a:endParaRPr sz="1100" b="1" cap="none">
              <a:solidFill>
                <a:schemeClr val="dk1"/>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i="1"/>
              <a:t>Unhide this slide if you choose to use this strategy</a:t>
            </a:r>
            <a:endParaRPr/>
          </a:p>
          <a:p>
            <a:pPr marL="0" lvl="0" indent="0" algn="l" rtl="0">
              <a:spcBef>
                <a:spcPts val="0"/>
              </a:spcBef>
              <a:spcAft>
                <a:spcPts val="0"/>
              </a:spcAft>
              <a:buNone/>
            </a:pPr>
            <a:endParaRPr sz="1100" b="1" cap="none">
              <a:solidFill>
                <a:schemeClr val="dk1"/>
              </a:solidFill>
              <a:latin typeface="Arial"/>
              <a:ea typeface="Arial"/>
              <a:cs typeface="Arial"/>
              <a:sym typeface="Arial"/>
            </a:endParaRPr>
          </a:p>
          <a:p>
            <a:pPr marL="0" lvl="0" indent="0" algn="l" rtl="0">
              <a:spcBef>
                <a:spcPts val="0"/>
              </a:spcBef>
              <a:spcAft>
                <a:spcPts val="0"/>
              </a:spcAft>
              <a:buNone/>
            </a:pPr>
            <a:r>
              <a:rPr lang="en-US" sz="1100" b="1" cap="none">
                <a:solidFill>
                  <a:schemeClr val="dk1"/>
                </a:solidFill>
                <a:latin typeface="Arial"/>
                <a:ea typeface="Arial"/>
                <a:cs typeface="Arial"/>
                <a:sym typeface="Arial"/>
              </a:rPr>
              <a:t>ANNOTATION</a:t>
            </a:r>
            <a:endParaRPr/>
          </a:p>
          <a:p>
            <a:pPr marL="17145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Students might highlight, circle, or otherwise mark the ideas which they feel are the most important effects of the environment on plant growth. </a:t>
            </a:r>
            <a:endParaRPr/>
          </a:p>
          <a:p>
            <a:pPr marL="17145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They might further refine their list by deciding which sources of evidence are most reliable (e.g., readings, peer presentations, etc.). </a:t>
            </a:r>
            <a:endParaRPr/>
          </a:p>
          <a:p>
            <a:pPr marL="17145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If students have not evaluated the quality of scientific information, this would be a good opportunity to work on that science practice.</a:t>
            </a:r>
            <a:endParaRPr/>
          </a:p>
          <a:p>
            <a:pPr marL="0" lvl="0" indent="0" algn="l" rtl="0">
              <a:spcBef>
                <a:spcPts val="0"/>
              </a:spcBef>
              <a:spcAft>
                <a:spcPts val="0"/>
              </a:spcAft>
              <a:buNone/>
            </a:pPr>
            <a:endParaRPr sz="1100" b="1" cap="none">
              <a:solidFill>
                <a:schemeClr val="dk1"/>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i="1" dirty="0"/>
              <a:t>Unhide this slide if you choose to use this strategy</a:t>
            </a:r>
            <a:endParaRPr dirty="0"/>
          </a:p>
          <a:p>
            <a:pPr marL="0" lvl="0" indent="0" algn="l" rtl="0">
              <a:spcBef>
                <a:spcPts val="0"/>
              </a:spcBef>
              <a:spcAft>
                <a:spcPts val="0"/>
              </a:spcAft>
              <a:buNone/>
            </a:pPr>
            <a:endParaRPr sz="1100" b="1" cap="none" dirty="0">
              <a:solidFill>
                <a:schemeClr val="dk1"/>
              </a:solidFill>
              <a:latin typeface="Arial"/>
              <a:ea typeface="Arial"/>
              <a:cs typeface="Arial"/>
              <a:sym typeface="Arial"/>
            </a:endParaRPr>
          </a:p>
          <a:p>
            <a:pPr marL="0" lvl="0" indent="0" algn="l" rtl="0">
              <a:spcBef>
                <a:spcPts val="0"/>
              </a:spcBef>
              <a:spcAft>
                <a:spcPts val="0"/>
              </a:spcAft>
              <a:buNone/>
            </a:pPr>
            <a:r>
              <a:rPr lang="en-US" sz="1100" b="1" cap="none" dirty="0">
                <a:solidFill>
                  <a:schemeClr val="dk1"/>
                </a:solidFill>
                <a:latin typeface="Arial"/>
                <a:ea typeface="Arial"/>
                <a:cs typeface="Arial"/>
                <a:sym typeface="Arial"/>
              </a:rPr>
              <a:t>SUMMARY GRAPHIC ORGANIZER</a:t>
            </a:r>
            <a:endParaRPr dirty="0"/>
          </a:p>
          <a:p>
            <a:pPr marL="171450" lvl="0" indent="-171450" algn="l" rtl="0">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The "How I Know It" graphic organizers may have become quite cluttered with information by this point in the lesson. </a:t>
            </a:r>
            <a:endParaRPr dirty="0"/>
          </a:p>
          <a:p>
            <a:pPr marL="171450" lvl="0" indent="-171450" algn="l" rtl="0">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Students could create a new graphic organizer that only contains the most important effects of the environment on plant growth from the most reliable sources. </a:t>
            </a:r>
            <a:endParaRPr dirty="0"/>
          </a:p>
          <a:p>
            <a:pPr marL="0" lvl="0" indent="0" algn="l" rtl="0">
              <a:spcBef>
                <a:spcPts val="0"/>
              </a:spcBef>
              <a:spcAft>
                <a:spcPts val="0"/>
              </a:spcAft>
              <a:buNone/>
            </a:pPr>
            <a:endParaRPr sz="1100" b="0" i="0" dirty="0">
              <a:solidFill>
                <a:schemeClr val="dk1"/>
              </a:solidFill>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i="0">
                <a:solidFill>
                  <a:schemeClr val="lt1"/>
                </a:solidFill>
                <a:latin typeface="Arial"/>
                <a:ea typeface="Arial"/>
                <a:cs typeface="Arial"/>
                <a:sym typeface="Arial"/>
              </a:rPr>
              <a:t>Engage</a:t>
            </a:r>
            <a:endParaRPr/>
          </a:p>
          <a:p>
            <a:pPr marL="0" lvl="0" indent="0" algn="l" rtl="0">
              <a:spcBef>
                <a:spcPts val="0"/>
              </a:spcBef>
              <a:spcAft>
                <a:spcPts val="0"/>
              </a:spcAft>
              <a:buNone/>
            </a:pPr>
            <a:r>
              <a:rPr lang="en-US" sz="1100" b="0" i="0">
                <a:solidFill>
                  <a:schemeClr val="lt1"/>
                </a:solidFill>
                <a:latin typeface="Arial"/>
                <a:ea typeface="Arial"/>
                <a:cs typeface="Arial"/>
                <a:sym typeface="Arial"/>
              </a:rPr>
              <a:t>Students observe and generate questions about the cause(s) of unique plant growth phenomena in several environments.</a:t>
            </a:r>
            <a:endParaRPr/>
          </a:p>
          <a:p>
            <a:pPr marL="0" lvl="0" indent="0" algn="l" rtl="0">
              <a:spcBef>
                <a:spcPts val="0"/>
              </a:spcBef>
              <a:spcAft>
                <a:spcPts val="0"/>
              </a:spcAft>
              <a:buNone/>
            </a:pPr>
            <a:endParaRPr sz="1100" b="1" i="0">
              <a:solidFill>
                <a:schemeClr val="lt1"/>
              </a:solidFill>
              <a:latin typeface="Arial"/>
              <a:ea typeface="Arial"/>
              <a:cs typeface="Arial"/>
              <a:sym typeface="Arial"/>
            </a:endParaRPr>
          </a:p>
          <a:p>
            <a:pPr marL="0" lvl="0" indent="0" algn="l" rtl="0">
              <a:spcBef>
                <a:spcPts val="0"/>
              </a:spcBef>
              <a:spcAft>
                <a:spcPts val="0"/>
              </a:spcAft>
              <a:buNone/>
            </a:pPr>
            <a:r>
              <a:rPr lang="en-US" sz="1100" b="1" i="0">
                <a:solidFill>
                  <a:schemeClr val="lt1"/>
                </a:solidFill>
                <a:latin typeface="Arial"/>
                <a:ea typeface="Arial"/>
                <a:cs typeface="Arial"/>
                <a:sym typeface="Arial"/>
              </a:rPr>
              <a:t>Explore</a:t>
            </a:r>
            <a:endParaRPr/>
          </a:p>
          <a:p>
            <a:pPr marL="0" lvl="0" indent="0" algn="l" rtl="0">
              <a:spcBef>
                <a:spcPts val="0"/>
              </a:spcBef>
              <a:spcAft>
                <a:spcPts val="0"/>
              </a:spcAft>
              <a:buNone/>
            </a:pPr>
            <a:r>
              <a:rPr lang="en-US" sz="1100" b="0" i="0">
                <a:solidFill>
                  <a:schemeClr val="lt1"/>
                </a:solidFill>
                <a:latin typeface="Arial"/>
                <a:ea typeface="Arial"/>
                <a:cs typeface="Arial"/>
                <a:sym typeface="Arial"/>
              </a:rPr>
              <a:t>Students choose a plant phenomenon to investigate, construct an initial explanation about how the environment causes the observed phenomenon, and find evidence through research to support or refine their explanation. </a:t>
            </a:r>
            <a:endParaRPr/>
          </a:p>
          <a:p>
            <a:pPr marL="0" lvl="0" indent="0" algn="l" rtl="0">
              <a:spcBef>
                <a:spcPts val="0"/>
              </a:spcBef>
              <a:spcAft>
                <a:spcPts val="0"/>
              </a:spcAft>
              <a:buNone/>
            </a:pPr>
            <a:endParaRPr sz="1100" b="1" i="0">
              <a:solidFill>
                <a:schemeClr val="lt1"/>
              </a:solidFill>
              <a:latin typeface="Arial"/>
              <a:ea typeface="Arial"/>
              <a:cs typeface="Arial"/>
              <a:sym typeface="Arial"/>
            </a:endParaRPr>
          </a:p>
          <a:p>
            <a:pPr marL="0" lvl="0" indent="0" algn="l" rtl="0">
              <a:spcBef>
                <a:spcPts val="0"/>
              </a:spcBef>
              <a:spcAft>
                <a:spcPts val="0"/>
              </a:spcAft>
              <a:buNone/>
            </a:pPr>
            <a:r>
              <a:rPr lang="en-US" sz="1100" b="1" i="0">
                <a:solidFill>
                  <a:schemeClr val="lt1"/>
                </a:solidFill>
                <a:latin typeface="Arial"/>
                <a:ea typeface="Arial"/>
                <a:cs typeface="Arial"/>
                <a:sym typeface="Arial"/>
              </a:rPr>
              <a:t>Explain</a:t>
            </a:r>
            <a:endParaRPr/>
          </a:p>
          <a:p>
            <a:pPr marL="0" lvl="0" indent="0" algn="l" rtl="0">
              <a:spcBef>
                <a:spcPts val="0"/>
              </a:spcBef>
              <a:spcAft>
                <a:spcPts val="0"/>
              </a:spcAft>
              <a:buNone/>
            </a:pPr>
            <a:r>
              <a:rPr lang="en-US" sz="1100" b="0" i="0">
                <a:solidFill>
                  <a:schemeClr val="lt1"/>
                </a:solidFill>
                <a:latin typeface="Arial"/>
                <a:ea typeface="Arial"/>
                <a:cs typeface="Arial"/>
                <a:sym typeface="Arial"/>
              </a:rPr>
              <a:t>Students share their phenomena with the class and construct explanations for how the local environment influenced the patterns they observed.</a:t>
            </a:r>
            <a:endParaRPr/>
          </a:p>
          <a:p>
            <a:pPr marL="0" lvl="0" indent="0" algn="l" rtl="0">
              <a:spcBef>
                <a:spcPts val="0"/>
              </a:spcBef>
              <a:spcAft>
                <a:spcPts val="0"/>
              </a:spcAft>
              <a:buNone/>
            </a:pPr>
            <a:endParaRPr sz="1100" b="1" i="0">
              <a:solidFill>
                <a:schemeClr val="lt1"/>
              </a:solidFill>
              <a:latin typeface="Arial"/>
              <a:ea typeface="Arial"/>
              <a:cs typeface="Arial"/>
              <a:sym typeface="Arial"/>
            </a:endParaRPr>
          </a:p>
          <a:p>
            <a:pPr marL="0" lvl="0" indent="0" algn="l" rtl="0">
              <a:spcBef>
                <a:spcPts val="0"/>
              </a:spcBef>
              <a:spcAft>
                <a:spcPts val="0"/>
              </a:spcAft>
              <a:buNone/>
            </a:pPr>
            <a:r>
              <a:rPr lang="en-US" sz="1100" b="1" i="0">
                <a:solidFill>
                  <a:schemeClr val="lt1"/>
                </a:solidFill>
                <a:latin typeface="Arial"/>
                <a:ea typeface="Arial"/>
                <a:cs typeface="Arial"/>
                <a:sym typeface="Arial"/>
              </a:rPr>
              <a:t>Extend</a:t>
            </a:r>
            <a:endParaRPr/>
          </a:p>
          <a:p>
            <a:pPr marL="0" lvl="0" indent="0" algn="l" rtl="0">
              <a:spcBef>
                <a:spcPts val="0"/>
              </a:spcBef>
              <a:spcAft>
                <a:spcPts val="0"/>
              </a:spcAft>
              <a:buNone/>
            </a:pPr>
            <a:r>
              <a:rPr lang="en-US" sz="1100" b="0" i="0">
                <a:solidFill>
                  <a:schemeClr val="lt1"/>
                </a:solidFill>
                <a:latin typeface="Arial"/>
                <a:ea typeface="Arial"/>
                <a:cs typeface="Arial"/>
                <a:sym typeface="Arial"/>
              </a:rPr>
              <a:t>Students will collect data from an indoor plant investigation to use as further evidence of the impact of environment on plant growth.</a:t>
            </a:r>
            <a:endParaRPr/>
          </a:p>
          <a:p>
            <a:pPr marL="0" lvl="0" indent="0" algn="l" rtl="0">
              <a:spcBef>
                <a:spcPts val="0"/>
              </a:spcBef>
              <a:spcAft>
                <a:spcPts val="0"/>
              </a:spcAft>
              <a:buNone/>
            </a:pPr>
            <a:endParaRPr sz="1100" b="1" i="0">
              <a:solidFill>
                <a:schemeClr val="lt1"/>
              </a:solidFill>
              <a:latin typeface="Arial"/>
              <a:ea typeface="Arial"/>
              <a:cs typeface="Arial"/>
              <a:sym typeface="Arial"/>
            </a:endParaRPr>
          </a:p>
          <a:p>
            <a:pPr marL="0" lvl="0" indent="0" algn="l" rtl="0">
              <a:spcBef>
                <a:spcPts val="0"/>
              </a:spcBef>
              <a:spcAft>
                <a:spcPts val="0"/>
              </a:spcAft>
              <a:buNone/>
            </a:pPr>
            <a:r>
              <a:rPr lang="en-US" sz="1100" b="1" i="0">
                <a:solidFill>
                  <a:schemeClr val="lt1"/>
                </a:solidFill>
                <a:latin typeface="Arial"/>
                <a:ea typeface="Arial"/>
                <a:cs typeface="Arial"/>
                <a:sym typeface="Arial"/>
              </a:rPr>
              <a:t>Evaluate</a:t>
            </a:r>
            <a:endParaRPr/>
          </a:p>
          <a:p>
            <a:pPr marL="0" lvl="0" indent="0" algn="l" rtl="0">
              <a:spcBef>
                <a:spcPts val="0"/>
              </a:spcBef>
              <a:spcAft>
                <a:spcPts val="0"/>
              </a:spcAft>
              <a:buNone/>
            </a:pPr>
            <a:r>
              <a:rPr lang="en-US" sz="1100" b="0" i="0">
                <a:solidFill>
                  <a:schemeClr val="lt1"/>
                </a:solidFill>
                <a:latin typeface="Arial"/>
                <a:ea typeface="Arial"/>
                <a:cs typeface="Arial"/>
                <a:sym typeface="Arial"/>
              </a:rPr>
              <a:t>Students will use their own data to support a revised explanation of the phenomena they investigated. They will make predictions about the role of genetics in the phenomena they observed.</a:t>
            </a:r>
            <a:endParaRPr/>
          </a:p>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i="1"/>
              <a:t>Unhide this slide if you choose to use this strategy</a:t>
            </a:r>
            <a:endParaRPr/>
          </a:p>
          <a:p>
            <a:pPr marL="0" marR="0" lvl="0" indent="0" algn="l" rtl="0">
              <a:lnSpc>
                <a:spcPct val="100000"/>
              </a:lnSpc>
              <a:spcBef>
                <a:spcPts val="0"/>
              </a:spcBef>
              <a:spcAft>
                <a:spcPts val="0"/>
              </a:spcAft>
              <a:buClr>
                <a:schemeClr val="dk1"/>
              </a:buClr>
              <a:buSzPts val="1100"/>
              <a:buFont typeface="Arial"/>
              <a:buNone/>
            </a:pPr>
            <a:endParaRPr sz="1100" b="0" i="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Depending on how much time you have, this activity allows students to explicitly reflect on what they see as the most important way their ideas have changed since the Engage.</a:t>
            </a:r>
            <a:endParaRPr/>
          </a:p>
          <a:p>
            <a:pPr marL="171450" marR="0" lvl="0" indent="-101600" algn="l" rtl="0">
              <a:lnSpc>
                <a:spcPct val="100000"/>
              </a:lnSpc>
              <a:spcBef>
                <a:spcPts val="0"/>
              </a:spcBef>
              <a:spcAft>
                <a:spcPts val="0"/>
              </a:spcAft>
              <a:buClr>
                <a:schemeClr val="dk1"/>
              </a:buClr>
              <a:buSzPts val="1100"/>
              <a:buFont typeface="Arial"/>
              <a:buNone/>
            </a:pPr>
            <a:endParaRPr sz="1100" b="0" i="0">
              <a:solidFill>
                <a:schemeClr val="dk1"/>
              </a:solidFill>
              <a:latin typeface="Arial"/>
              <a:ea typeface="Arial"/>
              <a:cs typeface="Arial"/>
              <a:sym typeface="Arial"/>
            </a:endParaRPr>
          </a:p>
          <a:p>
            <a:pPr marL="171450" marR="0" lvl="0" indent="-101600" algn="l" rtl="0">
              <a:lnSpc>
                <a:spcPct val="100000"/>
              </a:lnSpc>
              <a:spcBef>
                <a:spcPts val="0"/>
              </a:spcBef>
              <a:spcAft>
                <a:spcPts val="0"/>
              </a:spcAft>
              <a:buClr>
                <a:schemeClr val="dk1"/>
              </a:buClr>
              <a:buSzPts val="1100"/>
              <a:buFont typeface="Arial"/>
              <a:buNone/>
            </a:pPr>
            <a:endParaRPr sz="1100" b="0" i="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a:solidFill>
                  <a:schemeClr val="dk1"/>
                </a:solidFill>
                <a:latin typeface="Arial"/>
                <a:ea typeface="Arial"/>
                <a:cs typeface="Arial"/>
                <a:sym typeface="Arial"/>
              </a:rPr>
              <a:t>I used to think, but now I know strategy: https://learn.k20center.ou.edu/strategy/d9908066f654727934df7bf4f50639f2</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a:solidFill>
                  <a:schemeClr val="dk1"/>
                </a:solidFill>
                <a:latin typeface="Arial"/>
                <a:ea typeface="Arial"/>
                <a:cs typeface="Arial"/>
                <a:sym typeface="Arial"/>
              </a:rPr>
              <a:t>Revisit class “wonder” questions from the Engage and try to answer any that are left.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Students revisit their initial phenomenon explanation. They should revise their original explanation or write a new explanation based on their understanding of how the environment affects plant growth. </a:t>
            </a:r>
            <a:endParaRPr/>
          </a:p>
          <a:p>
            <a:pPr marL="171450" lvl="0" indent="-171450" algn="l" rtl="0">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The revised or new explanation should include the evidence students selected from their "How I Know It" graphic organizer in addition to the scientific details.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i="1"/>
              <a:t>Unhide this slide if you choose to include the genetics content</a:t>
            </a:r>
            <a:endParaRPr/>
          </a:p>
          <a:p>
            <a:pPr marL="171450" lvl="0" indent="-101600" algn="l" rtl="0">
              <a:spcBef>
                <a:spcPts val="0"/>
              </a:spcBef>
              <a:spcAft>
                <a:spcPts val="0"/>
              </a:spcAft>
              <a:buClr>
                <a:schemeClr val="dk1"/>
              </a:buClr>
              <a:buSzPts val="1100"/>
              <a:buFont typeface="Arial"/>
              <a:buNone/>
            </a:pPr>
            <a:endParaRPr i="1"/>
          </a:p>
          <a:p>
            <a:pPr marL="171450" marR="0" lvl="0" indent="-171450" algn="l" rtl="0">
              <a:lnSpc>
                <a:spcPct val="100000"/>
              </a:lnSpc>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If the class will be continuing into genetic impacts on plant growth and development at some point following this lesson, they should also take a moment to predict how genes might play a role in explaining these phenomena. </a:t>
            </a:r>
            <a:endParaRPr/>
          </a:p>
          <a:p>
            <a:pPr marL="171450" marR="0" lvl="0" indent="-171450" algn="l" rtl="0">
              <a:lnSpc>
                <a:spcPct val="100000"/>
              </a:lnSpc>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If they have sufficient background knowledge to do so, this might be extended further to predict how genes and the environment might interact to produce the phenomena.</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c80c4e1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c80c4e1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Have students make observations (notice) and ask questions (wonder) about the sideways trees pictured. </a:t>
            </a:r>
            <a:endParaRPr dirty="0"/>
          </a:p>
          <a:p>
            <a:pPr marL="628650" marR="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"I notice" statements should be qualitative </a:t>
            </a:r>
            <a:r>
              <a:rPr lang="en-US" sz="1100" b="1" i="0" dirty="0">
                <a:solidFill>
                  <a:schemeClr val="dk1"/>
                </a:solidFill>
                <a:latin typeface="Arial"/>
                <a:ea typeface="Arial"/>
                <a:cs typeface="Arial"/>
                <a:sym typeface="Arial"/>
              </a:rPr>
              <a:t>observations</a:t>
            </a:r>
            <a:r>
              <a:rPr lang="en-US" sz="1100" b="0" i="0" dirty="0">
                <a:solidFill>
                  <a:schemeClr val="dk1"/>
                </a:solidFill>
                <a:latin typeface="Arial"/>
                <a:ea typeface="Arial"/>
                <a:cs typeface="Arial"/>
                <a:sym typeface="Arial"/>
              </a:rPr>
              <a:t>, not inferences (see next slide for comparison). </a:t>
            </a:r>
            <a:endParaRPr dirty="0"/>
          </a:p>
          <a:p>
            <a:pPr marL="628650" marR="0" lvl="1" indent="-171450" algn="l" rtl="0">
              <a:lnSpc>
                <a:spcPct val="100000"/>
              </a:lnSpc>
              <a:spcBef>
                <a:spcPts val="0"/>
              </a:spcBef>
              <a:spcAft>
                <a:spcPts val="0"/>
              </a:spcAft>
              <a:buClr>
                <a:schemeClr val="dk1"/>
              </a:buClr>
              <a:buSzPts val="1100"/>
              <a:buFont typeface="Arial"/>
              <a:buChar char="•"/>
            </a:pPr>
            <a:r>
              <a:rPr lang="en-US" sz="1100" b="0" i="0" dirty="0">
                <a:solidFill>
                  <a:schemeClr val="dk1"/>
                </a:solidFill>
                <a:latin typeface="Arial"/>
                <a:ea typeface="Arial"/>
                <a:cs typeface="Arial"/>
                <a:sym typeface="Arial"/>
              </a:rPr>
              <a:t>"I wonder" questions may or may not be testable or scientific, which is acceptable at this point. </a:t>
            </a:r>
            <a:endParaRPr dirty="0"/>
          </a:p>
          <a:p>
            <a:pPr marL="0" marR="0" lvl="0" indent="0" algn="l" rtl="0">
              <a:lnSpc>
                <a:spcPct val="100000"/>
              </a:lnSpc>
              <a:spcBef>
                <a:spcPts val="0"/>
              </a:spcBef>
              <a:spcAft>
                <a:spcPts val="0"/>
              </a:spcAft>
              <a:buClr>
                <a:schemeClr val="dk1"/>
              </a:buClr>
              <a:buSzPts val="1100"/>
              <a:buFont typeface="Arial"/>
              <a:buNone/>
            </a:pPr>
            <a:endParaRPr b="0" i="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b="0" i="0" dirty="0">
                <a:solidFill>
                  <a:schemeClr val="dk1"/>
                </a:solidFill>
                <a:latin typeface="Arial"/>
                <a:ea typeface="Arial"/>
                <a:cs typeface="Arial"/>
                <a:sym typeface="Arial"/>
              </a:rPr>
              <a:t>I notice, I wonder strategy: </a:t>
            </a:r>
            <a:r>
              <a:rPr lang="en-US" sz="1100" b="0" i="0" dirty="0">
                <a:solidFill>
                  <a:schemeClr val="dk1"/>
                </a:solidFill>
                <a:latin typeface="Arial"/>
                <a:ea typeface="Arial"/>
                <a:cs typeface="Arial"/>
                <a:sym typeface="Arial"/>
              </a:rPr>
              <a:t>https://learn.k20center.ou.edu/strategy/d9908066f654727934df7bf4f507d1a7</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Observations vs. inferences</a:t>
            </a:r>
            <a:endParaRPr/>
          </a:p>
          <a:p>
            <a:pPr marL="0" lvl="0" indent="0" algn="l" rtl="0">
              <a:spcBef>
                <a:spcPts val="0"/>
              </a:spcBef>
              <a:spcAft>
                <a:spcPts val="0"/>
              </a:spcAft>
              <a:buNone/>
            </a:pPr>
            <a:endParaRPr/>
          </a:p>
          <a:p>
            <a:pPr marL="0" lvl="0" indent="0" algn="l" rtl="0">
              <a:spcBef>
                <a:spcPts val="0"/>
              </a:spcBef>
              <a:spcAft>
                <a:spcPts val="0"/>
              </a:spcAft>
              <a:buNone/>
            </a:pPr>
            <a:r>
              <a:rPr lang="en-US"/>
              <a:t>This slide is optional if students need help distinguishing between observations and inferences. The slide can be unhidden if you choose to use it.</a:t>
            </a:r>
            <a:endParaRPr/>
          </a:p>
          <a:p>
            <a:pPr marL="0" lvl="0" indent="0" algn="l" rtl="0">
              <a:spcBef>
                <a:spcPts val="0"/>
              </a:spcBef>
              <a:spcAft>
                <a:spcPts val="0"/>
              </a:spcAft>
              <a:buNone/>
            </a:pPr>
            <a:endParaRPr/>
          </a:p>
          <a:p>
            <a:pPr marL="0" lvl="0" indent="0" algn="l" rtl="0">
              <a:spcBef>
                <a:spcPts val="0"/>
              </a:spcBef>
              <a:spcAft>
                <a:spcPts val="0"/>
              </a:spcAft>
              <a:buNone/>
            </a:pPr>
            <a:r>
              <a:rPr lang="en-US"/>
              <a:t>Instructions for hiding/unhiding slides can be found here: https://support.office.com/en-us/article/hide-or-show-a-slide-8313e1ec-3e20-4464-952f-387931554d69</a:t>
            </a:r>
            <a:endParaRPr/>
          </a:p>
          <a:p>
            <a:pPr marL="15875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Photo by Patricia Prudente on Unsplash: https://unsplash.com/photos/LqaLgCnnh3Y</a:t>
            </a:r>
            <a:endParaRPr/>
          </a:p>
          <a:p>
            <a:pPr marL="0" lvl="0" indent="0" algn="l" rtl="0">
              <a:spcBef>
                <a:spcPts val="0"/>
              </a:spcBef>
              <a:spcAft>
                <a:spcPts val="0"/>
              </a:spcAft>
              <a:buNone/>
            </a:pPr>
            <a:r>
              <a:rPr lang="en-US"/>
              <a:t>Photo by Henry Be on Unsplash: https://unsplash.com/photos/bAFiBDMeiVI</a:t>
            </a:r>
            <a:endParaRPr/>
          </a:p>
          <a:p>
            <a:pPr marL="0" lvl="0" indent="0" algn="l" rtl="0">
              <a:spcBef>
                <a:spcPts val="0"/>
              </a:spcBef>
              <a:spcAft>
                <a:spcPts val="0"/>
              </a:spcAft>
              <a:buNone/>
            </a:pPr>
            <a:r>
              <a:rPr lang="en-US"/>
              <a:t>Photo by Aung Soe Min on Unsplash: https://unsplash.com/photos/BU8VGYRxPRs</a:t>
            </a:r>
            <a:endParaRPr/>
          </a:p>
          <a:p>
            <a:pPr marL="0" lvl="0" indent="0" algn="l" rtl="0">
              <a:spcBef>
                <a:spcPts val="0"/>
              </a:spcBef>
              <a:spcAft>
                <a:spcPts val="0"/>
              </a:spcAft>
              <a:buNone/>
            </a:pPr>
            <a:r>
              <a:rPr lang="en-US"/>
              <a:t>Photo by Nine Köpfer on Unsplash: https://unsplash.com/photos/iPbwEiWkVMQ</a:t>
            </a:r>
            <a:endParaRPr/>
          </a:p>
          <a:p>
            <a:pPr marL="0" lvl="0" indent="0" algn="l" rtl="0">
              <a:spcBef>
                <a:spcPts val="0"/>
              </a:spcBef>
              <a:spcAft>
                <a:spcPts val="0"/>
              </a:spcAft>
              <a:buNone/>
            </a:pPr>
            <a:r>
              <a:rPr lang="en-US"/>
              <a:t>Photo by Seth Doyle on Unsplash: https://unsplash.com/photos/jJfreew6A84</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Develop a whole-class list of observations and questions where it can be referenced throughout the lesson. </a:t>
            </a:r>
            <a:endParaRPr/>
          </a:p>
          <a:p>
            <a:pPr marL="628650" lvl="1" indent="-171450" algn="l" rtl="0">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One way to do this is to have students write each of their "notices" and "wonders" on individual sticky notes. Each student then shares at least one idea out loud and adds their sticky note to the class list. </a:t>
            </a:r>
            <a:endParaRPr/>
          </a:p>
          <a:p>
            <a:pPr marL="171450" lvl="0" indent="-171450" algn="l" rtl="0">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In small groups, students come to consensus on one to three observations and questions they think are most important. Each group should share out while a scribe (you or a student) records the ideas.</a:t>
            </a:r>
            <a:endParaRPr/>
          </a:p>
          <a:p>
            <a:pPr marL="171450" lvl="0" indent="-171450" algn="l" rtl="0">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Facilitate a whole-class discussion for students to share and respond to one another's ideas while a scribe (you or a student) records them.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b="0" i="0">
                <a:solidFill>
                  <a:schemeClr val="dk1"/>
                </a:solidFill>
                <a:latin typeface="Arial"/>
                <a:ea typeface="Arial"/>
                <a:cs typeface="Arial"/>
                <a:sym typeface="Arial"/>
              </a:rPr>
              <a:t>Students will research answers to the questions they developed and attempt to explain a phenomenon. </a:t>
            </a:r>
            <a:endParaRPr/>
          </a:p>
          <a:p>
            <a:pPr marL="171450" lvl="0" indent="-171450" algn="l" rtl="0">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Students should be grouped as small as possible with pairs being ideal (if technology is available). </a:t>
            </a:r>
            <a:endParaRPr/>
          </a:p>
          <a:p>
            <a:pPr marL="171450" lvl="0" indent="-171450" algn="l" rtl="0">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Pairs should select a plant phenomena from a short list. </a:t>
            </a:r>
            <a:endParaRPr/>
          </a:p>
          <a:p>
            <a:pPr marL="0" lvl="0" indent="0" algn="l" rtl="0">
              <a:spcBef>
                <a:spcPts val="0"/>
              </a:spcBef>
              <a:spcAft>
                <a:spcPts val="0"/>
              </a:spcAft>
              <a:buNone/>
            </a:pPr>
            <a:endParaRPr sz="1100" b="0" i="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Before beginning research, have students write an initial explanation for how the environment contributes to their phenomenon of choice. </a:t>
            </a:r>
            <a:endParaRPr/>
          </a:p>
          <a:p>
            <a:pPr marL="171450" lvl="0" indent="-171450" algn="l" rtl="0">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Using these phenomena as their starting place, students should investigate the life history of their plant of choice using the prompts. </a:t>
            </a:r>
            <a:endParaRPr/>
          </a:p>
          <a:p>
            <a:pPr marL="171450" lvl="0" indent="-171450" algn="l" rtl="0">
              <a:spcBef>
                <a:spcPts val="0"/>
              </a:spcBef>
              <a:spcAft>
                <a:spcPts val="0"/>
              </a:spcAft>
              <a:buClr>
                <a:schemeClr val="dk1"/>
              </a:buClr>
              <a:buSzPts val="1100"/>
              <a:buFont typeface="Arial"/>
              <a:buChar char="•"/>
            </a:pPr>
            <a:r>
              <a:rPr lang="en-US" sz="1100" b="0" i="0">
                <a:solidFill>
                  <a:schemeClr val="dk1"/>
                </a:solidFill>
                <a:latin typeface="Arial"/>
                <a:ea typeface="Arial"/>
                <a:cs typeface="Arial"/>
                <a:sym typeface="Arial"/>
              </a:rPr>
              <a:t>Next, they can gather information that will help them construct a more accurate explanation later.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0" i="0" dirty="0">
                <a:solidFill>
                  <a:schemeClr val="dk1"/>
                </a:solidFill>
                <a:latin typeface="Arial"/>
                <a:ea typeface="Arial"/>
                <a:cs typeface="Arial"/>
                <a:sym typeface="Arial"/>
              </a:rPr>
              <a:t>After students conduct their research, the class should engage in some independent/small group and whole-group processing activities.</a:t>
            </a:r>
            <a:endParaRPr dirty="0"/>
          </a:p>
          <a:p>
            <a:pPr marL="0" lvl="0" indent="0" algn="l" rtl="0">
              <a:spcBef>
                <a:spcPts val="0"/>
              </a:spcBef>
              <a:spcAft>
                <a:spcPts val="0"/>
              </a:spcAft>
              <a:buNone/>
            </a:pPr>
            <a:endParaRPr sz="1100" b="0" i="0" dirty="0">
              <a:solidFill>
                <a:schemeClr val="dk1"/>
              </a:solidFill>
              <a:latin typeface="Arial"/>
              <a:ea typeface="Arial"/>
              <a:cs typeface="Arial"/>
              <a:sym typeface="Arial"/>
            </a:endParaRPr>
          </a:p>
          <a:p>
            <a:pPr marL="171450" lvl="0" indent="-171450" algn="l" rtl="0">
              <a:spcBef>
                <a:spcPts val="0"/>
              </a:spcBef>
              <a:spcAft>
                <a:spcPts val="0"/>
              </a:spcAft>
              <a:buClr>
                <a:schemeClr val="dk1"/>
              </a:buClr>
              <a:buSzPts val="1100"/>
              <a:buFont typeface="Arial"/>
              <a:buChar char="•"/>
            </a:pPr>
            <a:r>
              <a:rPr lang="en-US" sz="1100" b="1" cap="none" dirty="0">
                <a:solidFill>
                  <a:schemeClr val="dk1"/>
                </a:solidFill>
                <a:latin typeface="Arial"/>
                <a:ea typeface="Arial"/>
                <a:cs typeface="Arial"/>
                <a:sym typeface="Arial"/>
              </a:rPr>
              <a:t>KEEP TRACK OF IDEAS</a:t>
            </a:r>
            <a:endParaRPr dirty="0"/>
          </a:p>
          <a:p>
            <a:pPr marL="628650" lvl="1" indent="-171450" algn="l" rtl="0">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Give students the How I Know It handout. </a:t>
            </a:r>
            <a:endParaRPr dirty="0"/>
          </a:p>
          <a:p>
            <a:pPr marL="628650" lvl="1" indent="-171450" algn="l" rtl="0">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Ask them to record everything they know about how the environment affects plant growth based on their prior knowledge and the research they conducted during their Explore on the inside of the circle. </a:t>
            </a:r>
            <a:endParaRPr dirty="0"/>
          </a:p>
          <a:p>
            <a:pPr marL="628650" lvl="1" indent="-171450" algn="l" rtl="0">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Outside the circle they should provide evidence that supports the ideas they listed. </a:t>
            </a:r>
            <a:endParaRPr dirty="0"/>
          </a:p>
          <a:p>
            <a:pPr marL="1085850" lvl="2" indent="-171450" algn="l" rtl="0">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These pieces of evidence could be personal learning experiences, quotes or brief summary statements with their source, or other observations.</a:t>
            </a:r>
            <a:endParaRPr dirty="0"/>
          </a:p>
          <a:p>
            <a:pPr marL="1085850" lvl="2" indent="-171450" algn="l" rtl="0">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One example is of a personal anecdote as evidence. The second example is where the information was learned. </a:t>
            </a:r>
            <a:endParaRPr dirty="0"/>
          </a:p>
          <a:p>
            <a:pPr marL="1085850" lvl="2" indent="-171450" algn="l" rtl="0">
              <a:spcBef>
                <a:spcPts val="0"/>
              </a:spcBef>
              <a:spcAft>
                <a:spcPts val="0"/>
              </a:spcAft>
              <a:buClr>
                <a:schemeClr val="dk1"/>
              </a:buClr>
              <a:buSzPts val="1100"/>
              <a:buFont typeface="Arial"/>
              <a:buChar char="•"/>
            </a:pPr>
            <a:r>
              <a:rPr lang="en-US" sz="1100" dirty="0">
                <a:solidFill>
                  <a:schemeClr val="dk1"/>
                </a:solidFill>
                <a:latin typeface="Arial"/>
                <a:ea typeface="Arial"/>
                <a:cs typeface="Arial"/>
                <a:sym typeface="Arial"/>
              </a:rPr>
              <a:t>In some cases, a fact might require a source </a:t>
            </a:r>
            <a:r>
              <a:rPr lang="en-US" sz="1100" i="1" dirty="0">
                <a:solidFill>
                  <a:schemeClr val="dk1"/>
                </a:solidFill>
                <a:latin typeface="Arial"/>
                <a:ea typeface="Arial"/>
                <a:cs typeface="Arial"/>
                <a:sym typeface="Arial"/>
              </a:rPr>
              <a:t>and </a:t>
            </a:r>
            <a:r>
              <a:rPr lang="en-US" sz="1100" i="0" dirty="0">
                <a:solidFill>
                  <a:schemeClr val="dk1"/>
                </a:solidFill>
                <a:latin typeface="Arial"/>
                <a:ea typeface="Arial"/>
                <a:cs typeface="Arial"/>
                <a:sym typeface="Arial"/>
              </a:rPr>
              <a:t>a description of evidence</a:t>
            </a:r>
            <a:endParaRPr dirty="0"/>
          </a:p>
          <a:p>
            <a:pPr marL="0" lvl="0" indent="0" algn="l" rtl="0">
              <a:spcBef>
                <a:spcPts val="0"/>
              </a:spcBef>
              <a:spcAft>
                <a:spcPts val="0"/>
              </a:spcAft>
              <a:buClr>
                <a:schemeClr val="dk1"/>
              </a:buClr>
              <a:buSzPts val="1100"/>
              <a:buFont typeface="Arial"/>
              <a:buNone/>
            </a:pPr>
            <a:endParaRPr sz="1100" i="0" dirty="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i="0" dirty="0">
                <a:solidFill>
                  <a:schemeClr val="dk1"/>
                </a:solidFill>
                <a:latin typeface="Arial"/>
                <a:ea typeface="Arial"/>
                <a:cs typeface="Arial"/>
                <a:sym typeface="Arial"/>
              </a:rPr>
              <a:t>How I Know It Strategy: </a:t>
            </a:r>
            <a:r>
              <a:rPr lang="en-US" sz="1100" b="0" i="0" dirty="0">
                <a:solidFill>
                  <a:schemeClr val="dk1"/>
                </a:solidFill>
                <a:latin typeface="Arial"/>
                <a:ea typeface="Arial"/>
                <a:cs typeface="Arial"/>
                <a:sym typeface="Arial"/>
              </a:rPr>
              <a:t>https://learn.k20center.ou.edu/strategy/d9908066f654727934df7bf4f5067d68</a:t>
            </a:r>
            <a:endParaRPr sz="1100" i="0" dirty="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3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0"/>
        <p:cNvGrpSpPr/>
        <p:nvPr/>
      </p:nvGrpSpPr>
      <p:grpSpPr>
        <a:xfrm>
          <a:off x="0" y="0"/>
          <a:ext cx="0" cy="0"/>
          <a:chOff x="0" y="0"/>
          <a:chExt cx="0" cy="0"/>
        </a:xfrm>
      </p:grpSpPr>
      <p:pic>
        <p:nvPicPr>
          <p:cNvPr id="41" name="Google Shape;41;p4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2"/>
        <p:cNvGrpSpPr/>
        <p:nvPr/>
      </p:nvGrpSpPr>
      <p:grpSpPr>
        <a:xfrm>
          <a:off x="0" y="0"/>
          <a:ext cx="0" cy="0"/>
          <a:chOff x="0" y="0"/>
          <a:chExt cx="0" cy="0"/>
        </a:xfrm>
      </p:grpSpPr>
      <p:sp>
        <p:nvSpPr>
          <p:cNvPr id="43" name="Google Shape;43;p42"/>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4" name="Google Shape;44;p4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2"/>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6" name="Google Shape;46;p4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7"/>
        <p:cNvGrpSpPr/>
        <p:nvPr/>
      </p:nvGrpSpPr>
      <p:grpSpPr>
        <a:xfrm>
          <a:off x="0" y="0"/>
          <a:ext cx="0" cy="0"/>
          <a:chOff x="0" y="0"/>
          <a:chExt cx="0" cy="0"/>
        </a:xfrm>
      </p:grpSpPr>
      <p:sp>
        <p:nvSpPr>
          <p:cNvPr id="48" name="Google Shape;48;p43"/>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9" name="Google Shape;49;p43"/>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50" name="Google Shape;50;p43"/>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1" name="Google Shape;51;p4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4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4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4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33"/>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3"/>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0" name="Google Shape;70;p3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
        <p:cNvGrpSpPr/>
        <p:nvPr/>
      </p:nvGrpSpPr>
      <p:grpSpPr>
        <a:xfrm>
          <a:off x="0" y="0"/>
          <a:ext cx="0" cy="0"/>
          <a:chOff x="0" y="0"/>
          <a:chExt cx="0" cy="0"/>
        </a:xfrm>
      </p:grpSpPr>
      <p:pic>
        <p:nvPicPr>
          <p:cNvPr id="11" name="Google Shape;11;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
        <p:cNvGrpSpPr/>
        <p:nvPr/>
      </p:nvGrpSpPr>
      <p:grpSpPr>
        <a:xfrm>
          <a:off x="0" y="0"/>
          <a:ext cx="0" cy="0"/>
          <a:chOff x="0" y="0"/>
          <a:chExt cx="0" cy="0"/>
        </a:xfrm>
      </p:grpSpPr>
      <p:sp>
        <p:nvSpPr>
          <p:cNvPr id="14" name="Google Shape;14;p3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6"/>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 name="Google Shape;16;p36"/>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p36"/>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8" name="Google Shape;18;p36"/>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9" name="Google Shape;19;p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3" name="Google Shape;23;p3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3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8"/>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38"/>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8" name="Google Shape;28;p3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9"/>
        <p:cNvGrpSpPr/>
        <p:nvPr/>
      </p:nvGrpSpPr>
      <p:grpSpPr>
        <a:xfrm>
          <a:off x="0" y="0"/>
          <a:ext cx="0" cy="0"/>
          <a:chOff x="0" y="0"/>
          <a:chExt cx="0" cy="0"/>
        </a:xfrm>
      </p:grpSpPr>
      <p:sp>
        <p:nvSpPr>
          <p:cNvPr id="30" name="Google Shape;30;p3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2" name="Google Shape;32;p3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6" name="Google Shape;36;p3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40"/>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 name="Google Shape;39;p4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3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3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Sharing Research Findings</a:t>
            </a:r>
            <a:endParaRPr/>
          </a:p>
        </p:txBody>
      </p:sp>
      <p:sp>
        <p:nvSpPr>
          <p:cNvPr id="156" name="Google Shape;156;p1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We will now share out our research findings. </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457200" y="217459"/>
            <a:ext cx="8229600" cy="614567"/>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How I Know It</a:t>
            </a:r>
            <a:endParaRPr dirty="0"/>
          </a:p>
        </p:txBody>
      </p:sp>
      <p:sp>
        <p:nvSpPr>
          <p:cNvPr id="163" name="Google Shape;163;p13"/>
          <p:cNvSpPr txBox="1">
            <a:spLocks noGrp="1"/>
          </p:cNvSpPr>
          <p:nvPr>
            <p:ph type="body" idx="1"/>
          </p:nvPr>
        </p:nvSpPr>
        <p:spPr>
          <a:xfrm>
            <a:off x="285750" y="995981"/>
            <a:ext cx="4755835" cy="367558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600"/>
              </a:spcAft>
              <a:buSzPts val="2600"/>
              <a:buNone/>
            </a:pPr>
            <a:r>
              <a:rPr lang="en-US" b="1" dirty="0"/>
              <a:t>While your classmates present:</a:t>
            </a:r>
            <a:endParaRPr dirty="0"/>
          </a:p>
          <a:p>
            <a:pPr marL="205730" lvl="0" indent="-205730" algn="l" rtl="0">
              <a:spcBef>
                <a:spcPts val="1000"/>
              </a:spcBef>
              <a:spcAft>
                <a:spcPts val="0"/>
              </a:spcAft>
              <a:buSzPts val="2600"/>
              <a:buChar char="•"/>
            </a:pPr>
            <a:r>
              <a:rPr lang="en-US" dirty="0"/>
              <a:t>Add anything new learned about how the environment affects plants</a:t>
            </a:r>
            <a:endParaRPr dirty="0"/>
          </a:p>
          <a:p>
            <a:pPr marL="205730" lvl="0" indent="-205730" algn="l" rtl="0">
              <a:spcBef>
                <a:spcPts val="1000"/>
              </a:spcBef>
              <a:spcAft>
                <a:spcPts val="0"/>
              </a:spcAft>
              <a:buSzPts val="2600"/>
              <a:buChar char="•"/>
            </a:pPr>
            <a:r>
              <a:rPr lang="en-US" dirty="0"/>
              <a:t>Include the evidence they describe</a:t>
            </a:r>
            <a:endParaRPr dirty="0"/>
          </a:p>
        </p:txBody>
      </p:sp>
      <p:pic>
        <p:nvPicPr>
          <p:cNvPr id="165" name="Google Shape;165;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990976" y="405976"/>
            <a:ext cx="4043175" cy="3422001"/>
          </a:xfrm>
          <a:prstGeom prst="rect">
            <a:avLst/>
          </a:prstGeom>
          <a:noFill/>
          <a:ln w="9525" cap="flat" cmpd="sng">
            <a:solidFill>
              <a:schemeClr val="dk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How the Environment Affects Plants</a:t>
            </a:r>
            <a:endParaRPr/>
          </a:p>
        </p:txBody>
      </p:sp>
      <p:sp>
        <p:nvSpPr>
          <p:cNvPr id="171" name="Google Shape;171;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29" lvl="0" indent="-205729" algn="l" rtl="0">
              <a:spcBef>
                <a:spcPts val="520"/>
              </a:spcBef>
              <a:spcAft>
                <a:spcPts val="600"/>
              </a:spcAft>
              <a:buClr>
                <a:schemeClr val="accent4"/>
              </a:buClr>
              <a:buSzPts val="2600"/>
              <a:buChar char="•"/>
            </a:pPr>
            <a:r>
              <a:rPr lang="en-US" dirty="0"/>
              <a:t>What have we learned?</a:t>
            </a:r>
            <a:endParaRPr dirty="0"/>
          </a:p>
          <a:p>
            <a:pPr marL="205729" lvl="0" indent="-205729" algn="l" rtl="0">
              <a:spcBef>
                <a:spcPts val="520"/>
              </a:spcBef>
              <a:spcAft>
                <a:spcPts val="600"/>
              </a:spcAft>
              <a:buSzPts val="2600"/>
              <a:buChar char="•"/>
            </a:pPr>
            <a:r>
              <a:rPr lang="en-US" dirty="0"/>
              <a:t>Are we missing anything? </a:t>
            </a:r>
            <a:endParaRPr dirty="0"/>
          </a:p>
          <a:p>
            <a:pPr marL="205730" lvl="0" indent="-205730" algn="l" rtl="0">
              <a:spcBef>
                <a:spcPts val="520"/>
              </a:spcBef>
              <a:spcAft>
                <a:spcPts val="600"/>
              </a:spcAft>
              <a:buSzPts val="2600"/>
              <a:buChar char="•"/>
            </a:pPr>
            <a:r>
              <a:rPr lang="en-US" dirty="0"/>
              <a:t>What “wonders” have we not covered?</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6"/>
          <p:cNvSpPr txBox="1">
            <a:spLocks noGrp="1"/>
          </p:cNvSpPr>
          <p:nvPr>
            <p:ph type="title"/>
          </p:nvPr>
        </p:nvSpPr>
        <p:spPr>
          <a:xfrm>
            <a:off x="457200" y="528066"/>
            <a:ext cx="8229600" cy="524879"/>
          </a:xfrm>
          <a:prstGeom prst="rect">
            <a:avLst/>
          </a:prstGeom>
          <a:noFill/>
          <a:ln>
            <a:noFill/>
          </a:ln>
        </p:spPr>
        <p:txBody>
          <a:bodyPr spcFirstLastPara="1" wrap="square" lIns="0" tIns="45700" rIns="0" bIns="0" anchor="ctr" anchorCtr="0">
            <a:normAutofit fontScale="90000"/>
          </a:bodyPr>
          <a:lstStyle/>
          <a:p>
            <a:pPr marL="0" lvl="0" indent="0" algn="l" rtl="0">
              <a:spcBef>
                <a:spcPts val="0"/>
              </a:spcBef>
              <a:spcAft>
                <a:spcPts val="0"/>
              </a:spcAft>
              <a:buClr>
                <a:schemeClr val="accent4"/>
              </a:buClr>
              <a:buSzPts val="3240"/>
              <a:buFont typeface="Calibri"/>
              <a:buNone/>
            </a:pPr>
            <a:r>
              <a:rPr lang="en-US" sz="3240"/>
              <a:t>How the Environment Affects Plants</a:t>
            </a:r>
            <a:endParaRPr/>
          </a:p>
        </p:txBody>
      </p:sp>
      <p:sp>
        <p:nvSpPr>
          <p:cNvPr id="178" name="Google Shape;178;p16"/>
          <p:cNvSpPr txBox="1">
            <a:spLocks noGrp="1"/>
          </p:cNvSpPr>
          <p:nvPr>
            <p:ph type="body" idx="1"/>
          </p:nvPr>
        </p:nvSpPr>
        <p:spPr>
          <a:xfrm>
            <a:off x="367146" y="1177398"/>
            <a:ext cx="8153400" cy="7087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220"/>
              <a:buNone/>
            </a:pPr>
            <a:r>
              <a:rPr lang="en-US" sz="2220" b="1"/>
              <a:t>As you read, “whylight” anything that describes how the environment affects plants.</a:t>
            </a:r>
            <a:endParaRPr sz="2220"/>
          </a:p>
        </p:txBody>
      </p:sp>
      <p:sp>
        <p:nvSpPr>
          <p:cNvPr id="179" name="Google Shape;179;p16"/>
          <p:cNvSpPr txBox="1">
            <a:spLocks noGrp="1"/>
          </p:cNvSpPr>
          <p:nvPr>
            <p:ph type="body" idx="2"/>
          </p:nvPr>
        </p:nvSpPr>
        <p:spPr>
          <a:xfrm>
            <a:off x="4648199" y="2284402"/>
            <a:ext cx="4038600" cy="1826778"/>
          </a:xfrm>
          <a:prstGeom prst="rect">
            <a:avLst/>
          </a:prstGeom>
          <a:noFill/>
          <a:ln>
            <a:noFill/>
          </a:ln>
        </p:spPr>
        <p:txBody>
          <a:bodyPr spcFirstLastPara="1" wrap="square" lIns="91425" tIns="45700" rIns="91425" bIns="45700" anchor="t" anchorCtr="0">
            <a:normAutofit/>
          </a:bodyPr>
          <a:lstStyle/>
          <a:p>
            <a:pPr marL="231775" lvl="0" indent="-231775" algn="l" rtl="0">
              <a:lnSpc>
                <a:spcPct val="90000"/>
              </a:lnSpc>
              <a:spcBef>
                <a:spcPts val="0"/>
              </a:spcBef>
              <a:spcAft>
                <a:spcPts val="600"/>
              </a:spcAft>
              <a:buSzPts val="2220"/>
              <a:buChar char="•"/>
            </a:pPr>
            <a:r>
              <a:rPr lang="en-US" sz="2220" b="1" dirty="0"/>
              <a:t>Highlight</a:t>
            </a:r>
            <a:r>
              <a:rPr lang="en-US" sz="2220" dirty="0"/>
              <a:t> the most important information</a:t>
            </a:r>
            <a:endParaRPr dirty="0"/>
          </a:p>
          <a:p>
            <a:pPr marL="231775" lvl="0" indent="-231775" algn="l" rtl="0">
              <a:lnSpc>
                <a:spcPct val="90000"/>
              </a:lnSpc>
              <a:spcBef>
                <a:spcPts val="444"/>
              </a:spcBef>
              <a:spcAft>
                <a:spcPts val="600"/>
              </a:spcAft>
              <a:buSzPts val="2220"/>
              <a:buChar char="•"/>
            </a:pPr>
            <a:r>
              <a:rPr lang="en-US" sz="2220" dirty="0"/>
              <a:t>Every time you highlight something, write </a:t>
            </a:r>
            <a:r>
              <a:rPr lang="en-US" sz="2220" b="1" dirty="0"/>
              <a:t>why</a:t>
            </a:r>
            <a:r>
              <a:rPr lang="en-US" sz="2220" dirty="0"/>
              <a:t> you highlighted it in the margin. </a:t>
            </a:r>
            <a:endParaRPr dirty="0"/>
          </a:p>
        </p:txBody>
      </p:sp>
      <p:grpSp>
        <p:nvGrpSpPr>
          <p:cNvPr id="181" name="Google Shape;181;p16"/>
          <p:cNvGrpSpPr/>
          <p:nvPr/>
        </p:nvGrpSpPr>
        <p:grpSpPr>
          <a:xfrm>
            <a:off x="392648" y="2397580"/>
            <a:ext cx="3808399" cy="1600423"/>
            <a:chOff x="6230778" y="3514995"/>
            <a:chExt cx="3808399" cy="1600423"/>
          </a:xfrm>
        </p:grpSpPr>
        <p:pic>
          <p:nvPicPr>
            <p:cNvPr id="182" name="Google Shape;182;p16"/>
            <p:cNvPicPr preferRelativeResize="0"/>
            <p:nvPr/>
          </p:nvPicPr>
          <p:blipFill rotWithShape="1">
            <a:blip r:embed="rId3">
              <a:alphaModFix/>
            </a:blip>
            <a:srcRect/>
            <a:stretch/>
          </p:blipFill>
          <p:spPr>
            <a:xfrm>
              <a:off x="6295330" y="3514995"/>
              <a:ext cx="3743847" cy="1600423"/>
            </a:xfrm>
            <a:prstGeom prst="rect">
              <a:avLst/>
            </a:prstGeom>
            <a:noFill/>
            <a:ln>
              <a:noFill/>
            </a:ln>
          </p:spPr>
        </p:pic>
        <p:sp>
          <p:nvSpPr>
            <p:cNvPr id="183" name="Google Shape;183;p16"/>
            <p:cNvSpPr txBox="1"/>
            <p:nvPr/>
          </p:nvSpPr>
          <p:spPr>
            <a:xfrm>
              <a:off x="6230778" y="3711940"/>
              <a:ext cx="891900" cy="127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4"/>
                </a:buClr>
                <a:buSzPts val="1100"/>
                <a:buFont typeface="Arial"/>
                <a:buNone/>
              </a:pPr>
              <a:r>
                <a:rPr lang="en-US" sz="1100" b="1" i="0" u="none" strike="noStrike" cap="none">
                  <a:solidFill>
                    <a:schemeClr val="accent4"/>
                  </a:solidFill>
                  <a:latin typeface="Arial"/>
                  <a:ea typeface="Arial"/>
                  <a:cs typeface="Arial"/>
                  <a:sym typeface="Arial"/>
                </a:rPr>
                <a:t>The amount of sunlight can change leaf color</a:t>
              </a:r>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How the Environment Affects Plants</a:t>
            </a:r>
            <a:endParaRPr/>
          </a:p>
        </p:txBody>
      </p:sp>
      <p:sp>
        <p:nvSpPr>
          <p:cNvPr id="189" name="Google Shape;189;p17"/>
          <p:cNvSpPr txBox="1">
            <a:spLocks noGrp="1"/>
          </p:cNvSpPr>
          <p:nvPr>
            <p:ph type="body" idx="1"/>
          </p:nvPr>
        </p:nvSpPr>
        <p:spPr>
          <a:xfrm>
            <a:off x="457200" y="1451610"/>
            <a:ext cx="8229600" cy="2794808"/>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1200"/>
              </a:spcAft>
              <a:buClr>
                <a:schemeClr val="accent4"/>
              </a:buClr>
              <a:buSzPts val="2600"/>
              <a:buFont typeface="Arial"/>
              <a:buChar char="•"/>
            </a:pPr>
            <a:r>
              <a:rPr lang="en-US" dirty="0"/>
              <a:t>Based on the class research, what are all the ways we came up with for the environment to affect plants?</a:t>
            </a:r>
            <a:endParaRPr dirty="0"/>
          </a:p>
          <a:p>
            <a:pPr marL="205730" lvl="0" indent="-205730" algn="l" rtl="0">
              <a:spcBef>
                <a:spcPts val="520"/>
              </a:spcBef>
              <a:spcAft>
                <a:spcPts val="1200"/>
              </a:spcAft>
              <a:buClr>
                <a:schemeClr val="accent4"/>
              </a:buClr>
              <a:buSzPts val="2600"/>
              <a:buFont typeface="Arial"/>
              <a:buChar char="•"/>
            </a:pPr>
            <a:r>
              <a:rPr lang="en-US" dirty="0"/>
              <a:t>What are other ways we can think of?</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How the Environment Affects Plants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How the Environment Affects Plants</a:t>
            </a:r>
            <a:endParaRPr/>
          </a:p>
        </p:txBody>
      </p:sp>
      <p:sp>
        <p:nvSpPr>
          <p:cNvPr id="202" name="Google Shape;202;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Let’s set up the plant investigations.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Collecting Data</a:t>
            </a:r>
            <a:endParaRPr/>
          </a:p>
        </p:txBody>
      </p:sp>
      <p:sp>
        <p:nvSpPr>
          <p:cNvPr id="209" name="Google Shape;209;p2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Use your </a:t>
            </a:r>
            <a:r>
              <a:rPr lang="en-US" b="1" dirty="0"/>
              <a:t>Plant Growth Observations handout </a:t>
            </a:r>
            <a:r>
              <a:rPr lang="en-US" dirty="0"/>
              <a:t>to record your data.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Annotate Your “How I Know It” </a:t>
            </a:r>
            <a:endParaRPr/>
          </a:p>
        </p:txBody>
      </p:sp>
      <p:sp>
        <p:nvSpPr>
          <p:cNvPr id="216" name="Google Shape;216;p2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1200"/>
              </a:spcAft>
              <a:buClr>
                <a:schemeClr val="accent4"/>
              </a:buClr>
              <a:buSzPts val="2600"/>
              <a:buFont typeface="Arial"/>
              <a:buChar char="•"/>
            </a:pPr>
            <a:r>
              <a:rPr lang="en-US" dirty="0"/>
              <a:t>Look at all the information on your “How I Know It” sheet</a:t>
            </a:r>
            <a:endParaRPr dirty="0"/>
          </a:p>
          <a:p>
            <a:pPr marL="205730" lvl="0" indent="-205730" algn="l" rtl="0">
              <a:spcBef>
                <a:spcPts val="520"/>
              </a:spcBef>
              <a:spcAft>
                <a:spcPts val="1200"/>
              </a:spcAft>
              <a:buClr>
                <a:schemeClr val="accent4"/>
              </a:buClr>
              <a:buSzPts val="2600"/>
              <a:buFont typeface="Arial"/>
              <a:buChar char="•"/>
            </a:pPr>
            <a:r>
              <a:rPr lang="en-US" dirty="0"/>
              <a:t>Mark</a:t>
            </a:r>
            <a:r>
              <a:rPr lang="en-US" b="1" dirty="0"/>
              <a:t> </a:t>
            </a:r>
            <a:r>
              <a:rPr lang="en-US" dirty="0"/>
              <a:t>the pieces of information that are most important to understand how the environment affects plants.</a:t>
            </a:r>
            <a:endParaRPr dirty="0"/>
          </a:p>
          <a:p>
            <a:pPr marL="0" lvl="0" indent="0" algn="l" rtl="0">
              <a:spcBef>
                <a:spcPts val="520"/>
              </a:spcBef>
              <a:spcAft>
                <a:spcPts val="0"/>
              </a:spcAft>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Summarizing Your “How I Know It”</a:t>
            </a:r>
            <a:endParaRPr/>
          </a:p>
        </p:txBody>
      </p:sp>
      <p:sp>
        <p:nvSpPr>
          <p:cNvPr id="223" name="Google Shape;223;p2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600"/>
              </a:spcAft>
              <a:buClr>
                <a:schemeClr val="accent4"/>
              </a:buClr>
              <a:buSzPts val="2600"/>
              <a:buFont typeface="Arial"/>
              <a:buChar char="•"/>
            </a:pPr>
            <a:r>
              <a:rPr lang="en-US" dirty="0"/>
              <a:t>Look at all the information on your “How I Know It” sheet</a:t>
            </a:r>
            <a:endParaRPr dirty="0"/>
          </a:p>
          <a:p>
            <a:pPr marL="205730" lvl="0" indent="-205730" algn="l" rtl="0">
              <a:spcBef>
                <a:spcPts val="520"/>
              </a:spcBef>
              <a:spcAft>
                <a:spcPts val="600"/>
              </a:spcAft>
              <a:buClr>
                <a:schemeClr val="accent4"/>
              </a:buClr>
              <a:buSzPts val="2600"/>
              <a:buFont typeface="Arial"/>
              <a:buChar char="•"/>
            </a:pPr>
            <a:r>
              <a:rPr lang="en-US" dirty="0"/>
              <a:t>Choose the information that is </a:t>
            </a:r>
            <a:r>
              <a:rPr lang="en-US" b="1" dirty="0"/>
              <a:t>most important </a:t>
            </a:r>
            <a:r>
              <a:rPr lang="en-US" dirty="0"/>
              <a:t>to understand how the environment affects plants</a:t>
            </a:r>
            <a:endParaRPr dirty="0"/>
          </a:p>
          <a:p>
            <a:pPr marL="205730" lvl="0" indent="-205730" algn="l" rtl="0">
              <a:spcBef>
                <a:spcPts val="520"/>
              </a:spcBef>
              <a:spcAft>
                <a:spcPts val="600"/>
              </a:spcAft>
              <a:buClr>
                <a:schemeClr val="accent4"/>
              </a:buClr>
              <a:buSzPts val="2600"/>
              <a:buFont typeface="Arial"/>
              <a:buChar char="•"/>
            </a:pPr>
            <a:r>
              <a:rPr lang="en-US" dirty="0"/>
              <a:t>Rewrite </a:t>
            </a:r>
            <a:r>
              <a:rPr lang="en-US" b="1" dirty="0"/>
              <a:t>only </a:t>
            </a:r>
            <a:r>
              <a:rPr lang="en-US" dirty="0"/>
              <a:t>these facts on a blank “How I Know It” sheet</a:t>
            </a:r>
            <a:endParaRPr dirty="0"/>
          </a:p>
          <a:p>
            <a:pPr marL="205730" lvl="0" indent="-205730" algn="l" rtl="0">
              <a:spcBef>
                <a:spcPts val="520"/>
              </a:spcBef>
              <a:spcAft>
                <a:spcPts val="600"/>
              </a:spcAft>
              <a:buClr>
                <a:schemeClr val="accent4"/>
              </a:buClr>
              <a:buSzPts val="2600"/>
              <a:buFont typeface="Arial"/>
              <a:buChar char="•"/>
            </a:pPr>
            <a:r>
              <a:rPr lang="en-US" b="1" dirty="0"/>
              <a:t>How do we evaluate whether a source is reliable?</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Trees in the Wind</a:t>
            </a:r>
            <a:endParaRPr/>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a:t>Middle School Science</a:t>
            </a:r>
            <a:endParaRPr/>
          </a:p>
          <a:p>
            <a:pPr marL="0" marR="34289" lvl="0" indent="0" algn="l" rtl="0">
              <a:spcBef>
                <a:spcPts val="0"/>
              </a:spcBef>
              <a:spcAft>
                <a:spcPts val="0"/>
              </a:spcAft>
              <a:buSzPts val="2600"/>
              <a:buNone/>
            </a:pPr>
            <a:r>
              <a:rPr lang="en-US" sz="1800" i="1"/>
              <a:t>How does the environment influence plant growth and development?</a:t>
            </a:r>
            <a:endParaRPr sz="1800" i="1"/>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457200" y="528066"/>
            <a:ext cx="8229600" cy="691134"/>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a:t>How the Environment Affects Plants</a:t>
            </a:r>
            <a:endParaRPr/>
          </a:p>
        </p:txBody>
      </p:sp>
      <p:sp>
        <p:nvSpPr>
          <p:cNvPr id="230" name="Google Shape;230;p24"/>
          <p:cNvSpPr txBox="1">
            <a:spLocks noGrp="1"/>
          </p:cNvSpPr>
          <p:nvPr>
            <p:ph type="body" idx="1"/>
          </p:nvPr>
        </p:nvSpPr>
        <p:spPr>
          <a:xfrm>
            <a:off x="457200" y="1370794"/>
            <a:ext cx="4038600" cy="2619318"/>
          </a:xfrm>
          <a:prstGeom prst="rect">
            <a:avLst/>
          </a:prstGeom>
          <a:solidFill>
            <a:srgbClr val="F7F1D3"/>
          </a:solidFill>
          <a:ln>
            <a:noFill/>
          </a:ln>
        </p:spPr>
        <p:txBody>
          <a:bodyPr spcFirstLastPara="1" wrap="square" lIns="91425" tIns="45700" rIns="91425" bIns="45700" anchor="ctr" anchorCtr="0">
            <a:normAutofit/>
          </a:bodyPr>
          <a:lstStyle/>
          <a:p>
            <a:pPr marL="0" lvl="0" indent="0" algn="ctr" rtl="0">
              <a:spcBef>
                <a:spcPts val="0"/>
              </a:spcBef>
              <a:spcAft>
                <a:spcPts val="0"/>
              </a:spcAft>
              <a:buSzPts val="3200"/>
              <a:buNone/>
            </a:pPr>
            <a:r>
              <a:rPr lang="en-US" sz="3200" b="1" dirty="0"/>
              <a:t>I used to think …</a:t>
            </a:r>
            <a:endParaRPr dirty="0"/>
          </a:p>
        </p:txBody>
      </p:sp>
      <p:sp>
        <p:nvSpPr>
          <p:cNvPr id="231" name="Google Shape;231;p24"/>
          <p:cNvSpPr txBox="1">
            <a:spLocks noGrp="1"/>
          </p:cNvSpPr>
          <p:nvPr>
            <p:ph type="body" idx="2"/>
          </p:nvPr>
        </p:nvSpPr>
        <p:spPr>
          <a:xfrm>
            <a:off x="4648200" y="1370794"/>
            <a:ext cx="4038600" cy="2619318"/>
          </a:xfrm>
          <a:prstGeom prst="rect">
            <a:avLst/>
          </a:prstGeom>
          <a:solidFill>
            <a:srgbClr val="E0EAF4"/>
          </a:solidFill>
          <a:ln>
            <a:noFill/>
          </a:ln>
        </p:spPr>
        <p:txBody>
          <a:bodyPr spcFirstLastPara="1" wrap="square" lIns="91425" tIns="45700" rIns="91425" bIns="45700" anchor="ctr" anchorCtr="0">
            <a:normAutofit/>
          </a:bodyPr>
          <a:lstStyle/>
          <a:p>
            <a:pPr marL="0" lvl="0" indent="0" algn="ctr" rtl="0">
              <a:spcBef>
                <a:spcPts val="0"/>
              </a:spcBef>
              <a:spcAft>
                <a:spcPts val="0"/>
              </a:spcAft>
              <a:buSzPts val="3200"/>
              <a:buNone/>
            </a:pPr>
            <a:r>
              <a:rPr lang="en-US" sz="3200" b="1" dirty="0"/>
              <a:t>But now I know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We Wondered …</a:t>
            </a:r>
            <a:endParaRPr dirty="0"/>
          </a:p>
        </p:txBody>
      </p:sp>
      <p:sp>
        <p:nvSpPr>
          <p:cNvPr id="238" name="Google Shape;238;p26"/>
          <p:cNvSpPr txBox="1">
            <a:spLocks noGrp="1"/>
          </p:cNvSpPr>
          <p:nvPr>
            <p:ph type="body" idx="2"/>
          </p:nvPr>
        </p:nvSpPr>
        <p:spPr>
          <a:xfrm>
            <a:off x="457200" y="1394820"/>
            <a:ext cx="8229602" cy="491132"/>
          </a:xfrm>
          <a:prstGeom prst="rect">
            <a:avLst/>
          </a:prstGeom>
          <a:noFill/>
          <a:ln>
            <a:noFill/>
          </a:ln>
        </p:spPr>
        <p:txBody>
          <a:bodyPr spcFirstLastPara="1" wrap="square" lIns="45700" tIns="0" rIns="45700" bIns="0" anchor="ctr" anchorCtr="0">
            <a:normAutofit/>
          </a:bodyPr>
          <a:lstStyle/>
          <a:p>
            <a:pPr marL="0" lvl="0" indent="0" algn="ctr" rtl="0">
              <a:spcBef>
                <a:spcPts val="0"/>
              </a:spcBef>
              <a:spcAft>
                <a:spcPts val="0"/>
              </a:spcAft>
              <a:buSzPts val="2400"/>
              <a:buNone/>
            </a:pPr>
            <a:r>
              <a:rPr lang="en-US" dirty="0"/>
              <a:t>Wonder</a:t>
            </a:r>
            <a:endParaRPr dirty="0"/>
          </a:p>
        </p:txBody>
      </p:sp>
      <p:sp>
        <p:nvSpPr>
          <p:cNvPr id="239" name="Google Shape;239;p26"/>
          <p:cNvSpPr txBox="1">
            <a:spLocks noGrp="1"/>
          </p:cNvSpPr>
          <p:nvPr>
            <p:ph type="body" idx="3"/>
          </p:nvPr>
        </p:nvSpPr>
        <p:spPr>
          <a:xfrm>
            <a:off x="457199" y="1885950"/>
            <a:ext cx="8229599" cy="2884290"/>
          </a:xfrm>
          <a:prstGeom prst="rect">
            <a:avLst/>
          </a:prstGeom>
          <a:noFill/>
          <a:ln>
            <a:noFill/>
          </a:ln>
        </p:spPr>
        <p:txBody>
          <a:bodyPr spcFirstLastPara="1" wrap="square" lIns="91425" tIns="0" rIns="91425" bIns="45700" anchor="t" anchorCtr="0">
            <a:normAutofit/>
          </a:bodyPr>
          <a:lstStyle/>
          <a:p>
            <a:pPr marL="231775" lvl="0" indent="-231775" algn="l" rtl="0">
              <a:spcBef>
                <a:spcPts val="0"/>
              </a:spcBef>
              <a:spcAft>
                <a:spcPts val="0"/>
              </a:spcAft>
              <a:buSzPts val="1800"/>
              <a:buChar char="•"/>
            </a:pPr>
            <a:r>
              <a:rPr lang="en-US" dirty="0"/>
              <a:t>Are there any “wonders” we still haven’t addressed?</a:t>
            </a:r>
            <a:endParaRPr dirty="0"/>
          </a:p>
          <a:p>
            <a:pPr marL="231775" lvl="0" indent="-117475" algn="l" rtl="0">
              <a:spcBef>
                <a:spcPts val="360"/>
              </a:spcBef>
              <a:spcAft>
                <a:spcPts val="0"/>
              </a:spcAft>
              <a:buSzPts val="1800"/>
              <a:buNone/>
            </a:pPr>
            <a:endParaRPr b="1" dirty="0"/>
          </a:p>
          <a:p>
            <a:pPr marL="0" lvl="0" indent="0" algn="l" rtl="0">
              <a:spcBef>
                <a:spcPts val="480"/>
              </a:spcBef>
              <a:spcAft>
                <a:spcPts val="0"/>
              </a:spcAft>
              <a:buSzPts val="24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a:spLocks noGrp="1"/>
          </p:cNvSpPr>
          <p:nvPr>
            <p:ph type="title"/>
          </p:nvPr>
        </p:nvSpPr>
        <p:spPr>
          <a:xfrm>
            <a:off x="457200" y="528066"/>
            <a:ext cx="8229600" cy="629018"/>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a:t>How the Environment Affects Plants</a:t>
            </a:r>
            <a:endParaRPr/>
          </a:p>
        </p:txBody>
      </p:sp>
      <p:sp>
        <p:nvSpPr>
          <p:cNvPr id="246" name="Google Shape;246;p27"/>
          <p:cNvSpPr txBox="1">
            <a:spLocks noGrp="1"/>
          </p:cNvSpPr>
          <p:nvPr>
            <p:ph type="body" idx="1"/>
          </p:nvPr>
        </p:nvSpPr>
        <p:spPr>
          <a:xfrm>
            <a:off x="457200" y="1323594"/>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1200"/>
              </a:spcAft>
              <a:buSzPts val="2600"/>
              <a:buChar char="•"/>
            </a:pPr>
            <a:r>
              <a:rPr lang="en-US" dirty="0"/>
              <a:t>Look back at your initial explanation for how the environment might cause the phenomenon you chose.</a:t>
            </a:r>
            <a:endParaRPr dirty="0"/>
          </a:p>
          <a:p>
            <a:pPr marL="205730" lvl="0" indent="-205730" algn="l" rtl="0">
              <a:spcBef>
                <a:spcPts val="0"/>
              </a:spcBef>
              <a:spcAft>
                <a:spcPts val="1200"/>
              </a:spcAft>
              <a:buSzPts val="2600"/>
              <a:buChar char="•"/>
            </a:pPr>
            <a:r>
              <a:rPr lang="en-US" dirty="0"/>
              <a:t>Now write a final explanation based on everything you have learned.</a:t>
            </a:r>
            <a:endParaRPr dirty="0"/>
          </a:p>
          <a:p>
            <a:pPr marL="205730" lvl="0" indent="-205730" algn="l" rtl="0">
              <a:spcBef>
                <a:spcPts val="0"/>
              </a:spcBef>
              <a:spcAft>
                <a:spcPts val="1200"/>
              </a:spcAft>
              <a:buSzPts val="2600"/>
              <a:buChar char="•"/>
            </a:pPr>
            <a:r>
              <a:rPr lang="en-US" dirty="0"/>
              <a:t>Use evidence from your “How I Know It” sheet and importance science ideas to support your explanation.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How Genes Affect Plants</a:t>
            </a:r>
            <a:endParaRPr/>
          </a:p>
        </p:txBody>
      </p:sp>
      <p:sp>
        <p:nvSpPr>
          <p:cNvPr id="253" name="Google Shape;253;p28"/>
          <p:cNvSpPr txBox="1">
            <a:spLocks noGrp="1"/>
          </p:cNvSpPr>
          <p:nvPr>
            <p:ph type="body" idx="1"/>
          </p:nvPr>
        </p:nvSpPr>
        <p:spPr>
          <a:xfrm>
            <a:off x="457200" y="1451610"/>
            <a:ext cx="8229600" cy="2843299"/>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1200"/>
              </a:spcAft>
              <a:buClr>
                <a:schemeClr val="accent4"/>
              </a:buClr>
              <a:buSzPts val="2600"/>
              <a:buFont typeface="Arial"/>
              <a:buChar char="•"/>
            </a:pPr>
            <a:r>
              <a:rPr lang="en-US" dirty="0"/>
              <a:t>Predict how a plants’ genes might help cause the phenomenon you studied.</a:t>
            </a:r>
            <a:endParaRPr dirty="0"/>
          </a:p>
          <a:p>
            <a:pPr marL="205730" lvl="0" indent="-205730" algn="l" rtl="0">
              <a:spcBef>
                <a:spcPts val="520"/>
              </a:spcBef>
              <a:spcAft>
                <a:spcPts val="1200"/>
              </a:spcAft>
              <a:buClr>
                <a:schemeClr val="accent4"/>
              </a:buClr>
              <a:buSzPts val="2600"/>
              <a:buFont typeface="Arial"/>
              <a:buChar char="•"/>
            </a:pPr>
            <a:r>
              <a:rPr lang="en-US" dirty="0"/>
              <a:t>Predict how the environment and genes could </a:t>
            </a:r>
            <a:r>
              <a:rPr lang="en-US" i="1" dirty="0"/>
              <a:t>work together </a:t>
            </a:r>
            <a:r>
              <a:rPr lang="en-US" dirty="0"/>
              <a:t>to cause the phenomenon.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7c80c4e1cc_0_0"/>
          <p:cNvSpPr txBox="1">
            <a:spLocks noGrp="1"/>
          </p:cNvSpPr>
          <p:nvPr>
            <p:ph type="ctrTitle"/>
          </p:nvPr>
        </p:nvSpPr>
        <p:spPr>
          <a:xfrm>
            <a:off x="534900" y="105125"/>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a:t>Lesson Objective: </a:t>
            </a:r>
            <a:endParaRPr/>
          </a:p>
        </p:txBody>
      </p:sp>
      <p:sp>
        <p:nvSpPr>
          <p:cNvPr id="86" name="Google Shape;86;g7c80c4e1cc_0_0"/>
          <p:cNvSpPr txBox="1">
            <a:spLocks noGrp="1"/>
          </p:cNvSpPr>
          <p:nvPr>
            <p:ph type="subTitle" idx="1"/>
          </p:nvPr>
        </p:nvSpPr>
        <p:spPr>
          <a:xfrm>
            <a:off x="533400" y="1476727"/>
            <a:ext cx="7854600" cy="2689756"/>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US" sz="2400" dirty="0"/>
              <a:t>Students will be able to use argument, based on empirical evidence and scientific reasoning, to support an explanation for how characteristic animal behaviors and specialized plant structures affect the probability of successful reproduction of animals and plants respectively. </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p:nvPr/>
        </p:nvSpPr>
        <p:spPr>
          <a:xfrm>
            <a:off x="457200" y="168926"/>
            <a:ext cx="8229602" cy="12669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4"/>
              </a:buClr>
              <a:buSzPts val="3200"/>
              <a:buFont typeface="Arial"/>
              <a:buNone/>
            </a:pPr>
            <a:r>
              <a:rPr lang="en-US" sz="3200" i="0" u="none" strike="noStrike" cap="none" dirty="0">
                <a:solidFill>
                  <a:schemeClr val="accent4"/>
                </a:solidFill>
                <a:latin typeface="Calibri"/>
                <a:ea typeface="Calibri"/>
                <a:cs typeface="Calibri"/>
                <a:sym typeface="Calibri"/>
              </a:rPr>
              <a:t>What do you notice? </a:t>
            </a:r>
            <a:endParaRPr dirty="0"/>
          </a:p>
          <a:p>
            <a:pPr marL="0" marR="0" lvl="0" indent="0" algn="ctr" rtl="0">
              <a:lnSpc>
                <a:spcPct val="100000"/>
              </a:lnSpc>
              <a:spcBef>
                <a:spcPts val="640"/>
              </a:spcBef>
              <a:spcAft>
                <a:spcPts val="0"/>
              </a:spcAft>
              <a:buClr>
                <a:schemeClr val="accent4"/>
              </a:buClr>
              <a:buSzPts val="3200"/>
              <a:buFont typeface="Arial"/>
              <a:buNone/>
            </a:pPr>
            <a:r>
              <a:rPr lang="en-US" sz="3200" i="0" u="none" strike="noStrike" cap="none" dirty="0">
                <a:solidFill>
                  <a:schemeClr val="accent4"/>
                </a:solidFill>
                <a:latin typeface="Calibri"/>
                <a:ea typeface="Calibri"/>
                <a:cs typeface="Calibri"/>
                <a:sym typeface="Calibri"/>
              </a:rPr>
              <a:t>What do you wonder?</a:t>
            </a:r>
            <a:endParaRPr dirty="0"/>
          </a:p>
        </p:txBody>
      </p:sp>
      <p:pic>
        <p:nvPicPr>
          <p:cNvPr id="92" name="Google Shape;92;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6592" y="1800439"/>
            <a:ext cx="4271629" cy="2555565"/>
          </a:xfrm>
          <a:prstGeom prst="rect">
            <a:avLst/>
          </a:prstGeom>
          <a:noFill/>
          <a:ln>
            <a:noFill/>
          </a:ln>
        </p:spPr>
      </p:pic>
      <p:pic>
        <p:nvPicPr>
          <p:cNvPr id="93" name="Google Shape;93;p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915972" y="1794732"/>
            <a:ext cx="3851435" cy="2566981"/>
          </a:xfrm>
          <a:prstGeom prst="rect">
            <a:avLst/>
          </a:prstGeom>
          <a:noFill/>
          <a:ln>
            <a:noFill/>
          </a:ln>
        </p:spPr>
      </p:pic>
      <p:sp>
        <p:nvSpPr>
          <p:cNvPr id="2" name="TextBox 1">
            <a:extLst>
              <a:ext uri="{FF2B5EF4-FFF2-40B4-BE49-F238E27FC236}">
                <a16:creationId xmlns:a16="http://schemas.microsoft.com/office/drawing/2014/main" id="{0D961ADC-E0C4-2647-AD3E-7FD85F561524}"/>
              </a:ext>
            </a:extLst>
          </p:cNvPr>
          <p:cNvSpPr txBox="1"/>
          <p:nvPr/>
        </p:nvSpPr>
        <p:spPr>
          <a:xfrm>
            <a:off x="282249" y="4356004"/>
            <a:ext cx="4424609" cy="230832"/>
          </a:xfrm>
          <a:prstGeom prst="rect">
            <a:avLst/>
          </a:prstGeom>
          <a:noFill/>
        </p:spPr>
        <p:txBody>
          <a:bodyPr wrap="none" rtlCol="0">
            <a:spAutoFit/>
          </a:bodyPr>
          <a:lstStyle/>
          <a:p>
            <a:r>
              <a:rPr lang="en-US" sz="900" b="1" i="1" dirty="0">
                <a:solidFill>
                  <a:schemeClr val="bg1">
                    <a:lumMod val="50000"/>
                  </a:schemeClr>
                </a:solidFill>
                <a:latin typeface="Calibri" panose="020F0502020204030204" pitchFamily="34" charset="0"/>
                <a:cs typeface="Calibri" panose="020F0502020204030204" pitchFamily="34" charset="0"/>
              </a:rPr>
              <a:t>Image Source: </a:t>
            </a:r>
            <a:r>
              <a:rPr lang="en-US" sz="900" dirty="0">
                <a:solidFill>
                  <a:schemeClr val="bg1">
                    <a:lumMod val="50000"/>
                  </a:schemeClr>
                </a:solidFill>
                <a:latin typeface="Calibri" panose="020F0502020204030204" pitchFamily="34" charset="0"/>
                <a:cs typeface="Calibri" panose="020F0502020204030204" pitchFamily="34" charset="0"/>
              </a:rPr>
              <a:t>Trees growing sideways in Redondo Beach, CA. Photo credit: Chelsea Archie</a:t>
            </a:r>
          </a:p>
        </p:txBody>
      </p:sp>
      <p:sp>
        <p:nvSpPr>
          <p:cNvPr id="3" name="TextBox 2">
            <a:extLst>
              <a:ext uri="{FF2B5EF4-FFF2-40B4-BE49-F238E27FC236}">
                <a16:creationId xmlns:a16="http://schemas.microsoft.com/office/drawing/2014/main" id="{EE91D942-F615-6F43-9ABA-B42C18A89B34}"/>
              </a:ext>
            </a:extLst>
          </p:cNvPr>
          <p:cNvSpPr txBox="1"/>
          <p:nvPr/>
        </p:nvSpPr>
        <p:spPr>
          <a:xfrm>
            <a:off x="4855028" y="4371392"/>
            <a:ext cx="3812262" cy="369332"/>
          </a:xfrm>
          <a:prstGeom prst="rect">
            <a:avLst/>
          </a:prstGeom>
          <a:noFill/>
        </p:spPr>
        <p:txBody>
          <a:bodyPr wrap="none" rtlCol="0">
            <a:spAutoFit/>
          </a:bodyPr>
          <a:lstStyle/>
          <a:p>
            <a:r>
              <a:rPr lang="en-US" sz="900" b="1" i="1" dirty="0">
                <a:solidFill>
                  <a:schemeClr val="bg1">
                    <a:lumMod val="50000"/>
                  </a:schemeClr>
                </a:solidFill>
                <a:latin typeface="Calibri" panose="020F0502020204030204" pitchFamily="34" charset="0"/>
                <a:cs typeface="Calibri" panose="020F0502020204030204" pitchFamily="34" charset="0"/>
              </a:rPr>
              <a:t>Image Source: </a:t>
            </a:r>
            <a:r>
              <a:rPr lang="en-US" sz="900" dirty="0">
                <a:solidFill>
                  <a:schemeClr val="bg1">
                    <a:lumMod val="50000"/>
                  </a:schemeClr>
                </a:solidFill>
                <a:latin typeface="Calibri" panose="020F0502020204030204" pitchFamily="34" charset="0"/>
                <a:cs typeface="Calibri" panose="020F0502020204030204" pitchFamily="34" charset="0"/>
              </a:rPr>
              <a:t>Ben. (2011, February 20). Slope Point. </a:t>
            </a:r>
            <a:br>
              <a:rPr lang="en-US" sz="900" dirty="0">
                <a:solidFill>
                  <a:schemeClr val="bg1">
                    <a:lumMod val="50000"/>
                  </a:schemeClr>
                </a:solidFill>
                <a:latin typeface="Calibri" panose="020F0502020204030204" pitchFamily="34" charset="0"/>
                <a:cs typeface="Calibri" panose="020F0502020204030204" pitchFamily="34" charset="0"/>
              </a:rPr>
            </a:br>
            <a:r>
              <a:rPr lang="en-US" sz="900" dirty="0">
                <a:solidFill>
                  <a:schemeClr val="bg1">
                    <a:lumMod val="50000"/>
                  </a:schemeClr>
                </a:solidFill>
                <a:latin typeface="Calibri" panose="020F0502020204030204" pitchFamily="34" charset="0"/>
                <a:cs typeface="Calibri" panose="020F0502020204030204" pitchFamily="34" charset="0"/>
              </a:rPr>
              <a:t>Retrieved from https://</a:t>
            </a:r>
            <a:r>
              <a:rPr lang="en-US" sz="900" dirty="0" err="1">
                <a:solidFill>
                  <a:schemeClr val="bg1">
                    <a:lumMod val="50000"/>
                  </a:schemeClr>
                </a:solidFill>
                <a:latin typeface="Calibri" panose="020F0502020204030204" pitchFamily="34" charset="0"/>
                <a:cs typeface="Calibri" panose="020F0502020204030204" pitchFamily="34" charset="0"/>
              </a:rPr>
              <a:t>www.flickr.com</a:t>
            </a:r>
            <a:r>
              <a:rPr lang="en-US" sz="900" dirty="0">
                <a:solidFill>
                  <a:schemeClr val="bg1">
                    <a:lumMod val="50000"/>
                  </a:schemeClr>
                </a:solidFill>
                <a:latin typeface="Calibri" panose="020F0502020204030204" pitchFamily="34" charset="0"/>
                <a:cs typeface="Calibri" panose="020F0502020204030204" pitchFamily="34" charset="0"/>
              </a:rPr>
              <a:t>/photos/55198242@N03/5460426633</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457199" y="217079"/>
            <a:ext cx="8229600" cy="734632"/>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Are you sure you know what caused that?</a:t>
            </a:r>
            <a:endParaRPr dirty="0"/>
          </a:p>
        </p:txBody>
      </p:sp>
      <p:sp>
        <p:nvSpPr>
          <p:cNvPr id="100" name="Google Shape;100;p5"/>
          <p:cNvSpPr txBox="1">
            <a:spLocks noGrp="1"/>
          </p:cNvSpPr>
          <p:nvPr>
            <p:ph type="body" idx="1"/>
          </p:nvPr>
        </p:nvSpPr>
        <p:spPr>
          <a:xfrm>
            <a:off x="457198" y="976424"/>
            <a:ext cx="4040188" cy="494514"/>
          </a:xfrm>
          <a:prstGeom prst="rect">
            <a:avLst/>
          </a:prstGeom>
          <a:noFill/>
          <a:ln>
            <a:noFill/>
          </a:ln>
        </p:spPr>
        <p:txBody>
          <a:bodyPr spcFirstLastPara="1" wrap="square" lIns="45700" tIns="0" rIns="45700" bIns="0" anchor="ctr" anchorCtr="0">
            <a:noAutofit/>
          </a:bodyPr>
          <a:lstStyle/>
          <a:p>
            <a:pPr marL="0" lvl="0" indent="0" algn="ctr" rtl="0">
              <a:spcBef>
                <a:spcPts val="0"/>
              </a:spcBef>
              <a:spcAft>
                <a:spcPts val="0"/>
              </a:spcAft>
              <a:buSzPts val="2400"/>
              <a:buNone/>
            </a:pPr>
            <a:r>
              <a:rPr lang="en-US" dirty="0"/>
              <a:t>Observations</a:t>
            </a:r>
            <a:endParaRPr dirty="0"/>
          </a:p>
        </p:txBody>
      </p:sp>
      <p:sp>
        <p:nvSpPr>
          <p:cNvPr id="101" name="Google Shape;101;p5"/>
          <p:cNvSpPr txBox="1">
            <a:spLocks noGrp="1"/>
          </p:cNvSpPr>
          <p:nvPr>
            <p:ph type="body" idx="2"/>
          </p:nvPr>
        </p:nvSpPr>
        <p:spPr>
          <a:xfrm>
            <a:off x="4645024" y="979806"/>
            <a:ext cx="4041775" cy="491132"/>
          </a:xfrm>
          <a:prstGeom prst="rect">
            <a:avLst/>
          </a:prstGeom>
          <a:noFill/>
          <a:ln>
            <a:noFill/>
          </a:ln>
        </p:spPr>
        <p:txBody>
          <a:bodyPr spcFirstLastPara="1" wrap="square" lIns="45700" tIns="0" rIns="45700" bIns="0" anchor="ctr" anchorCtr="0">
            <a:normAutofit/>
          </a:bodyPr>
          <a:lstStyle/>
          <a:p>
            <a:pPr marL="0" lvl="0" indent="0" algn="ctr" rtl="0">
              <a:spcBef>
                <a:spcPts val="0"/>
              </a:spcBef>
              <a:spcAft>
                <a:spcPts val="0"/>
              </a:spcAft>
              <a:buSzPts val="2400"/>
              <a:buNone/>
            </a:pPr>
            <a:r>
              <a:rPr lang="en-US" dirty="0"/>
              <a:t>Inferences</a:t>
            </a:r>
            <a:endParaRPr dirty="0"/>
          </a:p>
        </p:txBody>
      </p:sp>
      <p:sp>
        <p:nvSpPr>
          <p:cNvPr id="102" name="Google Shape;102;p5"/>
          <p:cNvSpPr txBox="1">
            <a:spLocks noGrp="1"/>
          </p:cNvSpPr>
          <p:nvPr>
            <p:ph type="body" idx="3"/>
          </p:nvPr>
        </p:nvSpPr>
        <p:spPr>
          <a:xfrm>
            <a:off x="457200" y="1467928"/>
            <a:ext cx="4040188" cy="734632"/>
          </a:xfrm>
          <a:prstGeom prst="rect">
            <a:avLst/>
          </a:prstGeom>
          <a:noFill/>
          <a:ln>
            <a:noFill/>
          </a:ln>
        </p:spPr>
        <p:txBody>
          <a:bodyPr spcFirstLastPara="1" wrap="square" lIns="91425" tIns="0" rIns="91425" bIns="45700" anchor="t" anchorCtr="0">
            <a:normAutofit/>
          </a:bodyPr>
          <a:lstStyle/>
          <a:p>
            <a:pPr marL="0" lvl="0" indent="0" algn="ctr" rtl="0">
              <a:lnSpc>
                <a:spcPct val="90000"/>
              </a:lnSpc>
              <a:spcBef>
                <a:spcPts val="0"/>
              </a:spcBef>
              <a:spcAft>
                <a:spcPts val="0"/>
              </a:spcAft>
              <a:buSzPts val="2000"/>
              <a:buNone/>
            </a:pPr>
            <a:r>
              <a:rPr lang="en-US" sz="1900" dirty="0"/>
              <a:t>Descriptions of events or objects based on our five senses</a:t>
            </a:r>
            <a:endParaRPr sz="1900" dirty="0"/>
          </a:p>
        </p:txBody>
      </p:sp>
      <p:sp>
        <p:nvSpPr>
          <p:cNvPr id="103" name="Google Shape;103;p5"/>
          <p:cNvSpPr txBox="1">
            <a:spLocks noGrp="1"/>
          </p:cNvSpPr>
          <p:nvPr>
            <p:ph type="body" idx="4"/>
          </p:nvPr>
        </p:nvSpPr>
        <p:spPr>
          <a:xfrm>
            <a:off x="4645023" y="1403535"/>
            <a:ext cx="4041775" cy="946435"/>
          </a:xfrm>
          <a:prstGeom prst="rect">
            <a:avLst/>
          </a:prstGeom>
          <a:noFill/>
          <a:ln>
            <a:noFill/>
          </a:ln>
        </p:spPr>
        <p:txBody>
          <a:bodyPr spcFirstLastPara="1" wrap="square" lIns="91425" tIns="0" rIns="91425" bIns="45700" anchor="t" anchorCtr="0">
            <a:normAutofit/>
          </a:bodyPr>
          <a:lstStyle/>
          <a:p>
            <a:pPr marL="0" lvl="0" indent="0" algn="ctr" rtl="0">
              <a:lnSpc>
                <a:spcPct val="90000"/>
              </a:lnSpc>
              <a:spcBef>
                <a:spcPts val="0"/>
              </a:spcBef>
              <a:spcAft>
                <a:spcPts val="0"/>
              </a:spcAft>
              <a:buSzPts val="2000"/>
              <a:buNone/>
            </a:pPr>
            <a:r>
              <a:rPr lang="en-US" sz="1900"/>
              <a:t>Conclusions we make based on observations, reasoning, and other things we already know</a:t>
            </a:r>
            <a:endParaRPr sz="1900"/>
          </a:p>
        </p:txBody>
      </p:sp>
      <p:sp>
        <p:nvSpPr>
          <p:cNvPr id="2" name="TextBox 1">
            <a:extLst>
              <a:ext uri="{FF2B5EF4-FFF2-40B4-BE49-F238E27FC236}">
                <a16:creationId xmlns:a16="http://schemas.microsoft.com/office/drawing/2014/main" id="{FD2DEC41-F6AE-294B-AB62-3E79478B51CF}"/>
              </a:ext>
            </a:extLst>
          </p:cNvPr>
          <p:cNvSpPr txBox="1"/>
          <p:nvPr/>
        </p:nvSpPr>
        <p:spPr>
          <a:xfrm>
            <a:off x="33593" y="4143922"/>
            <a:ext cx="6229590" cy="215444"/>
          </a:xfrm>
          <a:prstGeom prst="rect">
            <a:avLst/>
          </a:prstGeom>
          <a:noFill/>
        </p:spPr>
        <p:txBody>
          <a:bodyPr wrap="none" rtlCol="0">
            <a:spAutoFit/>
          </a:bodyPr>
          <a:lstStyle/>
          <a:p>
            <a:r>
              <a:rPr lang="en-US" sz="800" b="1" i="1" dirty="0">
                <a:solidFill>
                  <a:schemeClr val="bg1">
                    <a:lumMod val="50000"/>
                  </a:schemeClr>
                </a:solidFill>
                <a:latin typeface="Calibri" panose="020F0502020204030204" pitchFamily="34" charset="0"/>
                <a:cs typeface="Calibri" panose="020F0502020204030204" pitchFamily="34" charset="0"/>
              </a:rPr>
              <a:t>Image 1 Source: </a:t>
            </a:r>
            <a:r>
              <a:rPr lang="en-US" sz="800" dirty="0">
                <a:solidFill>
                  <a:schemeClr val="bg1">
                    <a:lumMod val="50000"/>
                  </a:schemeClr>
                </a:solidFill>
                <a:latin typeface="Calibri" panose="020F0502020204030204" pitchFamily="34" charset="0"/>
                <a:cs typeface="Calibri" panose="020F0502020204030204" pitchFamily="34" charset="0"/>
              </a:rPr>
              <a:t>Prudente, P. (2018, May 9). Photo by Patricia Prudente on </a:t>
            </a:r>
            <a:r>
              <a:rPr lang="en-US" sz="800" dirty="0" err="1">
                <a:solidFill>
                  <a:schemeClr val="bg1">
                    <a:lumMod val="50000"/>
                  </a:schemeClr>
                </a:solidFill>
                <a:latin typeface="Calibri" panose="020F0502020204030204" pitchFamily="34" charset="0"/>
                <a:cs typeface="Calibri" panose="020F0502020204030204" pitchFamily="34" charset="0"/>
              </a:rPr>
              <a:t>Unsplash</a:t>
            </a:r>
            <a:r>
              <a:rPr lang="en-US" sz="800" dirty="0">
                <a:solidFill>
                  <a:schemeClr val="bg1">
                    <a:lumMod val="50000"/>
                  </a:schemeClr>
                </a:solidFill>
                <a:latin typeface="Calibri" panose="020F0502020204030204" pitchFamily="34" charset="0"/>
                <a:cs typeface="Calibri" panose="020F0502020204030204" pitchFamily="34" charset="0"/>
              </a:rPr>
              <a:t>. Retrieved from https://</a:t>
            </a:r>
            <a:r>
              <a:rPr lang="en-US" sz="800" dirty="0" err="1">
                <a:solidFill>
                  <a:schemeClr val="bg1">
                    <a:lumMod val="50000"/>
                  </a:schemeClr>
                </a:solidFill>
                <a:latin typeface="Calibri" panose="020F0502020204030204" pitchFamily="34" charset="0"/>
                <a:cs typeface="Calibri" panose="020F0502020204030204" pitchFamily="34" charset="0"/>
              </a:rPr>
              <a:t>unsplash.com</a:t>
            </a:r>
            <a:r>
              <a:rPr lang="en-US" sz="800" dirty="0">
                <a:solidFill>
                  <a:schemeClr val="bg1">
                    <a:lumMod val="50000"/>
                  </a:schemeClr>
                </a:solidFill>
                <a:latin typeface="Calibri" panose="020F0502020204030204" pitchFamily="34" charset="0"/>
                <a:cs typeface="Calibri" panose="020F0502020204030204" pitchFamily="34" charset="0"/>
              </a:rPr>
              <a:t>/photos/LqaLgCnnh3Y</a:t>
            </a:r>
          </a:p>
        </p:txBody>
      </p:sp>
      <p:sp>
        <p:nvSpPr>
          <p:cNvPr id="3" name="TextBox 2">
            <a:extLst>
              <a:ext uri="{FF2B5EF4-FFF2-40B4-BE49-F238E27FC236}">
                <a16:creationId xmlns:a16="http://schemas.microsoft.com/office/drawing/2014/main" id="{F9CECA4A-290B-DC46-957B-A4B0670844AA}"/>
              </a:ext>
            </a:extLst>
          </p:cNvPr>
          <p:cNvSpPr txBox="1"/>
          <p:nvPr/>
        </p:nvSpPr>
        <p:spPr>
          <a:xfrm>
            <a:off x="33593" y="4321687"/>
            <a:ext cx="6043642" cy="215444"/>
          </a:xfrm>
          <a:prstGeom prst="rect">
            <a:avLst/>
          </a:prstGeom>
          <a:noFill/>
        </p:spPr>
        <p:txBody>
          <a:bodyPr wrap="none" rtlCol="0">
            <a:spAutoFit/>
          </a:bodyPr>
          <a:lstStyle/>
          <a:p>
            <a:r>
              <a:rPr lang="en-US" sz="800" b="1" i="1" dirty="0">
                <a:solidFill>
                  <a:schemeClr val="bg1">
                    <a:lumMod val="50000"/>
                  </a:schemeClr>
                </a:solidFill>
                <a:latin typeface="Calibri" panose="020F0502020204030204" pitchFamily="34" charset="0"/>
                <a:cs typeface="Calibri" panose="020F0502020204030204" pitchFamily="34" charset="0"/>
              </a:rPr>
              <a:t>Image 2 Source: </a:t>
            </a:r>
            <a:r>
              <a:rPr lang="en-US" sz="800" dirty="0" err="1">
                <a:solidFill>
                  <a:schemeClr val="bg1">
                    <a:lumMod val="50000"/>
                  </a:schemeClr>
                </a:solidFill>
                <a:latin typeface="Calibri" panose="020F0502020204030204" pitchFamily="34" charset="0"/>
                <a:cs typeface="Calibri" panose="020F0502020204030204" pitchFamily="34" charset="0"/>
              </a:rPr>
              <a:t>Köpfer</a:t>
            </a:r>
            <a:r>
              <a:rPr lang="en-US" sz="800" dirty="0">
                <a:solidFill>
                  <a:schemeClr val="bg1">
                    <a:lumMod val="50000"/>
                  </a:schemeClr>
                </a:solidFill>
                <a:latin typeface="Calibri" panose="020F0502020204030204" pitchFamily="34" charset="0"/>
                <a:cs typeface="Calibri" panose="020F0502020204030204" pitchFamily="34" charset="0"/>
              </a:rPr>
              <a:t>, N. (2017, June 13). Photo by Nine </a:t>
            </a:r>
            <a:r>
              <a:rPr lang="en-US" sz="800" dirty="0" err="1">
                <a:solidFill>
                  <a:schemeClr val="bg1">
                    <a:lumMod val="50000"/>
                  </a:schemeClr>
                </a:solidFill>
                <a:latin typeface="Calibri" panose="020F0502020204030204" pitchFamily="34" charset="0"/>
                <a:cs typeface="Calibri" panose="020F0502020204030204" pitchFamily="34" charset="0"/>
              </a:rPr>
              <a:t>Köpfer</a:t>
            </a:r>
            <a:r>
              <a:rPr lang="en-US" sz="800" dirty="0">
                <a:solidFill>
                  <a:schemeClr val="bg1">
                    <a:lumMod val="50000"/>
                  </a:schemeClr>
                </a:solidFill>
                <a:latin typeface="Calibri" panose="020F0502020204030204" pitchFamily="34" charset="0"/>
                <a:cs typeface="Calibri" panose="020F0502020204030204" pitchFamily="34" charset="0"/>
              </a:rPr>
              <a:t> on </a:t>
            </a:r>
            <a:r>
              <a:rPr lang="en-US" sz="800" dirty="0" err="1">
                <a:solidFill>
                  <a:schemeClr val="bg1">
                    <a:lumMod val="50000"/>
                  </a:schemeClr>
                </a:solidFill>
                <a:latin typeface="Calibri" panose="020F0502020204030204" pitchFamily="34" charset="0"/>
                <a:cs typeface="Calibri" panose="020F0502020204030204" pitchFamily="34" charset="0"/>
              </a:rPr>
              <a:t>Unsplash</a:t>
            </a:r>
            <a:r>
              <a:rPr lang="en-US" sz="800" dirty="0">
                <a:solidFill>
                  <a:schemeClr val="bg1">
                    <a:lumMod val="50000"/>
                  </a:schemeClr>
                </a:solidFill>
                <a:latin typeface="Calibri" panose="020F0502020204030204" pitchFamily="34" charset="0"/>
                <a:cs typeface="Calibri" panose="020F0502020204030204" pitchFamily="34" charset="0"/>
              </a:rPr>
              <a:t>. Retrieved from https://</a:t>
            </a:r>
            <a:r>
              <a:rPr lang="en-US" sz="800" dirty="0" err="1">
                <a:solidFill>
                  <a:schemeClr val="bg1">
                    <a:lumMod val="50000"/>
                  </a:schemeClr>
                </a:solidFill>
                <a:latin typeface="Calibri" panose="020F0502020204030204" pitchFamily="34" charset="0"/>
                <a:cs typeface="Calibri" panose="020F0502020204030204" pitchFamily="34" charset="0"/>
              </a:rPr>
              <a:t>unsplash.com</a:t>
            </a:r>
            <a:r>
              <a:rPr lang="en-US" sz="800" dirty="0">
                <a:solidFill>
                  <a:schemeClr val="bg1">
                    <a:lumMod val="50000"/>
                  </a:schemeClr>
                </a:solidFill>
                <a:latin typeface="Calibri" panose="020F0502020204030204" pitchFamily="34" charset="0"/>
                <a:cs typeface="Calibri" panose="020F0502020204030204" pitchFamily="34" charset="0"/>
              </a:rPr>
              <a:t>/photos/</a:t>
            </a:r>
            <a:r>
              <a:rPr lang="en-US" sz="800" dirty="0" err="1">
                <a:solidFill>
                  <a:schemeClr val="bg1">
                    <a:lumMod val="50000"/>
                  </a:schemeClr>
                </a:solidFill>
                <a:latin typeface="Calibri" panose="020F0502020204030204" pitchFamily="34" charset="0"/>
                <a:cs typeface="Calibri" panose="020F0502020204030204" pitchFamily="34" charset="0"/>
              </a:rPr>
              <a:t>iPbwEiWkVMQ</a:t>
            </a:r>
            <a:endParaRPr lang="en-US" sz="800" dirty="0">
              <a:solidFill>
                <a:schemeClr val="bg1">
                  <a:lumMod val="50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2F3EE13-1D3E-494A-8B2B-AB51F3CE2988}"/>
              </a:ext>
            </a:extLst>
          </p:cNvPr>
          <p:cNvSpPr txBox="1"/>
          <p:nvPr/>
        </p:nvSpPr>
        <p:spPr>
          <a:xfrm>
            <a:off x="33593" y="4511517"/>
            <a:ext cx="5891356" cy="215444"/>
          </a:xfrm>
          <a:prstGeom prst="rect">
            <a:avLst/>
          </a:prstGeom>
          <a:noFill/>
        </p:spPr>
        <p:txBody>
          <a:bodyPr wrap="none" rtlCol="0">
            <a:spAutoFit/>
          </a:bodyPr>
          <a:lstStyle/>
          <a:p>
            <a:r>
              <a:rPr lang="en-US" sz="800" b="1" i="1" dirty="0">
                <a:solidFill>
                  <a:schemeClr val="bg1">
                    <a:lumMod val="50000"/>
                  </a:schemeClr>
                </a:solidFill>
                <a:latin typeface="Calibri" panose="020F0502020204030204" pitchFamily="34" charset="0"/>
                <a:cs typeface="Calibri" panose="020F0502020204030204" pitchFamily="34" charset="0"/>
              </a:rPr>
              <a:t>Image 3 Source: </a:t>
            </a:r>
            <a:r>
              <a:rPr lang="en-US" sz="800" dirty="0">
                <a:solidFill>
                  <a:schemeClr val="bg1">
                    <a:lumMod val="50000"/>
                  </a:schemeClr>
                </a:solidFill>
                <a:latin typeface="Calibri" panose="020F0502020204030204" pitchFamily="34" charset="0"/>
                <a:cs typeface="Calibri" panose="020F0502020204030204" pitchFamily="34" charset="0"/>
              </a:rPr>
              <a:t>Doyle, S. (2016, March 24). Photo by Seth Doyle on </a:t>
            </a:r>
            <a:r>
              <a:rPr lang="en-US" sz="800" dirty="0" err="1">
                <a:solidFill>
                  <a:schemeClr val="bg1">
                    <a:lumMod val="50000"/>
                  </a:schemeClr>
                </a:solidFill>
                <a:latin typeface="Calibri" panose="020F0502020204030204" pitchFamily="34" charset="0"/>
                <a:cs typeface="Calibri" panose="020F0502020204030204" pitchFamily="34" charset="0"/>
              </a:rPr>
              <a:t>Unsplash</a:t>
            </a:r>
            <a:r>
              <a:rPr lang="en-US" sz="800" dirty="0">
                <a:solidFill>
                  <a:schemeClr val="bg1">
                    <a:lumMod val="50000"/>
                  </a:schemeClr>
                </a:solidFill>
                <a:latin typeface="Calibri" panose="020F0502020204030204" pitchFamily="34" charset="0"/>
                <a:cs typeface="Calibri" panose="020F0502020204030204" pitchFamily="34" charset="0"/>
              </a:rPr>
              <a:t>. Retrieved from https://</a:t>
            </a:r>
            <a:r>
              <a:rPr lang="en-US" sz="800" dirty="0" err="1">
                <a:solidFill>
                  <a:schemeClr val="bg1">
                    <a:lumMod val="50000"/>
                  </a:schemeClr>
                </a:solidFill>
                <a:latin typeface="Calibri" panose="020F0502020204030204" pitchFamily="34" charset="0"/>
                <a:cs typeface="Calibri" panose="020F0502020204030204" pitchFamily="34" charset="0"/>
              </a:rPr>
              <a:t>unsplash.com</a:t>
            </a:r>
            <a:r>
              <a:rPr lang="en-US" sz="800" dirty="0">
                <a:solidFill>
                  <a:schemeClr val="bg1">
                    <a:lumMod val="50000"/>
                  </a:schemeClr>
                </a:solidFill>
                <a:latin typeface="Calibri" panose="020F0502020204030204" pitchFamily="34" charset="0"/>
                <a:cs typeface="Calibri" panose="020F0502020204030204" pitchFamily="34" charset="0"/>
              </a:rPr>
              <a:t>/photos/jJfreew6A84</a:t>
            </a:r>
          </a:p>
        </p:txBody>
      </p:sp>
      <p:sp>
        <p:nvSpPr>
          <p:cNvPr id="5" name="TextBox 4">
            <a:extLst>
              <a:ext uri="{FF2B5EF4-FFF2-40B4-BE49-F238E27FC236}">
                <a16:creationId xmlns:a16="http://schemas.microsoft.com/office/drawing/2014/main" id="{18058E15-60D4-694B-8BCE-3D6B990FD46B}"/>
              </a:ext>
            </a:extLst>
          </p:cNvPr>
          <p:cNvSpPr txBox="1"/>
          <p:nvPr/>
        </p:nvSpPr>
        <p:spPr>
          <a:xfrm>
            <a:off x="33593" y="4694582"/>
            <a:ext cx="5748690" cy="215444"/>
          </a:xfrm>
          <a:prstGeom prst="rect">
            <a:avLst/>
          </a:prstGeom>
          <a:noFill/>
        </p:spPr>
        <p:txBody>
          <a:bodyPr wrap="none" rtlCol="0">
            <a:spAutoFit/>
          </a:bodyPr>
          <a:lstStyle/>
          <a:p>
            <a:r>
              <a:rPr lang="en-US" sz="800" b="1" i="1" dirty="0">
                <a:solidFill>
                  <a:schemeClr val="bg1">
                    <a:lumMod val="50000"/>
                  </a:schemeClr>
                </a:solidFill>
                <a:latin typeface="Calibri" panose="020F0502020204030204" pitchFamily="34" charset="0"/>
                <a:cs typeface="Calibri" panose="020F0502020204030204" pitchFamily="34" charset="0"/>
              </a:rPr>
              <a:t>Image 4 Source: </a:t>
            </a:r>
            <a:r>
              <a:rPr lang="en-US" sz="800" dirty="0">
                <a:solidFill>
                  <a:schemeClr val="bg1">
                    <a:lumMod val="50000"/>
                  </a:schemeClr>
                </a:solidFill>
                <a:latin typeface="Calibri" panose="020F0502020204030204" pitchFamily="34" charset="0"/>
                <a:cs typeface="Calibri" panose="020F0502020204030204" pitchFamily="34" charset="0"/>
              </a:rPr>
              <a:t>Be, H. (2017, March 25). Photo by Henry Be on </a:t>
            </a:r>
            <a:r>
              <a:rPr lang="en-US" sz="800" dirty="0" err="1">
                <a:solidFill>
                  <a:schemeClr val="bg1">
                    <a:lumMod val="50000"/>
                  </a:schemeClr>
                </a:solidFill>
                <a:latin typeface="Calibri" panose="020F0502020204030204" pitchFamily="34" charset="0"/>
                <a:cs typeface="Calibri" panose="020F0502020204030204" pitchFamily="34" charset="0"/>
              </a:rPr>
              <a:t>Unsplash</a:t>
            </a:r>
            <a:r>
              <a:rPr lang="en-US" sz="800" dirty="0">
                <a:solidFill>
                  <a:schemeClr val="bg1">
                    <a:lumMod val="50000"/>
                  </a:schemeClr>
                </a:solidFill>
                <a:latin typeface="Calibri" panose="020F0502020204030204" pitchFamily="34" charset="0"/>
                <a:cs typeface="Calibri" panose="020F0502020204030204" pitchFamily="34" charset="0"/>
              </a:rPr>
              <a:t>. Retrieved from https://</a:t>
            </a:r>
            <a:r>
              <a:rPr lang="en-US" sz="800" dirty="0" err="1">
                <a:solidFill>
                  <a:schemeClr val="bg1">
                    <a:lumMod val="50000"/>
                  </a:schemeClr>
                </a:solidFill>
                <a:latin typeface="Calibri" panose="020F0502020204030204" pitchFamily="34" charset="0"/>
                <a:cs typeface="Calibri" panose="020F0502020204030204" pitchFamily="34" charset="0"/>
              </a:rPr>
              <a:t>unsplash.com</a:t>
            </a:r>
            <a:r>
              <a:rPr lang="en-US" sz="800" dirty="0">
                <a:solidFill>
                  <a:schemeClr val="bg1">
                    <a:lumMod val="50000"/>
                  </a:schemeClr>
                </a:solidFill>
                <a:latin typeface="Calibri" panose="020F0502020204030204" pitchFamily="34" charset="0"/>
                <a:cs typeface="Calibri" panose="020F0502020204030204" pitchFamily="34" charset="0"/>
              </a:rPr>
              <a:t>/photos/</a:t>
            </a:r>
            <a:r>
              <a:rPr lang="en-US" sz="800" dirty="0" err="1">
                <a:solidFill>
                  <a:schemeClr val="bg1">
                    <a:lumMod val="50000"/>
                  </a:schemeClr>
                </a:solidFill>
                <a:latin typeface="Calibri" panose="020F0502020204030204" pitchFamily="34" charset="0"/>
                <a:cs typeface="Calibri" panose="020F0502020204030204" pitchFamily="34" charset="0"/>
              </a:rPr>
              <a:t>bAFiBDMeiVI</a:t>
            </a:r>
            <a:endParaRPr lang="en-US" sz="800" dirty="0">
              <a:solidFill>
                <a:schemeClr val="bg1">
                  <a:lumMod val="50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DCE9F5E-63F3-A64F-BE9D-D5AEB40508CD}"/>
              </a:ext>
            </a:extLst>
          </p:cNvPr>
          <p:cNvSpPr txBox="1"/>
          <p:nvPr/>
        </p:nvSpPr>
        <p:spPr>
          <a:xfrm>
            <a:off x="38875" y="4885342"/>
            <a:ext cx="6311343" cy="215444"/>
          </a:xfrm>
          <a:prstGeom prst="rect">
            <a:avLst/>
          </a:prstGeom>
          <a:noFill/>
        </p:spPr>
        <p:txBody>
          <a:bodyPr wrap="none" rtlCol="0">
            <a:spAutoFit/>
          </a:bodyPr>
          <a:lstStyle/>
          <a:p>
            <a:r>
              <a:rPr lang="en-US" sz="800" b="1" i="1" dirty="0">
                <a:solidFill>
                  <a:schemeClr val="bg1">
                    <a:lumMod val="50000"/>
                  </a:schemeClr>
                </a:solidFill>
                <a:latin typeface="Calibri" panose="020F0502020204030204" pitchFamily="34" charset="0"/>
                <a:cs typeface="Calibri" panose="020F0502020204030204" pitchFamily="34" charset="0"/>
              </a:rPr>
              <a:t>Image 5 Source: </a:t>
            </a:r>
            <a:r>
              <a:rPr lang="en-US" sz="800" dirty="0">
                <a:solidFill>
                  <a:schemeClr val="bg1">
                    <a:lumMod val="50000"/>
                  </a:schemeClr>
                </a:solidFill>
                <a:latin typeface="Calibri" panose="020F0502020204030204" pitchFamily="34" charset="0"/>
                <a:cs typeface="Calibri" panose="020F0502020204030204" pitchFamily="34" charset="0"/>
              </a:rPr>
              <a:t>Min, A. S. (2018, November 25). Photo by Aung </a:t>
            </a:r>
            <a:r>
              <a:rPr lang="en-US" sz="800" dirty="0" err="1">
                <a:solidFill>
                  <a:schemeClr val="bg1">
                    <a:lumMod val="50000"/>
                  </a:schemeClr>
                </a:solidFill>
                <a:latin typeface="Calibri" panose="020F0502020204030204" pitchFamily="34" charset="0"/>
                <a:cs typeface="Calibri" panose="020F0502020204030204" pitchFamily="34" charset="0"/>
              </a:rPr>
              <a:t>Soe</a:t>
            </a:r>
            <a:r>
              <a:rPr lang="en-US" sz="800" dirty="0">
                <a:solidFill>
                  <a:schemeClr val="bg1">
                    <a:lumMod val="50000"/>
                  </a:schemeClr>
                </a:solidFill>
                <a:latin typeface="Calibri" panose="020F0502020204030204" pitchFamily="34" charset="0"/>
                <a:cs typeface="Calibri" panose="020F0502020204030204" pitchFamily="34" charset="0"/>
              </a:rPr>
              <a:t> Min on </a:t>
            </a:r>
            <a:r>
              <a:rPr lang="en-US" sz="800" dirty="0" err="1">
                <a:solidFill>
                  <a:schemeClr val="bg1">
                    <a:lumMod val="50000"/>
                  </a:schemeClr>
                </a:solidFill>
                <a:latin typeface="Calibri" panose="020F0502020204030204" pitchFamily="34" charset="0"/>
                <a:cs typeface="Calibri" panose="020F0502020204030204" pitchFamily="34" charset="0"/>
              </a:rPr>
              <a:t>Unsplash</a:t>
            </a:r>
            <a:r>
              <a:rPr lang="en-US" sz="800" dirty="0">
                <a:solidFill>
                  <a:schemeClr val="bg1">
                    <a:lumMod val="50000"/>
                  </a:schemeClr>
                </a:solidFill>
                <a:latin typeface="Calibri" panose="020F0502020204030204" pitchFamily="34" charset="0"/>
                <a:cs typeface="Calibri" panose="020F0502020204030204" pitchFamily="34" charset="0"/>
              </a:rPr>
              <a:t>. Retrieved from https://</a:t>
            </a:r>
            <a:r>
              <a:rPr lang="en-US" sz="800" dirty="0" err="1">
                <a:solidFill>
                  <a:schemeClr val="bg1">
                    <a:lumMod val="50000"/>
                  </a:schemeClr>
                </a:solidFill>
                <a:latin typeface="Calibri" panose="020F0502020204030204" pitchFamily="34" charset="0"/>
                <a:cs typeface="Calibri" panose="020F0502020204030204" pitchFamily="34" charset="0"/>
              </a:rPr>
              <a:t>unsplash.com</a:t>
            </a:r>
            <a:r>
              <a:rPr lang="en-US" sz="800" dirty="0">
                <a:solidFill>
                  <a:schemeClr val="bg1">
                    <a:lumMod val="50000"/>
                  </a:schemeClr>
                </a:solidFill>
                <a:latin typeface="Calibri" panose="020F0502020204030204" pitchFamily="34" charset="0"/>
                <a:cs typeface="Calibri" panose="020F0502020204030204" pitchFamily="34" charset="0"/>
              </a:rPr>
              <a:t>/photos/BU8VGYRxPRs</a:t>
            </a:r>
          </a:p>
        </p:txBody>
      </p:sp>
      <p:grpSp>
        <p:nvGrpSpPr>
          <p:cNvPr id="9" name="Group 8">
            <a:extLst>
              <a:ext uri="{FF2B5EF4-FFF2-40B4-BE49-F238E27FC236}">
                <a16:creationId xmlns:a16="http://schemas.microsoft.com/office/drawing/2014/main" id="{AD17183A-7E51-4143-AC71-0B095CAB0A92}"/>
              </a:ext>
            </a:extLst>
          </p:cNvPr>
          <p:cNvGrpSpPr/>
          <p:nvPr/>
        </p:nvGrpSpPr>
        <p:grpSpPr>
          <a:xfrm>
            <a:off x="664335" y="2440140"/>
            <a:ext cx="7722308" cy="1578290"/>
            <a:chOff x="664335" y="2897340"/>
            <a:chExt cx="7722308" cy="1578290"/>
          </a:xfrm>
        </p:grpSpPr>
        <p:grpSp>
          <p:nvGrpSpPr>
            <p:cNvPr id="105" name="Google Shape;105;p5"/>
            <p:cNvGrpSpPr/>
            <p:nvPr/>
          </p:nvGrpSpPr>
          <p:grpSpPr>
            <a:xfrm>
              <a:off x="752084" y="2897340"/>
              <a:ext cx="7634559" cy="1365895"/>
              <a:chOff x="659789" y="3034137"/>
              <a:chExt cx="7634559" cy="1365895"/>
            </a:xfrm>
          </p:grpSpPr>
          <p:pic>
            <p:nvPicPr>
              <p:cNvPr id="106" name="Google Shape;106;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33396" y="3034137"/>
                <a:ext cx="1806697" cy="1361419"/>
              </a:xfrm>
              <a:prstGeom prst="rect">
                <a:avLst/>
              </a:prstGeom>
              <a:noFill/>
              <a:ln>
                <a:noFill/>
              </a:ln>
            </p:spPr>
          </p:pic>
          <p:pic>
            <p:nvPicPr>
              <p:cNvPr id="107" name="Google Shape;107;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87446" y="3034137"/>
                <a:ext cx="906902" cy="1360353"/>
              </a:xfrm>
              <a:prstGeom prst="rect">
                <a:avLst/>
              </a:prstGeom>
              <a:noFill/>
              <a:ln>
                <a:noFill/>
              </a:ln>
            </p:spPr>
          </p:pic>
          <p:pic>
            <p:nvPicPr>
              <p:cNvPr id="108" name="Google Shape;108;p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94831" y="3038613"/>
                <a:ext cx="1737876" cy="1361419"/>
              </a:xfrm>
              <a:prstGeom prst="rect">
                <a:avLst/>
              </a:prstGeom>
              <a:noFill/>
              <a:ln>
                <a:noFill/>
              </a:ln>
            </p:spPr>
          </p:pic>
          <p:pic>
            <p:nvPicPr>
              <p:cNvPr id="109" name="Google Shape;109;p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726699" y="3038613"/>
                <a:ext cx="1646689" cy="1356943"/>
              </a:xfrm>
              <a:prstGeom prst="rect">
                <a:avLst/>
              </a:prstGeom>
              <a:noFill/>
              <a:ln>
                <a:noFill/>
              </a:ln>
            </p:spPr>
          </p:pic>
          <p:pic>
            <p:nvPicPr>
              <p:cNvPr id="110" name="Google Shape;110;p5"/>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59789" y="3034137"/>
                <a:ext cx="906902" cy="1360353"/>
              </a:xfrm>
              <a:prstGeom prst="rect">
                <a:avLst/>
              </a:prstGeom>
              <a:noFill/>
              <a:ln>
                <a:noFill/>
              </a:ln>
            </p:spPr>
          </p:pic>
        </p:grpSp>
        <p:sp>
          <p:nvSpPr>
            <p:cNvPr id="8" name="TextBox 7">
              <a:extLst>
                <a:ext uri="{FF2B5EF4-FFF2-40B4-BE49-F238E27FC236}">
                  <a16:creationId xmlns:a16="http://schemas.microsoft.com/office/drawing/2014/main" id="{A910269B-94C3-BE49-BB82-1DEDF0043421}"/>
                </a:ext>
              </a:extLst>
            </p:cNvPr>
            <p:cNvSpPr txBox="1"/>
            <p:nvPr/>
          </p:nvSpPr>
          <p:spPr>
            <a:xfrm>
              <a:off x="664335" y="4218353"/>
              <a:ext cx="569387" cy="230832"/>
            </a:xfrm>
            <a:prstGeom prst="rect">
              <a:avLst/>
            </a:prstGeom>
            <a:noFill/>
          </p:spPr>
          <p:txBody>
            <a:bodyPr wrap="none" rtlCol="0">
              <a:spAutoFit/>
            </a:bodyPr>
            <a:lstStyle/>
            <a:p>
              <a:r>
                <a:rPr lang="en-US" sz="900" b="1" i="1" dirty="0">
                  <a:latin typeface="Calibri" panose="020F0502020204030204" pitchFamily="34" charset="0"/>
                  <a:cs typeface="Calibri" panose="020F0502020204030204" pitchFamily="34" charset="0"/>
                </a:rPr>
                <a:t>Image 1</a:t>
              </a:r>
            </a:p>
          </p:txBody>
        </p:sp>
        <p:sp>
          <p:nvSpPr>
            <p:cNvPr id="21" name="TextBox 20">
              <a:extLst>
                <a:ext uri="{FF2B5EF4-FFF2-40B4-BE49-F238E27FC236}">
                  <a16:creationId xmlns:a16="http://schemas.microsoft.com/office/drawing/2014/main" id="{1779C46C-5701-6049-8CC6-AF7321B9F3A5}"/>
                </a:ext>
              </a:extLst>
            </p:cNvPr>
            <p:cNvSpPr txBox="1"/>
            <p:nvPr/>
          </p:nvSpPr>
          <p:spPr>
            <a:xfrm>
              <a:off x="1761002" y="4220464"/>
              <a:ext cx="569387" cy="230832"/>
            </a:xfrm>
            <a:prstGeom prst="rect">
              <a:avLst/>
            </a:prstGeom>
            <a:noFill/>
          </p:spPr>
          <p:txBody>
            <a:bodyPr wrap="none" rtlCol="0">
              <a:spAutoFit/>
            </a:bodyPr>
            <a:lstStyle/>
            <a:p>
              <a:r>
                <a:rPr lang="en-US" sz="900" b="1" i="1" dirty="0">
                  <a:latin typeface="Calibri" panose="020F0502020204030204" pitchFamily="34" charset="0"/>
                  <a:cs typeface="Calibri" panose="020F0502020204030204" pitchFamily="34" charset="0"/>
                </a:rPr>
                <a:t>Image 2</a:t>
              </a:r>
            </a:p>
          </p:txBody>
        </p:sp>
        <p:sp>
          <p:nvSpPr>
            <p:cNvPr id="22" name="TextBox 21">
              <a:extLst>
                <a:ext uri="{FF2B5EF4-FFF2-40B4-BE49-F238E27FC236}">
                  <a16:creationId xmlns:a16="http://schemas.microsoft.com/office/drawing/2014/main" id="{6DEA61B7-8905-FC4F-95C8-F5531B3CEBA0}"/>
                </a:ext>
              </a:extLst>
            </p:cNvPr>
            <p:cNvSpPr txBox="1"/>
            <p:nvPr/>
          </p:nvSpPr>
          <p:spPr>
            <a:xfrm>
              <a:off x="3560217" y="4231319"/>
              <a:ext cx="569387" cy="230832"/>
            </a:xfrm>
            <a:prstGeom prst="rect">
              <a:avLst/>
            </a:prstGeom>
            <a:noFill/>
          </p:spPr>
          <p:txBody>
            <a:bodyPr wrap="none" rtlCol="0">
              <a:spAutoFit/>
            </a:bodyPr>
            <a:lstStyle/>
            <a:p>
              <a:r>
                <a:rPr lang="en-US" sz="900" b="1" i="1" dirty="0">
                  <a:latin typeface="Calibri" panose="020F0502020204030204" pitchFamily="34" charset="0"/>
                  <a:cs typeface="Calibri" panose="020F0502020204030204" pitchFamily="34" charset="0"/>
                </a:rPr>
                <a:t>Image 3</a:t>
              </a:r>
            </a:p>
          </p:txBody>
        </p:sp>
        <p:sp>
          <p:nvSpPr>
            <p:cNvPr id="23" name="TextBox 22">
              <a:extLst>
                <a:ext uri="{FF2B5EF4-FFF2-40B4-BE49-F238E27FC236}">
                  <a16:creationId xmlns:a16="http://schemas.microsoft.com/office/drawing/2014/main" id="{4CDDFC1B-7F0C-D848-8B2A-77895CCB52CD}"/>
                </a:ext>
              </a:extLst>
            </p:cNvPr>
            <p:cNvSpPr txBox="1"/>
            <p:nvPr/>
          </p:nvSpPr>
          <p:spPr>
            <a:xfrm>
              <a:off x="5499587" y="4244798"/>
              <a:ext cx="569387" cy="230832"/>
            </a:xfrm>
            <a:prstGeom prst="rect">
              <a:avLst/>
            </a:prstGeom>
            <a:noFill/>
          </p:spPr>
          <p:txBody>
            <a:bodyPr wrap="none" rtlCol="0">
              <a:spAutoFit/>
            </a:bodyPr>
            <a:lstStyle/>
            <a:p>
              <a:r>
                <a:rPr lang="en-US" sz="900" b="1" i="1" dirty="0">
                  <a:latin typeface="Calibri" panose="020F0502020204030204" pitchFamily="34" charset="0"/>
                  <a:cs typeface="Calibri" panose="020F0502020204030204" pitchFamily="34" charset="0"/>
                </a:rPr>
                <a:t>Image 4</a:t>
              </a:r>
            </a:p>
          </p:txBody>
        </p:sp>
        <p:sp>
          <p:nvSpPr>
            <p:cNvPr id="24" name="TextBox 23">
              <a:extLst>
                <a:ext uri="{FF2B5EF4-FFF2-40B4-BE49-F238E27FC236}">
                  <a16:creationId xmlns:a16="http://schemas.microsoft.com/office/drawing/2014/main" id="{F19C997D-F7D9-2A41-975E-B7B0306128D3}"/>
                </a:ext>
              </a:extLst>
            </p:cNvPr>
            <p:cNvSpPr txBox="1"/>
            <p:nvPr/>
          </p:nvSpPr>
          <p:spPr>
            <a:xfrm>
              <a:off x="7382998" y="4225554"/>
              <a:ext cx="569387" cy="230832"/>
            </a:xfrm>
            <a:prstGeom prst="rect">
              <a:avLst/>
            </a:prstGeom>
            <a:noFill/>
          </p:spPr>
          <p:txBody>
            <a:bodyPr wrap="none" rtlCol="0">
              <a:spAutoFit/>
            </a:bodyPr>
            <a:lstStyle/>
            <a:p>
              <a:r>
                <a:rPr lang="en-US" sz="900" b="1" i="1" dirty="0">
                  <a:latin typeface="Calibri" panose="020F0502020204030204" pitchFamily="34" charset="0"/>
                  <a:cs typeface="Calibri" panose="020F0502020204030204" pitchFamily="34" charset="0"/>
                </a:rPr>
                <a:t>Image 5</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We Noticed … 		We Wondered …</a:t>
            </a:r>
            <a:endParaRPr dirty="0"/>
          </a:p>
        </p:txBody>
      </p:sp>
      <p:graphicFrame>
        <p:nvGraphicFramePr>
          <p:cNvPr id="5" name="Table 4">
            <a:extLst>
              <a:ext uri="{FF2B5EF4-FFF2-40B4-BE49-F238E27FC236}">
                <a16:creationId xmlns:a16="http://schemas.microsoft.com/office/drawing/2014/main" id="{B1B5EC36-6FC4-C540-AAC8-E8028F572BB0}"/>
              </a:ext>
            </a:extLst>
          </p:cNvPr>
          <p:cNvGraphicFramePr>
            <a:graphicFrameLocks noGrp="1"/>
          </p:cNvGraphicFramePr>
          <p:nvPr>
            <p:extLst>
              <p:ext uri="{D42A27DB-BD31-4B8C-83A1-F6EECF244321}">
                <p14:modId xmlns:p14="http://schemas.microsoft.com/office/powerpoint/2010/main" val="3064927678"/>
              </p:ext>
            </p:extLst>
          </p:nvPr>
        </p:nvGraphicFramePr>
        <p:xfrm>
          <a:off x="451818" y="1385315"/>
          <a:ext cx="7412020" cy="3509414"/>
        </p:xfrm>
        <a:graphic>
          <a:graphicData uri="http://schemas.openxmlformats.org/drawingml/2006/table">
            <a:tbl>
              <a:tblPr firstRow="1" bandRow="1">
                <a:tableStyleId>{5C22544A-7EE6-4342-B048-85BDC9FD1C3A}</a:tableStyleId>
              </a:tblPr>
              <a:tblGrid>
                <a:gridCol w="3706010">
                  <a:extLst>
                    <a:ext uri="{9D8B030D-6E8A-4147-A177-3AD203B41FA5}">
                      <a16:colId xmlns:a16="http://schemas.microsoft.com/office/drawing/2014/main" val="1684005421"/>
                    </a:ext>
                  </a:extLst>
                </a:gridCol>
                <a:gridCol w="3706010">
                  <a:extLst>
                    <a:ext uri="{9D8B030D-6E8A-4147-A177-3AD203B41FA5}">
                      <a16:colId xmlns:a16="http://schemas.microsoft.com/office/drawing/2014/main" val="2204374001"/>
                    </a:ext>
                  </a:extLst>
                </a:gridCol>
              </a:tblGrid>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Calibri" panose="020F0502020204030204" pitchFamily="34" charset="0"/>
                          <a:cs typeface="Calibri" panose="020F0502020204030204" pitchFamily="34" charset="0"/>
                        </a:rPr>
                        <a:t>Notice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Calibri" panose="020F0502020204030204" pitchFamily="34" charset="0"/>
                          <a:cs typeface="Calibri" panose="020F0502020204030204" pitchFamily="34" charset="0"/>
                        </a:rPr>
                        <a:t>Wonder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1662266"/>
                  </a:ext>
                </a:extLst>
              </a:tr>
              <a:tr h="3113174">
                <a:tc>
                  <a:txBody>
                    <a:bodyPr/>
                    <a:lstStyle/>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730219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type="title"/>
          </p:nvPr>
        </p:nvSpPr>
        <p:spPr>
          <a:xfrm>
            <a:off x="457200" y="528066"/>
            <a:ext cx="8229600" cy="65502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a:t>Answering our “Wonder” questions</a:t>
            </a:r>
            <a:endParaRPr/>
          </a:p>
        </p:txBody>
      </p:sp>
      <p:sp>
        <p:nvSpPr>
          <p:cNvPr id="125" name="Google Shape;125;p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In your small groups, select a plant phenomenon to explore. Examples include but are not limited to:  </a:t>
            </a:r>
            <a:br>
              <a:rPr lang="en-US" dirty="0"/>
            </a:br>
            <a:endParaRPr dirty="0"/>
          </a:p>
          <a:p>
            <a:pPr marL="205729" lvl="0" indent="-205729" algn="l" rtl="0">
              <a:spcBef>
                <a:spcPts val="520"/>
              </a:spcBef>
              <a:spcAft>
                <a:spcPts val="600"/>
              </a:spcAft>
              <a:buClr>
                <a:schemeClr val="accent4"/>
              </a:buClr>
              <a:buSzPts val="2600"/>
              <a:buChar char="•"/>
            </a:pPr>
            <a:r>
              <a:rPr lang="en-US" dirty="0"/>
              <a:t>Plants that turn red in sunlight</a:t>
            </a:r>
            <a:endParaRPr dirty="0"/>
          </a:p>
          <a:p>
            <a:pPr marL="205729" lvl="0" indent="-205729" algn="l" rtl="0">
              <a:spcBef>
                <a:spcPts val="520"/>
              </a:spcBef>
              <a:spcAft>
                <a:spcPts val="600"/>
              </a:spcAft>
              <a:buSzPts val="2600"/>
              <a:buChar char="•"/>
            </a:pPr>
            <a:r>
              <a:rPr lang="en-US" dirty="0"/>
              <a:t>The exploding “touch-me-not” (</a:t>
            </a:r>
            <a:r>
              <a:rPr lang="en-US" i="1" dirty="0"/>
              <a:t>Impatiens </a:t>
            </a:r>
            <a:r>
              <a:rPr lang="en-US" i="1" dirty="0" err="1"/>
              <a:t>capensis</a:t>
            </a:r>
            <a:r>
              <a:rPr lang="en-US" dirty="0"/>
              <a:t>)</a:t>
            </a:r>
            <a:endParaRPr dirty="0"/>
          </a:p>
          <a:p>
            <a:pPr marL="205730" lvl="0" indent="-205730" algn="l" rtl="0">
              <a:spcBef>
                <a:spcPts val="520"/>
              </a:spcBef>
              <a:spcAft>
                <a:spcPts val="600"/>
              </a:spcAft>
              <a:buSzPts val="2600"/>
              <a:buChar char="•"/>
            </a:pPr>
            <a:r>
              <a:rPr lang="en-US" i="1" dirty="0"/>
              <a:t>Mimosa </a:t>
            </a:r>
            <a:r>
              <a:rPr lang="en-US" i="1" dirty="0" err="1"/>
              <a:t>pudica</a:t>
            </a:r>
            <a:r>
              <a:rPr lang="en-US" dirty="0"/>
              <a:t> sensitive plants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457200" y="528066"/>
            <a:ext cx="8229600" cy="629018"/>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a:t>Answering our “Wonder” questions</a:t>
            </a:r>
            <a:endParaRPr/>
          </a:p>
        </p:txBody>
      </p:sp>
      <p:sp>
        <p:nvSpPr>
          <p:cNvPr id="132" name="Google Shape;132;p9"/>
          <p:cNvSpPr txBox="1">
            <a:spLocks noGrp="1"/>
          </p:cNvSpPr>
          <p:nvPr>
            <p:ph type="body" idx="1"/>
          </p:nvPr>
        </p:nvSpPr>
        <p:spPr>
          <a:xfrm>
            <a:off x="457200" y="1323594"/>
            <a:ext cx="8229600" cy="3291840"/>
          </a:xfrm>
          <a:prstGeom prst="rect">
            <a:avLst/>
          </a:prstGeom>
          <a:noFill/>
          <a:ln>
            <a:noFill/>
          </a:ln>
        </p:spPr>
        <p:txBody>
          <a:bodyPr spcFirstLastPara="1" wrap="square" lIns="91425" tIns="45700" rIns="91425" bIns="45700" anchor="t" anchorCtr="0">
            <a:normAutofit/>
          </a:bodyPr>
          <a:lstStyle/>
          <a:p>
            <a:pPr indent="-457200">
              <a:spcBef>
                <a:spcPts val="0"/>
              </a:spcBef>
              <a:spcAft>
                <a:spcPts val="600"/>
              </a:spcAft>
            </a:pPr>
            <a:r>
              <a:rPr lang="en-US" dirty="0"/>
              <a:t>Write an initial explanation for how the environment might cause the phenomenon you chose.</a:t>
            </a:r>
            <a:endParaRPr dirty="0"/>
          </a:p>
          <a:p>
            <a:pPr indent="-457200">
              <a:spcAft>
                <a:spcPts val="600"/>
              </a:spcAft>
            </a:pPr>
            <a:r>
              <a:rPr lang="en-US" dirty="0"/>
              <a:t>In your group, go online to research the information on the Explore Notes handout.</a:t>
            </a:r>
            <a:endParaRPr dirty="0"/>
          </a:p>
          <a:p>
            <a:pPr marL="637779" lvl="1" indent="-342900">
              <a:spcBef>
                <a:spcPts val="400"/>
              </a:spcBef>
              <a:spcAft>
                <a:spcPts val="600"/>
              </a:spcAft>
              <a:buSzPts val="1700"/>
              <a:buFont typeface="Arial" panose="020B0604020202020204" pitchFamily="34" charset="0"/>
              <a:buChar char="•"/>
            </a:pPr>
            <a:r>
              <a:rPr lang="en-US" sz="2000" i="1" dirty="0"/>
              <a:t>You can try to answer some of our other “Wonder” questions if you finish your Explore Notes early.</a:t>
            </a:r>
            <a:endParaRPr i="1" dirty="0"/>
          </a:p>
          <a:p>
            <a:pPr marL="637779" lvl="1" indent="-342900">
              <a:spcBef>
                <a:spcPts val="400"/>
              </a:spcBef>
              <a:spcAft>
                <a:spcPts val="600"/>
              </a:spcAft>
              <a:buSzPts val="1700"/>
              <a:buFont typeface="Arial" panose="020B0604020202020204" pitchFamily="34" charset="0"/>
              <a:buChar char="•"/>
            </a:pPr>
            <a:r>
              <a:rPr lang="en-US" sz="2000" i="1" dirty="0"/>
              <a:t>Use the back of the handout if you need more space.</a:t>
            </a:r>
            <a:endParaRPr i="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1"/>
          <p:cNvSpPr txBox="1">
            <a:spLocks noGrp="1"/>
          </p:cNvSpPr>
          <p:nvPr>
            <p:ph type="title"/>
          </p:nvPr>
        </p:nvSpPr>
        <p:spPr>
          <a:xfrm>
            <a:off x="457200" y="217459"/>
            <a:ext cx="8229600" cy="614567"/>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How I Know It</a:t>
            </a:r>
            <a:endParaRPr dirty="0"/>
          </a:p>
        </p:txBody>
      </p:sp>
      <p:sp>
        <p:nvSpPr>
          <p:cNvPr id="139" name="Google Shape;139;p11"/>
          <p:cNvSpPr txBox="1">
            <a:spLocks noGrp="1"/>
          </p:cNvSpPr>
          <p:nvPr>
            <p:ph type="body" idx="1"/>
          </p:nvPr>
        </p:nvSpPr>
        <p:spPr>
          <a:xfrm>
            <a:off x="285750" y="995981"/>
            <a:ext cx="4755835" cy="3675586"/>
          </a:xfrm>
          <a:prstGeom prst="rect">
            <a:avLst/>
          </a:prstGeom>
          <a:noFill/>
          <a:ln>
            <a:noFill/>
          </a:ln>
        </p:spPr>
        <p:txBody>
          <a:bodyPr spcFirstLastPara="1" wrap="square" lIns="91425" tIns="45700" rIns="91425" bIns="45700" anchor="ctr" anchorCtr="0">
            <a:normAutofit lnSpcReduction="10000"/>
          </a:bodyPr>
          <a:lstStyle/>
          <a:p>
            <a:pPr marL="514350" lvl="0" indent="-514350" algn="l" rtl="0">
              <a:lnSpc>
                <a:spcPct val="90000"/>
              </a:lnSpc>
              <a:spcBef>
                <a:spcPts val="0"/>
              </a:spcBef>
              <a:spcAft>
                <a:spcPts val="0"/>
              </a:spcAft>
              <a:buSzPts val="2600"/>
              <a:buFont typeface="+mj-lt"/>
              <a:buAutoNum type="arabicPeriod"/>
            </a:pPr>
            <a:r>
              <a:rPr lang="en-US" b="1" dirty="0"/>
              <a:t>Inside the circle</a:t>
            </a:r>
            <a:r>
              <a:rPr lang="en-US" dirty="0"/>
              <a:t>, write everything you know about how the environment affects plant growth.</a:t>
            </a:r>
          </a:p>
          <a:p>
            <a:pPr marL="514350" lvl="0" indent="-514350" algn="l" rtl="0">
              <a:lnSpc>
                <a:spcPct val="90000"/>
              </a:lnSpc>
              <a:spcBef>
                <a:spcPts val="1000"/>
              </a:spcBef>
              <a:spcAft>
                <a:spcPts val="0"/>
              </a:spcAft>
              <a:buSzPts val="2600"/>
              <a:buFont typeface="Calibri"/>
              <a:buAutoNum type="arabicPeriod"/>
            </a:pPr>
            <a:r>
              <a:rPr lang="en-US" dirty="0"/>
              <a:t>Draw an arrow </a:t>
            </a:r>
            <a:r>
              <a:rPr lang="en-US" b="1" dirty="0"/>
              <a:t>from each</a:t>
            </a:r>
            <a:r>
              <a:rPr lang="en-US" dirty="0"/>
              <a:t> </a:t>
            </a:r>
            <a:r>
              <a:rPr lang="en-US" b="1" dirty="0"/>
              <a:t>fact</a:t>
            </a:r>
            <a:r>
              <a:rPr lang="en-US" dirty="0"/>
              <a:t> inside the circle </a:t>
            </a:r>
            <a:r>
              <a:rPr lang="en-US" b="1" dirty="0"/>
              <a:t>to the outside</a:t>
            </a:r>
            <a:endParaRPr lang="en-US" dirty="0"/>
          </a:p>
          <a:p>
            <a:pPr marL="514350" lvl="0" indent="-514350">
              <a:lnSpc>
                <a:spcPct val="90000"/>
              </a:lnSpc>
              <a:spcBef>
                <a:spcPts val="1000"/>
              </a:spcBef>
              <a:buFont typeface="Calibri"/>
              <a:buAutoNum type="arabicPeriod"/>
            </a:pPr>
            <a:r>
              <a:rPr lang="en-US" b="1" dirty="0"/>
              <a:t>Outside the circle at the end of your arrow</a:t>
            </a:r>
            <a:r>
              <a:rPr lang="en-US" dirty="0"/>
              <a:t>,</a:t>
            </a:r>
            <a:r>
              <a:rPr lang="en-US" b="1" dirty="0"/>
              <a:t> </a:t>
            </a:r>
            <a:r>
              <a:rPr lang="en-US" dirty="0"/>
              <a:t>write where you learned that information</a:t>
            </a:r>
            <a:endParaRPr dirty="0"/>
          </a:p>
        </p:txBody>
      </p:sp>
      <p:pic>
        <p:nvPicPr>
          <p:cNvPr id="141" name="Google Shape;141;p1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02291" y="152398"/>
            <a:ext cx="3831871" cy="3675586"/>
          </a:xfrm>
          <a:prstGeom prst="rect">
            <a:avLst/>
          </a:prstGeom>
          <a:noFill/>
          <a:ln w="9525" cap="flat" cmpd="sng">
            <a:solidFill>
              <a:schemeClr val="dk1"/>
            </a:solidFill>
            <a:prstDash val="solid"/>
            <a:round/>
            <a:headEnd type="none" w="sm" len="sm"/>
            <a:tailEnd type="none" w="sm" len="sm"/>
          </a:ln>
        </p:spPr>
      </p:pic>
      <p:grpSp>
        <p:nvGrpSpPr>
          <p:cNvPr id="142" name="Google Shape;142;p11"/>
          <p:cNvGrpSpPr/>
          <p:nvPr/>
        </p:nvGrpSpPr>
        <p:grpSpPr>
          <a:xfrm>
            <a:off x="5744230" y="241091"/>
            <a:ext cx="3217913" cy="3455224"/>
            <a:chOff x="5744230" y="241091"/>
            <a:chExt cx="3217913" cy="3455224"/>
          </a:xfrm>
        </p:grpSpPr>
        <p:grpSp>
          <p:nvGrpSpPr>
            <p:cNvPr id="143" name="Google Shape;143;p11"/>
            <p:cNvGrpSpPr/>
            <p:nvPr/>
          </p:nvGrpSpPr>
          <p:grpSpPr>
            <a:xfrm>
              <a:off x="5744230" y="241091"/>
              <a:ext cx="3217913" cy="1392742"/>
              <a:chOff x="5744230" y="241091"/>
              <a:chExt cx="3217913" cy="1392742"/>
            </a:xfrm>
          </p:grpSpPr>
          <p:sp>
            <p:nvSpPr>
              <p:cNvPr id="144" name="Google Shape;144;p11"/>
              <p:cNvSpPr txBox="1"/>
              <p:nvPr/>
            </p:nvSpPr>
            <p:spPr>
              <a:xfrm>
                <a:off x="5744230" y="1142633"/>
                <a:ext cx="248786" cy="230832"/>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900"/>
                  <a:buFont typeface="Arial"/>
                  <a:buNone/>
                </a:pPr>
                <a:r>
                  <a:rPr lang="en-US" sz="900" b="0" i="0" u="none" strike="noStrike" cap="none">
                    <a:solidFill>
                      <a:schemeClr val="lt1"/>
                    </a:solidFill>
                    <a:latin typeface="Arial"/>
                    <a:ea typeface="Arial"/>
                    <a:cs typeface="Arial"/>
                    <a:sym typeface="Arial"/>
                  </a:rPr>
                  <a:t>1</a:t>
                </a:r>
                <a:endParaRPr/>
              </a:p>
            </p:txBody>
          </p:sp>
          <p:sp>
            <p:nvSpPr>
              <p:cNvPr id="145" name="Google Shape;145;p11"/>
              <p:cNvSpPr txBox="1"/>
              <p:nvPr/>
            </p:nvSpPr>
            <p:spPr>
              <a:xfrm>
                <a:off x="7690024" y="1403001"/>
                <a:ext cx="248786" cy="230832"/>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900"/>
                  <a:buFont typeface="Arial"/>
                  <a:buNone/>
                </a:pPr>
                <a:r>
                  <a:rPr lang="en-US" sz="900" b="0" i="0" u="none" strike="noStrike" cap="none">
                    <a:solidFill>
                      <a:schemeClr val="lt1"/>
                    </a:solidFill>
                    <a:latin typeface="Arial"/>
                    <a:ea typeface="Arial"/>
                    <a:cs typeface="Arial"/>
                    <a:sym typeface="Arial"/>
                  </a:rPr>
                  <a:t>2</a:t>
                </a:r>
                <a:endParaRPr/>
              </a:p>
            </p:txBody>
          </p:sp>
          <p:sp>
            <p:nvSpPr>
              <p:cNvPr id="146" name="Google Shape;146;p11"/>
              <p:cNvSpPr txBox="1"/>
              <p:nvPr/>
            </p:nvSpPr>
            <p:spPr>
              <a:xfrm>
                <a:off x="8713357" y="241091"/>
                <a:ext cx="248786" cy="230832"/>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900"/>
                  <a:buFont typeface="Arial"/>
                  <a:buNone/>
                </a:pPr>
                <a:r>
                  <a:rPr lang="en-US" sz="900" b="0" i="0" u="none" strike="noStrike" cap="none">
                    <a:solidFill>
                      <a:schemeClr val="lt1"/>
                    </a:solidFill>
                    <a:latin typeface="Arial"/>
                    <a:ea typeface="Arial"/>
                    <a:cs typeface="Arial"/>
                    <a:sym typeface="Arial"/>
                  </a:rPr>
                  <a:t>3</a:t>
                </a:r>
                <a:endParaRPr/>
              </a:p>
            </p:txBody>
          </p:sp>
        </p:grpSp>
        <p:grpSp>
          <p:nvGrpSpPr>
            <p:cNvPr id="147" name="Google Shape;147;p11"/>
            <p:cNvGrpSpPr/>
            <p:nvPr/>
          </p:nvGrpSpPr>
          <p:grpSpPr>
            <a:xfrm>
              <a:off x="6218116" y="2843365"/>
              <a:ext cx="2735212" cy="852950"/>
              <a:chOff x="6251892" y="780883"/>
              <a:chExt cx="2735212" cy="852950"/>
            </a:xfrm>
          </p:grpSpPr>
          <p:sp>
            <p:nvSpPr>
              <p:cNvPr id="148" name="Google Shape;148;p11"/>
              <p:cNvSpPr txBox="1"/>
              <p:nvPr/>
            </p:nvSpPr>
            <p:spPr>
              <a:xfrm>
                <a:off x="6251892" y="869570"/>
                <a:ext cx="248786" cy="230832"/>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900"/>
                  <a:buFont typeface="Arial"/>
                  <a:buNone/>
                </a:pPr>
                <a:r>
                  <a:rPr lang="en-US" sz="900" b="0" i="0" u="none" strike="noStrike" cap="none">
                    <a:solidFill>
                      <a:schemeClr val="lt1"/>
                    </a:solidFill>
                    <a:latin typeface="Arial"/>
                    <a:ea typeface="Arial"/>
                    <a:cs typeface="Arial"/>
                    <a:sym typeface="Arial"/>
                  </a:rPr>
                  <a:t>1</a:t>
                </a:r>
                <a:endParaRPr/>
              </a:p>
            </p:txBody>
          </p:sp>
          <p:sp>
            <p:nvSpPr>
              <p:cNvPr id="149" name="Google Shape;149;p11"/>
              <p:cNvSpPr txBox="1"/>
              <p:nvPr/>
            </p:nvSpPr>
            <p:spPr>
              <a:xfrm>
                <a:off x="7690024" y="1403001"/>
                <a:ext cx="248786" cy="230832"/>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900"/>
                  <a:buFont typeface="Arial"/>
                  <a:buNone/>
                </a:pPr>
                <a:r>
                  <a:rPr lang="en-US" sz="900" b="0" i="0" u="none" strike="noStrike" cap="none">
                    <a:solidFill>
                      <a:schemeClr val="lt1"/>
                    </a:solidFill>
                    <a:latin typeface="Arial"/>
                    <a:ea typeface="Arial"/>
                    <a:cs typeface="Arial"/>
                    <a:sym typeface="Arial"/>
                  </a:rPr>
                  <a:t>2</a:t>
                </a:r>
                <a:endParaRPr/>
              </a:p>
            </p:txBody>
          </p:sp>
          <p:sp>
            <p:nvSpPr>
              <p:cNvPr id="150" name="Google Shape;150;p11"/>
              <p:cNvSpPr txBox="1"/>
              <p:nvPr/>
            </p:nvSpPr>
            <p:spPr>
              <a:xfrm>
                <a:off x="8738318" y="780883"/>
                <a:ext cx="248786" cy="230832"/>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900"/>
                  <a:buFont typeface="Arial"/>
                  <a:buNone/>
                </a:pPr>
                <a:r>
                  <a:rPr lang="en-US" sz="900" b="0" i="0" u="none" strike="noStrike" cap="none">
                    <a:solidFill>
                      <a:schemeClr val="lt1"/>
                    </a:solidFill>
                    <a:latin typeface="Arial"/>
                    <a:ea typeface="Arial"/>
                    <a:cs typeface="Arial"/>
                    <a:sym typeface="Arial"/>
                  </a:rPr>
                  <a:t>3</a:t>
                </a:r>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2820</Words>
  <Application>Microsoft Macintosh PowerPoint</Application>
  <PresentationFormat>On-screen Show (16:9)</PresentationFormat>
  <Paragraphs>206</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Calibri</vt:lpstr>
      <vt:lpstr>Arial</vt:lpstr>
      <vt:lpstr>Constantia</vt:lpstr>
      <vt:lpstr>Noto Sans Symbols</vt:lpstr>
      <vt:lpstr>Georgia</vt:lpstr>
      <vt:lpstr>LEARN theme</vt:lpstr>
      <vt:lpstr>LEARN theme</vt:lpstr>
      <vt:lpstr>PowerPoint Presentation</vt:lpstr>
      <vt:lpstr>Trees in the Wind</vt:lpstr>
      <vt:lpstr>Lesson Objective: </vt:lpstr>
      <vt:lpstr>PowerPoint Presentation</vt:lpstr>
      <vt:lpstr>Are you sure you know what caused that?</vt:lpstr>
      <vt:lpstr>We Noticed …   We Wondered …</vt:lpstr>
      <vt:lpstr>Answering our “Wonder” questions</vt:lpstr>
      <vt:lpstr>Answering our “Wonder” questions</vt:lpstr>
      <vt:lpstr>How I Know It</vt:lpstr>
      <vt:lpstr>Sharing Research Findings</vt:lpstr>
      <vt:lpstr>How I Know It</vt:lpstr>
      <vt:lpstr>How the Environment Affects Plants</vt:lpstr>
      <vt:lpstr>How the Environment Affects Plants</vt:lpstr>
      <vt:lpstr>How the Environment Affects Plants</vt:lpstr>
      <vt:lpstr>How the Environment Affects Plants</vt:lpstr>
      <vt:lpstr>How the Environment Affects Plants</vt:lpstr>
      <vt:lpstr>Collecting Data</vt:lpstr>
      <vt:lpstr>Annotate Your “How I Know It” </vt:lpstr>
      <vt:lpstr>Summarizing Your “How I Know It”</vt:lpstr>
      <vt:lpstr>How the Environment Affects Plants</vt:lpstr>
      <vt:lpstr>We Wondered …</vt:lpstr>
      <vt:lpstr>How the Environment Affects Plants</vt:lpstr>
      <vt:lpstr>How Genes Affect Plants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Hoang, Ada C.</cp:lastModifiedBy>
  <cp:revision>19</cp:revision>
  <dcterms:modified xsi:type="dcterms:W3CDTF">2020-04-07T15:41:58Z</dcterms:modified>
</cp:coreProperties>
</file>