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15"/>
  </p:notesMasterIdLst>
  <p:sldIdLst>
    <p:sldId id="355" r:id="rId2"/>
    <p:sldId id="384" r:id="rId3"/>
    <p:sldId id="356" r:id="rId4"/>
    <p:sldId id="359" r:id="rId5"/>
    <p:sldId id="360" r:id="rId6"/>
    <p:sldId id="361" r:id="rId7"/>
    <p:sldId id="432" r:id="rId8"/>
    <p:sldId id="357" r:id="rId9"/>
    <p:sldId id="477" r:id="rId10"/>
    <p:sldId id="428" r:id="rId11"/>
    <p:sldId id="429" r:id="rId12"/>
    <p:sldId id="364" r:id="rId13"/>
    <p:sldId id="476" r:id="rId14"/>
  </p:sldIdLst>
  <p:sldSz cx="9144000" cy="6858000" type="screen4x3"/>
  <p:notesSz cx="6858000" cy="9144000"/>
  <p:defaultTextStyle>
    <a:defPPr>
      <a:defRPr lang="en-US"/>
    </a:defPPr>
    <a:lvl1pPr mar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BA25"/>
    <a:srgbClr val="A2C3D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1720"/>
  </p:normalViewPr>
  <p:slideViewPr>
    <p:cSldViewPr>
      <p:cViewPr varScale="1">
        <p:scale>
          <a:sx n="68" d="100"/>
          <a:sy n="68" d="100"/>
        </p:scale>
        <p:origin x="175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10FD3-7321-468F-9645-49D39A7A3B6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AA88-C1BA-4D4A-A6E1-CC64BA1F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6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</a:t>
            </a:r>
            <a:r>
              <a:rPr lang="en-US" baseline="0" dirty="0"/>
              <a:t> write a caption on a post-it.  As the EAS alert is playing, pass out sheet that the group will use to combine their lists 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9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99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77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with</a:t>
            </a:r>
            <a:r>
              <a:rPr lang="en-US" baseline="0" dirty="0"/>
              <a:t> the class about what they would do.  This usually sparks some lively conversations. Tell them that this is a REAL threat and could happen ANY TIME!!!!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7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embedded video doesn’t play, go to link here: 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=7ukQhycKOFw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AA88-C1BA-4D4A-A6E1-CC64BA1FEF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2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out rubric.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AA88-C1BA-4D4A-A6E1-CC64BA1FE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1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3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4"/>
            </a:gs>
            <a:gs pos="85000">
              <a:schemeClr val="accent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4"/>
          <a:lstStyle>
            <a:lvl1pPr marL="0" marR="45711" indent="0" algn="l">
              <a:buNone/>
              <a:defRPr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6" indent="0" algn="ctr">
              <a:buNone/>
            </a:lvl2pPr>
            <a:lvl3pPr marL="914212" indent="0" algn="ctr">
              <a:buNone/>
            </a:lvl3pPr>
            <a:lvl4pPr marL="1371320" indent="0" algn="ctr">
              <a:buNone/>
            </a:lvl4pPr>
            <a:lvl5pPr marL="1828426" indent="0" algn="ctr">
              <a:buNone/>
            </a:lvl5pPr>
            <a:lvl6pPr marL="2285532" indent="0" algn="ctr">
              <a:buNone/>
            </a:lvl6pPr>
            <a:lvl7pPr marL="2742640" indent="0" algn="ctr">
              <a:buNone/>
            </a:lvl7pPr>
            <a:lvl8pPr marL="3199744" indent="0" algn="ctr">
              <a:buNone/>
            </a:lvl8pPr>
            <a:lvl9pPr marL="3656852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07" tIns="91407" rIns="91407" bIns="91407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rgbClr val="991B1E"/>
                </a:solidFill>
                <a:latin typeface="Calibri"/>
                <a:ea typeface="Georgia"/>
                <a:cs typeface="Calibri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07" tIns="91407" rIns="91407" bIns="91407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07" tIns="91407" rIns="91407" bIns="91407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600">
                <a:solidFill>
                  <a:srgbClr val="FFFFFF"/>
                </a:solidFill>
              </a:rPr>
              <a:t>Click to edit Master title style</a:t>
            </a:r>
            <a:endParaRPr sz="5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00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659298"/>
            </a:gs>
            <a:gs pos="100000">
              <a:srgbClr val="4E6F74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/>
          </a:bodyPr>
          <a:lstStyle>
            <a:lvl1pPr algn="l" rtl="0">
              <a:spcBef>
                <a:spcPct val="0"/>
              </a:spcBef>
              <a:buNone/>
              <a:defRPr lang="en-US" sz="5600" b="0" cap="none" baseline="0" dirty="0">
                <a:ln w="635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11" rIns="45711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04088"/>
            <a:ext cx="8229600" cy="1143000"/>
          </a:xfrm>
        </p:spPr>
        <p:txBody>
          <a:bodyPr tIns="45711" anchor="b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11" tIns="0" rIns="45711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11" tIns="0" rIns="45711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04088"/>
            <a:ext cx="8305800" cy="1143000"/>
          </a:xfrm>
        </p:spPr>
        <p:txBody>
          <a:bodyPr vert="horz" tIns="457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3575050" y="1905000"/>
            <a:ext cx="5111750" cy="4343400"/>
          </a:xfrm>
        </p:spPr>
        <p:txBody>
          <a:bodyPr tIns="0"/>
          <a:lstStyle>
            <a:lvl1pPr marL="0" indent="0">
              <a:buNone/>
              <a:defRPr sz="2800" baseline="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kumimoji="0" lang="en-US" dirty="0"/>
              <a:t>[place photo or chart here]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04088"/>
            <a:ext cx="8229600" cy="1143000"/>
          </a:xfrm>
        </p:spPr>
        <p:txBody>
          <a:bodyPr tIns="45711" anchor="b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905000"/>
            <a:ext cx="3124200" cy="434340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07" tIns="91407" rIns="91407" bIns="91407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accent4"/>
                </a:solidFill>
                <a:latin typeface="Calibri"/>
                <a:ea typeface="Georgia"/>
                <a:cs typeface="Calibri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07" tIns="91407" rIns="91407" bIns="91407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chemeClr val="bg1">
                <a:lumMod val="85000"/>
              </a:schemeClr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tIns="45711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 lIns="91421" tIns="45711" rIns="91421" bIns="45711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74264" indent="-27426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639948" indent="-24683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914212" indent="-24683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188476" indent="-21026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1462740" indent="-21026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1737004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4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11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76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77108"/>
            <a:ext cx="9143999" cy="6100066"/>
          </a:xfrm>
          <a:prstGeom prst="rect">
            <a:avLst/>
          </a:prstGeom>
        </p:spPr>
      </p:pic>
      <p:pic>
        <p:nvPicPr>
          <p:cNvPr id="4" name="EAS Ale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7625" y="10112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0033" y="4419600"/>
            <a:ext cx="8229600" cy="43857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Stay with your 12:00 partner.</a:t>
            </a:r>
          </a:p>
          <a:p>
            <a:pPr>
              <a:lnSpc>
                <a:spcPct val="120000"/>
              </a:lnSpc>
            </a:pPr>
            <a:endParaRPr lang="en-US" sz="2531" dirty="0"/>
          </a:p>
          <a:p>
            <a:endParaRPr lang="en-US" sz="2250" dirty="0"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8" name="Picture 7" descr="Instructional Strategy Illustrations-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066800"/>
            <a:ext cx="3822633" cy="2529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2566" y="1066800"/>
            <a:ext cx="1706257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latin typeface="Lucida Handwriting" panose="03010101010101010101" pitchFamily="66" charset="0"/>
              </a:rPr>
              <a:t>Billy</a:t>
            </a:r>
            <a:r>
              <a:rPr lang="en-US" sz="1266" dirty="0">
                <a:latin typeface="Lucida Handwriting" panose="03010101010101010101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73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8610600" cy="5791200"/>
          </a:xfrm>
        </p:spPr>
        <p:txBody>
          <a:bodyPr>
            <a:normAutofit fontScale="92500" lnSpcReduction="10000"/>
          </a:bodyPr>
          <a:lstStyle/>
          <a:p>
            <a:pPr marL="393172" lvl="1" indent="0">
              <a:buNone/>
            </a:pPr>
            <a:endParaRPr lang="en-US" sz="3094" dirty="0"/>
          </a:p>
          <a:p>
            <a:r>
              <a:rPr lang="en-US" sz="3200" dirty="0"/>
              <a:t>Your goal: make a persuasive presentation about CMEs. It could be</a:t>
            </a:r>
            <a:r>
              <a:rPr lang="en-US" sz="3200" dirty="0">
                <a:sym typeface="Wingdings" pitchFamily="2" charset="2"/>
              </a:rPr>
              <a:t> (but not limited to):</a:t>
            </a:r>
          </a:p>
          <a:p>
            <a:pPr lvl="1"/>
            <a:r>
              <a:rPr lang="en-US" sz="3000" dirty="0">
                <a:sym typeface="Wingdings" pitchFamily="2" charset="2"/>
              </a:rPr>
              <a:t>A PSA over CMEs and what the public should do</a:t>
            </a:r>
          </a:p>
          <a:p>
            <a:pPr lvl="1"/>
            <a:r>
              <a:rPr lang="en-US" sz="3000" dirty="0">
                <a:sym typeface="Wingdings" pitchFamily="2" charset="2"/>
              </a:rPr>
              <a:t>News/Radio broadcast as if a CME is occurring</a:t>
            </a:r>
          </a:p>
          <a:p>
            <a:pPr lvl="1"/>
            <a:r>
              <a:rPr lang="en-US" sz="3000" dirty="0">
                <a:sym typeface="Wingdings" pitchFamily="2" charset="2"/>
              </a:rPr>
              <a:t>Commercial pitching a survival item for a CME</a:t>
            </a:r>
          </a:p>
          <a:p>
            <a:pPr lvl="1"/>
            <a:r>
              <a:rPr lang="en-US" sz="3000" dirty="0">
                <a:sym typeface="Wingdings" pitchFamily="2" charset="2"/>
              </a:rPr>
              <a:t>Quick documentary over CMEs (preferably a la Blair Witch Project, </a:t>
            </a:r>
            <a:r>
              <a:rPr lang="en-US" sz="3000" dirty="0" err="1">
                <a:sym typeface="Wingdings" pitchFamily="2" charset="2"/>
              </a:rPr>
              <a:t>Cloverfield</a:t>
            </a:r>
            <a:r>
              <a:rPr lang="en-US" sz="3000" dirty="0">
                <a:sym typeface="Wingdings" pitchFamily="2" charset="2"/>
              </a:rPr>
              <a:t>, The Office, Spinal Tap, etc.)</a:t>
            </a:r>
          </a:p>
          <a:p>
            <a:pPr lvl="1"/>
            <a:r>
              <a:rPr lang="en-US" sz="3000" dirty="0"/>
              <a:t>No matter what, it should be persuasive and factual</a:t>
            </a:r>
            <a:endParaRPr lang="en-US" sz="2894" dirty="0">
              <a:latin typeface="+mj-lt"/>
              <a:ea typeface="Avenir Light" charset="0"/>
              <a:cs typeface="Avenir Light" charset="0"/>
            </a:endParaRPr>
          </a:p>
          <a:p>
            <a:r>
              <a:rPr lang="en-US" sz="3094" dirty="0">
                <a:latin typeface="+mj-lt"/>
                <a:ea typeface="Avenir Light" charset="0"/>
                <a:cs typeface="Avenir Light" charset="0"/>
              </a:rPr>
              <a:t>Keep the presentations around 5 minutes.</a:t>
            </a:r>
          </a:p>
          <a:p>
            <a:r>
              <a:rPr lang="en-US" sz="3094" dirty="0">
                <a:ea typeface="Avenir Light" charset="0"/>
                <a:cs typeface="Avenir Light" charset="0"/>
              </a:rPr>
              <a:t>Do research over CMEs and put together your presentation</a:t>
            </a:r>
          </a:p>
          <a:p>
            <a:endParaRPr lang="en-US" sz="3094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3552" y="0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/>
              <a:t>Coronal Mass Ejection Research</a:t>
            </a:r>
          </a:p>
        </p:txBody>
      </p:sp>
    </p:spTree>
    <p:extLst>
      <p:ext uri="{BB962C8B-B14F-4D97-AF65-F5344CB8AC3E}">
        <p14:creationId xmlns:p14="http://schemas.microsoft.com/office/powerpoint/2010/main" val="7969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70027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21209" y="-609600"/>
            <a:ext cx="9386418" cy="1905521"/>
          </a:xfrm>
        </p:spPr>
        <p:txBody>
          <a:bodyPr>
            <a:normAutofit/>
          </a:bodyPr>
          <a:lstStyle/>
          <a:p>
            <a:pPr marL="393172" lvl="1" indent="0">
              <a:buNone/>
            </a:pPr>
            <a:endParaRPr lang="en-US" sz="3094" dirty="0">
              <a:latin typeface="Avenir Light" charset="0"/>
              <a:ea typeface="Avenir Light" charset="0"/>
              <a:cs typeface="Avenir Light" charset="0"/>
            </a:endParaRPr>
          </a:p>
          <a:p>
            <a:pPr marL="0" indent="0" algn="ctr">
              <a:buNone/>
            </a:pPr>
            <a:r>
              <a:rPr lang="en-US" sz="2812" b="1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How can understanding potential dangers influence the decisions we make in our everyday lives?</a:t>
            </a:r>
          </a:p>
          <a:p>
            <a:endParaRPr lang="en-US" sz="3094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36FF-A1F9-B148-A88D-6488F713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Metacognitive Cards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F735C-5CF4-8842-B3F5-D57C33386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over the list of activities done in the lesson</a:t>
            </a:r>
          </a:p>
          <a:p>
            <a:r>
              <a:rPr lang="en-US" dirty="0"/>
              <a:t>Reflect over how the activity helped you learn</a:t>
            </a:r>
          </a:p>
          <a:p>
            <a:r>
              <a:rPr lang="en-US" dirty="0"/>
              <a:t>This is not what you learned, but how helpful it was, and what part of the activity was most helpful to </a:t>
            </a:r>
            <a:r>
              <a:rPr lang="en-US"/>
              <a:t>you learning</a:t>
            </a:r>
          </a:p>
        </p:txBody>
      </p:sp>
    </p:spTree>
    <p:extLst>
      <p:ext uri="{BB962C8B-B14F-4D97-AF65-F5344CB8AC3E}">
        <p14:creationId xmlns:p14="http://schemas.microsoft.com/office/powerpoint/2010/main" val="40130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you do?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get home from work, turn on the TV, and the news people are urging the public to prepare for a “Carrington Class” solar flare.  Although the newscasters aren’t explaining the space weather very well, the threat is very clear: The entire northern hemisphere may be without ALL electronics AND power for up to a year.  You have 12 hours to get ready for 1800s style living. You frantically start preparing.</a:t>
            </a:r>
          </a:p>
          <a:p>
            <a:r>
              <a:rPr lang="en-US" dirty="0"/>
              <a:t>Using the worksheet, write down the first three things you do to get ready.</a:t>
            </a:r>
          </a:p>
        </p:txBody>
      </p:sp>
      <p:pic>
        <p:nvPicPr>
          <p:cNvPr id="4" name="R.E.M._-_Its_The_End_Of_The_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2434" y="7670602"/>
            <a:ext cx="4286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57934"/>
            <a:ext cx="9143999" cy="6100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11146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can understanding potential dangers influence the decisions</a:t>
            </a:r>
          </a:p>
          <a:p>
            <a:r>
              <a:rPr lang="en-US" sz="2400" dirty="0"/>
              <a:t>we make in our everyday lives?</a:t>
            </a:r>
          </a:p>
        </p:txBody>
      </p:sp>
    </p:spTree>
    <p:extLst>
      <p:ext uri="{BB962C8B-B14F-4D97-AF65-F5344CB8AC3E}">
        <p14:creationId xmlns:p14="http://schemas.microsoft.com/office/powerpoint/2010/main" val="3520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566" y="3264712"/>
            <a:ext cx="8229600" cy="43857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31" dirty="0"/>
              <a:t>Find your 12:00 partner and compare your lists.</a:t>
            </a:r>
          </a:p>
          <a:p>
            <a:pPr>
              <a:lnSpc>
                <a:spcPct val="120000"/>
              </a:lnSpc>
            </a:pPr>
            <a:r>
              <a:rPr lang="en-US" sz="2531" b="1" dirty="0"/>
              <a:t>Do not look at other groups’ lists!</a:t>
            </a:r>
          </a:p>
          <a:p>
            <a:pPr>
              <a:lnSpc>
                <a:spcPct val="120000"/>
              </a:lnSpc>
            </a:pPr>
            <a:r>
              <a:rPr lang="en-US" sz="2531" dirty="0"/>
              <a:t>Eliminate one item from your partner’s list you feel is least important.</a:t>
            </a:r>
          </a:p>
          <a:p>
            <a:pPr>
              <a:lnSpc>
                <a:spcPct val="120000"/>
              </a:lnSpc>
            </a:pPr>
            <a:r>
              <a:rPr lang="en-US" sz="2531" dirty="0"/>
              <a:t>Combine your two lists into one list of 4 items you feel are most important to prepare for the upcoming solar bombardment.</a:t>
            </a:r>
          </a:p>
          <a:p>
            <a:endParaRPr lang="en-US" sz="2250" dirty="0"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8" name="Picture 7" descr="Instructional Strategy Illustrations-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69" y="108635"/>
            <a:ext cx="3822633" cy="2529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4583" y="42374"/>
            <a:ext cx="1706257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latin typeface="Lucida Handwriting" panose="03010101010101010101" pitchFamily="66" charset="0"/>
              </a:rPr>
              <a:t>Billy</a:t>
            </a:r>
            <a:r>
              <a:rPr lang="en-US" sz="1266" dirty="0">
                <a:latin typeface="Lucida Handwriting" panose="03010101010101010101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774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9495"/>
            <a:ext cx="8229600" cy="4967700"/>
          </a:xfrm>
        </p:spPr>
        <p:txBody>
          <a:bodyPr>
            <a:normAutofit/>
          </a:bodyPr>
          <a:lstStyle/>
          <a:p>
            <a:pPr marL="393172" lvl="1" indent="0">
              <a:buNone/>
            </a:pPr>
            <a:endParaRPr lang="en-US" sz="3094" dirty="0"/>
          </a:p>
          <a:p>
            <a:r>
              <a:rPr lang="en-US" sz="2812" dirty="0"/>
              <a:t>When I say, pass your list of 4 to </a:t>
            </a:r>
            <a:br>
              <a:rPr lang="en-US" sz="2812" dirty="0"/>
            </a:br>
            <a:r>
              <a:rPr lang="en-US" sz="2812" dirty="0"/>
              <a:t>another group.</a:t>
            </a:r>
          </a:p>
          <a:p>
            <a:r>
              <a:rPr lang="en-US" sz="2812" dirty="0"/>
              <a:t>When you get another group’s list, strike through the item you and your partner feel is least important.</a:t>
            </a:r>
          </a:p>
          <a:p>
            <a:r>
              <a:rPr lang="en-US" sz="2812" dirty="0"/>
              <a:t>We will pass all the lists at one time, and only pass when instructed to do so.</a:t>
            </a:r>
          </a:p>
          <a:p>
            <a:r>
              <a:rPr lang="en-US" sz="2812" dirty="0"/>
              <a:t>Each list will go to two different groups, then it will return to you with two items marked out.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Identifying Big Ideas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579" y="13891"/>
            <a:ext cx="2694554" cy="33911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6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579" y="13891"/>
            <a:ext cx="2694554" cy="33911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941444"/>
            <a:ext cx="8229600" cy="4967700"/>
          </a:xfrm>
        </p:spPr>
        <p:txBody>
          <a:bodyPr>
            <a:normAutofit/>
          </a:bodyPr>
          <a:lstStyle/>
          <a:p>
            <a:pPr marL="393172" lvl="1" indent="0">
              <a:buNone/>
            </a:pPr>
            <a:endParaRPr lang="en-US" sz="3094" dirty="0"/>
          </a:p>
          <a:p>
            <a:r>
              <a:rPr lang="en-US" sz="3094" dirty="0"/>
              <a:t>Look at your original list.  </a:t>
            </a:r>
          </a:p>
          <a:p>
            <a:r>
              <a:rPr lang="en-US" sz="3094" dirty="0"/>
              <a:t>It should only have two items left on </a:t>
            </a:r>
            <a:br>
              <a:rPr lang="en-US" sz="3094" dirty="0"/>
            </a:br>
            <a:r>
              <a:rPr lang="en-US" sz="3094" dirty="0"/>
              <a:t>it that is not stricken through.</a:t>
            </a:r>
          </a:p>
          <a:p>
            <a:r>
              <a:rPr lang="en-US" sz="3094" dirty="0"/>
              <a:t>You are now allowed to reclaim ONE item that has been marked out.</a:t>
            </a:r>
          </a:p>
          <a:p>
            <a:r>
              <a:rPr lang="en-US" sz="3094" dirty="0"/>
              <a:t>Place a star next to the item you are reclaiming.</a:t>
            </a:r>
          </a:p>
          <a:p>
            <a:endParaRPr lang="en-US" sz="3094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Reclaiming Big Ideas</a:t>
            </a:r>
          </a:p>
        </p:txBody>
      </p:sp>
    </p:spTree>
    <p:extLst>
      <p:ext uri="{BB962C8B-B14F-4D97-AF65-F5344CB8AC3E}">
        <p14:creationId xmlns:p14="http://schemas.microsoft.com/office/powerpoint/2010/main" val="8297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2012 Close call article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229600" cy="4967700"/>
          </a:xfrm>
        </p:spPr>
        <p:txBody>
          <a:bodyPr/>
          <a:lstStyle/>
          <a:p>
            <a:r>
              <a:rPr lang="en-US" dirty="0"/>
              <a:t>Read this peer-reviewed scientific journal article.</a:t>
            </a:r>
          </a:p>
          <a:p>
            <a:r>
              <a:rPr lang="en-US" dirty="0"/>
              <a:t>C.U.S. and Discuss the article:</a:t>
            </a:r>
          </a:p>
          <a:p>
            <a:r>
              <a:rPr lang="en-US" b="1" dirty="0"/>
              <a:t>Circle</a:t>
            </a:r>
            <a:r>
              <a:rPr lang="en-US" dirty="0"/>
              <a:t>   new words.</a:t>
            </a:r>
          </a:p>
          <a:p>
            <a:r>
              <a:rPr lang="en-US" b="1" u="sng" dirty="0"/>
              <a:t>Underline </a:t>
            </a:r>
            <a:r>
              <a:rPr lang="en-US" dirty="0"/>
              <a:t>details/evidence to support main ideas.</a:t>
            </a:r>
          </a:p>
          <a:p>
            <a:r>
              <a:rPr lang="en-US" b="1" dirty="0"/>
              <a:t>       Star</a:t>
            </a:r>
            <a:r>
              <a:rPr lang="en-US" dirty="0"/>
              <a:t> main ideas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762000" y="4724400"/>
            <a:ext cx="914400" cy="60960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781050" y="5602465"/>
            <a:ext cx="5334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064740"/>
            <a:ext cx="2057400" cy="266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1430572"/>
            <a:ext cx="4597400" cy="21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Mass Ejections (CME)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cienceCasts- Carrington-class CME Narrowly Misses Ear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4143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2012 Close call article AGAIN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229600" cy="4967700"/>
          </a:xfrm>
        </p:spPr>
        <p:txBody>
          <a:bodyPr/>
          <a:lstStyle/>
          <a:p>
            <a:r>
              <a:rPr lang="en-US" dirty="0"/>
              <a:t>Read this peer-reviewed scientific journal article.</a:t>
            </a:r>
          </a:p>
          <a:p>
            <a:r>
              <a:rPr lang="en-US" dirty="0"/>
              <a:t>C.U.S. and Discuss the article:</a:t>
            </a:r>
          </a:p>
          <a:p>
            <a:r>
              <a:rPr lang="en-US" b="1" dirty="0"/>
              <a:t>Circle</a:t>
            </a:r>
            <a:r>
              <a:rPr lang="en-US" dirty="0"/>
              <a:t>   new words.</a:t>
            </a:r>
          </a:p>
          <a:p>
            <a:r>
              <a:rPr lang="en-US" b="1" u="sng" dirty="0"/>
              <a:t>Underline </a:t>
            </a:r>
            <a:r>
              <a:rPr lang="en-US" dirty="0"/>
              <a:t>details/evidence to support main ideas.</a:t>
            </a:r>
          </a:p>
          <a:p>
            <a:r>
              <a:rPr lang="en-US" b="1" dirty="0"/>
              <a:t>       Star</a:t>
            </a:r>
            <a:r>
              <a:rPr lang="en-US" dirty="0"/>
              <a:t> main ideas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762000" y="4724400"/>
            <a:ext cx="914400" cy="60960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781050" y="5602465"/>
            <a:ext cx="5334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064740"/>
            <a:ext cx="2057400" cy="266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1430572"/>
            <a:ext cx="4597400" cy="21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20 PD">
  <a:themeElements>
    <a:clrScheme name="Custom 11">
      <a:dk1>
        <a:sysClr val="windowText" lastClr="000000"/>
      </a:dk1>
      <a:lt1>
        <a:sysClr val="window" lastClr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E1B3216FCFF40B95D41A654C885E9" ma:contentTypeVersion="0" ma:contentTypeDescription="Create a new document." ma:contentTypeScope="" ma:versionID="9bd84af7e05597fcdfc57f1475832b8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51564fb6238a88a1c694cf074b3d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CC8FB5-A84E-46F6-8AD8-7A0EEB23541D}"/>
</file>

<file path=customXml/itemProps2.xml><?xml version="1.0" encoding="utf-8"?>
<ds:datastoreItem xmlns:ds="http://schemas.openxmlformats.org/officeDocument/2006/customXml" ds:itemID="{705EA502-A9BC-4CE4-AEE2-12C4FC68A8B0}"/>
</file>

<file path=customXml/itemProps3.xml><?xml version="1.0" encoding="utf-8"?>
<ds:datastoreItem xmlns:ds="http://schemas.openxmlformats.org/officeDocument/2006/customXml" ds:itemID="{56CA1B8B-697E-4B62-BAF3-041143AA2C2F}"/>
</file>

<file path=docProps/app.xml><?xml version="1.0" encoding="utf-8"?>
<Properties xmlns="http://schemas.openxmlformats.org/officeDocument/2006/extended-properties" xmlns:vt="http://schemas.openxmlformats.org/officeDocument/2006/docPropsVTypes">
  <Template>K20 PD.thmx</Template>
  <TotalTime>21755</TotalTime>
  <Words>544</Words>
  <Application>Microsoft Macintosh PowerPoint</Application>
  <PresentationFormat>On-screen Show (4:3)</PresentationFormat>
  <Paragraphs>59</Paragraphs>
  <Slides>13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Avenir Light</vt:lpstr>
      <vt:lpstr>Calibri</vt:lpstr>
      <vt:lpstr>Constantia</vt:lpstr>
      <vt:lpstr>Georgia</vt:lpstr>
      <vt:lpstr>Lucida Handwriting</vt:lpstr>
      <vt:lpstr>Wingdings</vt:lpstr>
      <vt:lpstr>Wingdings 2</vt:lpstr>
      <vt:lpstr>K20 PD</vt:lpstr>
      <vt:lpstr>PowerPoint Presentation</vt:lpstr>
      <vt:lpstr>What would you do?</vt:lpstr>
      <vt:lpstr>PowerPoint Presentation</vt:lpstr>
      <vt:lpstr>PowerPoint Presentation</vt:lpstr>
      <vt:lpstr>Identifying Big Ideas</vt:lpstr>
      <vt:lpstr>Reclaiming Big Ideas</vt:lpstr>
      <vt:lpstr>2012 Close call article</vt:lpstr>
      <vt:lpstr>Coronal Mass Ejections (CME)</vt:lpstr>
      <vt:lpstr>2012 Close call article AGAIN</vt:lpstr>
      <vt:lpstr>PowerPoint Presentation</vt:lpstr>
      <vt:lpstr>Coronal Mass Ejection Research</vt:lpstr>
      <vt:lpstr>PowerPoint Presentation</vt:lpstr>
      <vt:lpstr>Metacognitive Cards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Knowledge: Creating a Climate of High Expectations</dc:title>
  <dc:creator>Dean, Sharon</dc:creator>
  <cp:lastModifiedBy>Alex Stroukoff</cp:lastModifiedBy>
  <cp:revision>242</cp:revision>
  <dcterms:created xsi:type="dcterms:W3CDTF">2014-07-08T21:35:34Z</dcterms:created>
  <dcterms:modified xsi:type="dcterms:W3CDTF">2018-02-13T03:58:43Z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0x0101007D4E1B3216FCFF40B95D41A654C885E9</vt:lpwstr>
  </property>
</Properties>
</file>