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 id="2147483678" r:id="rId2"/>
  </p:sldMasterIdLst>
  <p:notesMasterIdLst>
    <p:notesMasterId r:id="rId23"/>
  </p:notesMasterIdLst>
  <p:sldIdLst>
    <p:sldId id="256" r:id="rId3"/>
    <p:sldId id="257" r:id="rId4"/>
    <p:sldId id="258" r:id="rId5"/>
    <p:sldId id="259" r:id="rId6"/>
    <p:sldId id="260" r:id="rId7"/>
    <p:sldId id="261" r:id="rId8"/>
    <p:sldId id="262" r:id="rId9"/>
    <p:sldId id="276" r:id="rId10"/>
    <p:sldId id="277"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jg+Ypn0SOiiC98AYQsk4ob+JDkT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C45341-FAA3-47CE-BB20-C28306C809DC}">
  <a:tblStyle styleId="{F4C45341-FAA3-47CE-BB20-C28306C809D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0"/>
    <p:restoredTop sz="94589"/>
  </p:normalViewPr>
  <p:slideViewPr>
    <p:cSldViewPr snapToGrid="0">
      <p:cViewPr varScale="1">
        <p:scale>
          <a:sx n="160" d="100"/>
          <a:sy n="160" d="100"/>
        </p:scale>
        <p:origin x="896"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arn.k20center.ou.edu/strategy/118"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earn.k20center.ou.edu/strategy/118"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Am10w_ksBQ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learn.k20center.ou.edu/strategy/18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learn.k20center.ou.edu/strategy/18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learn.k20center.ou.edu/strategy/3289"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 name="Google Shape;4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c6359c3f8f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c6359c3f8f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c6359c3f8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c6359c3f8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c428cf0082_1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9" name="Google Shape;119;g3c428cf0082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bd1f543d5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6" name="Google Shape;126;g3bd1f543d5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bd1f543d5e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solidFill>
                  <a:schemeClr val="dk1"/>
                </a:solidFill>
                <a:latin typeface="Calibri"/>
                <a:ea typeface="Calibri"/>
                <a:cs typeface="Calibri"/>
                <a:sym typeface="Calibri"/>
              </a:rPr>
              <a:t>K20 Center. (n.d.). Gallery walk/carousel.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https://learn.k20center.ou.edu/strategy/118</a:t>
            </a:r>
            <a:r>
              <a:rPr lang="en-US">
                <a:solidFill>
                  <a:schemeClr val="dk1"/>
                </a:solidFill>
                <a:latin typeface="Calibri"/>
                <a:ea typeface="Calibri"/>
                <a:cs typeface="Calibri"/>
                <a:sym typeface="Calibri"/>
              </a:rPr>
              <a:t> </a:t>
            </a:r>
            <a:endParaRPr/>
          </a:p>
        </p:txBody>
      </p:sp>
      <p:sp>
        <p:nvSpPr>
          <p:cNvPr id="133" name="Google Shape;133;g3bd1f543d5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bd1f543d5e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solidFill>
                  <a:schemeClr val="dk1"/>
                </a:solidFill>
                <a:latin typeface="Calibri"/>
                <a:ea typeface="Calibri"/>
                <a:cs typeface="Calibri"/>
                <a:sym typeface="Calibri"/>
              </a:rPr>
              <a:t>K20 Center. (n.d.). Gallery walk/carousel.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https://learn.k20center.ou.edu/strategy/118</a:t>
            </a:r>
            <a:r>
              <a:rPr lang="en-US">
                <a:solidFill>
                  <a:schemeClr val="dk1"/>
                </a:solidFill>
                <a:latin typeface="Calibri"/>
                <a:ea typeface="Calibri"/>
                <a:cs typeface="Calibri"/>
                <a:sym typeface="Calibri"/>
              </a:rPr>
              <a:t> </a:t>
            </a:r>
            <a:endParaRPr/>
          </a:p>
        </p:txBody>
      </p:sp>
      <p:sp>
        <p:nvSpPr>
          <p:cNvPr id="140" name="Google Shape;140;g3bd1f543d5e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d7c285ab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d7c285ab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None/>
            </a:pPr>
            <a:r>
              <a:rPr lang="en-US" sz="1200" dirty="0">
                <a:solidFill>
                  <a:srgbClr val="292929"/>
                </a:solidFill>
              </a:rPr>
              <a:t>K20 Center. (2026). Career-Focused - Climatologist with Monica Maddox . [Video]. YouTube. </a:t>
            </a:r>
            <a:r>
              <a:rPr lang="en-US" u="sng" dirty="0">
                <a:solidFill>
                  <a:schemeClr val="hlink"/>
                </a:solidFill>
                <a:hlinkClick r:id="rId3"/>
              </a:rPr>
              <a:t>https://www.youtube.com/watch?v=Am10w_ksBQg</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d7c285ab7d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d7c285ab7d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solidFill>
                  <a:schemeClr val="dk1"/>
                </a:solidFill>
                <a:latin typeface="Calibri"/>
                <a:ea typeface="Calibri"/>
                <a:cs typeface="Calibri"/>
                <a:sym typeface="Calibri"/>
              </a:rPr>
              <a:t>K20 Center. (n.d.). I notice, I wonder.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https://learn.k20center.ou.edu/strategy/180</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de3a96c2f9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de3a96c2f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solidFill>
                  <a:schemeClr val="dk1"/>
                </a:solidFill>
                <a:latin typeface="Calibri"/>
                <a:ea typeface="Calibri"/>
                <a:cs typeface="Calibri"/>
                <a:sym typeface="Calibri"/>
              </a:rPr>
              <a:t>K20 Center. (n.d.). I notice, I wonder.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https://learn.k20center.ou.edu/strategy/180</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 name="Google Shape;4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bd1f543d5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solidFill>
                  <a:schemeClr val="dk1"/>
                </a:solidFill>
                <a:latin typeface="Calibri"/>
                <a:ea typeface="Calibri"/>
                <a:cs typeface="Calibri"/>
                <a:sym typeface="Calibri"/>
              </a:rPr>
              <a:t>K20 Center. (n.d.). Gist.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https://learn.k20center.ou.edu/strategy/3289</a:t>
            </a:r>
            <a:r>
              <a:rPr lang="en-US">
                <a:solidFill>
                  <a:schemeClr val="dk1"/>
                </a:solidFill>
                <a:latin typeface="Calibri"/>
                <a:ea typeface="Calibri"/>
                <a:cs typeface="Calibri"/>
                <a:sym typeface="Calibri"/>
              </a:rPr>
              <a:t> </a:t>
            </a:r>
            <a:endParaRPr/>
          </a:p>
        </p:txBody>
      </p:sp>
      <p:sp>
        <p:nvSpPr>
          <p:cNvPr id="167" name="Google Shape;167;g3bd1f543d5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 name="Google Shape;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 name="Google Shape;5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bc3d036313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 name="Google Shape;63;g3bc3d03631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c441b911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pull out jokers</a:t>
            </a:r>
            <a:endParaRPr/>
          </a:p>
        </p:txBody>
      </p:sp>
      <p:sp>
        <p:nvSpPr>
          <p:cNvPr id="70" name="Google Shape;70;g3c441b911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bc3d03631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g3bc3d036313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490186C3-D010-85B0-A8D0-72466C560DDF}"/>
            </a:ext>
          </a:extLst>
        </p:cNvPr>
        <p:cNvGrpSpPr/>
        <p:nvPr/>
      </p:nvGrpSpPr>
      <p:grpSpPr>
        <a:xfrm>
          <a:off x="0" y="0"/>
          <a:ext cx="0" cy="0"/>
          <a:chOff x="0" y="0"/>
          <a:chExt cx="0" cy="0"/>
        </a:xfrm>
      </p:grpSpPr>
      <p:sp>
        <p:nvSpPr>
          <p:cNvPr id="81" name="Google Shape;81;g3de3a96c2f9_0_16:notes">
            <a:extLst>
              <a:ext uri="{FF2B5EF4-FFF2-40B4-BE49-F238E27FC236}">
                <a16:creationId xmlns:a16="http://schemas.microsoft.com/office/drawing/2014/main" id="{56569A96-6EE3-BF6D-DF4A-3F16D49BB01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g3de3a96c2f9_0_16:notes">
            <a:extLst>
              <a:ext uri="{FF2B5EF4-FFF2-40B4-BE49-F238E27FC236}">
                <a16:creationId xmlns:a16="http://schemas.microsoft.com/office/drawing/2014/main" id="{C4A9BFF4-BA84-79F5-E706-2920A58F91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9034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B52DA83C-97C7-4FC2-B981-DD90D33F91D6}"/>
            </a:ext>
          </a:extLst>
        </p:cNvPr>
        <p:cNvGrpSpPr/>
        <p:nvPr/>
      </p:nvGrpSpPr>
      <p:grpSpPr>
        <a:xfrm>
          <a:off x="0" y="0"/>
          <a:ext cx="0" cy="0"/>
          <a:chOff x="0" y="0"/>
          <a:chExt cx="0" cy="0"/>
        </a:xfrm>
      </p:grpSpPr>
      <p:sp>
        <p:nvSpPr>
          <p:cNvPr id="91" name="Google Shape;91;g3de3a96c2f9_0_47:notes">
            <a:extLst>
              <a:ext uri="{FF2B5EF4-FFF2-40B4-BE49-F238E27FC236}">
                <a16:creationId xmlns:a16="http://schemas.microsoft.com/office/drawing/2014/main" id="{61EAE000-214C-E115-F662-1D56274CCF0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g3de3a96c2f9_0_47:notes">
            <a:extLst>
              <a:ext uri="{FF2B5EF4-FFF2-40B4-BE49-F238E27FC236}">
                <a16:creationId xmlns:a16="http://schemas.microsoft.com/office/drawing/2014/main" id="{08DF7D9C-131B-D3E8-551A-B19F00A1498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4731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16881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Google Shape;29;p7" title="k20center-logo-variations_K20 - Bug Color.png">
            <a:extLst>
              <a:ext uri="{FF2B5EF4-FFF2-40B4-BE49-F238E27FC236}">
                <a16:creationId xmlns:a16="http://schemas.microsoft.com/office/drawing/2014/main" id="{AD6EEF45-89C6-035A-7767-7ED289963CD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30238" y="274638"/>
            <a:ext cx="7886700" cy="993775"/>
          </a:xfrm>
        </p:spPr>
        <p:txBody>
          <a:bodyPr anchor="b"/>
          <a:lstStyle>
            <a:lvl1pPr>
              <a:defRPr>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2968502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C972B790-E0EA-1D94-2E39-E91EBF32EFA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49897007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oogle Shape;13;p3" title="k20center-logo-variations_K20 Bug - White.png">
            <a:extLst>
              <a:ext uri="{FF2B5EF4-FFF2-40B4-BE49-F238E27FC236}">
                <a16:creationId xmlns:a16="http://schemas.microsoft.com/office/drawing/2014/main" id="{A98AC9D7-ABC9-ABD1-C36A-7174189F79D4}"/>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1626117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 Blue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120B5383-12EC-4263-1497-9698C0CF58F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895F1D04-4812-04B5-3299-BCB12F584B19}"/>
              </a:ext>
            </a:extLst>
          </p:cNvPr>
          <p:cNvSpPr/>
          <p:nvPr/>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0201FEDF-1B17-4939-DD49-DF358C79259B}"/>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2604679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 Red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86F1E247-B682-7CCA-0967-E63908DD64C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D492F45D-B2D5-2BE4-2F75-6C684136B567}"/>
              </a:ext>
            </a:extLst>
          </p:cNvPr>
          <p:cNvSpPr/>
          <p:nvPr/>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80D6DD3C-71EE-3C73-DDA5-5CEF6C3263A1}"/>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007147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AF74F841-FC3F-3B0B-3269-2B1C811007C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414893694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582207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1">
  <p:cSld name="Title 1">
    <p:bg>
      <p:bgPr>
        <a:blipFill>
          <a:blip r:embed="rId2">
            <a:alphaModFix/>
          </a:blip>
          <a:stretch>
            <a:fillRect/>
          </a:stretch>
        </a:blipFill>
        <a:effectLst/>
      </p:bgPr>
    </p:bg>
    <p:spTree>
      <p:nvGrpSpPr>
        <p:cNvPr id="1" name="Shape 7"/>
        <p:cNvGrpSpPr/>
        <p:nvPr/>
      </p:nvGrpSpPr>
      <p:grpSpPr>
        <a:xfrm>
          <a:off x="0" y="0"/>
          <a:ext cx="0" cy="0"/>
          <a:chOff x="0" y="0"/>
          <a:chExt cx="0" cy="0"/>
        </a:xfrm>
      </p:grpSpPr>
      <p:sp>
        <p:nvSpPr>
          <p:cNvPr id="9" name="Google Shape;9;p14"/>
          <p:cNvSpPr txBox="1">
            <a:spLocks noGrp="1"/>
          </p:cNvSpPr>
          <p:nvPr>
            <p:ph type="subTitle" idx="1"/>
          </p:nvPr>
        </p:nvSpPr>
        <p:spPr>
          <a:xfrm>
            <a:off x="3843644" y="3220225"/>
            <a:ext cx="4902000" cy="792600"/>
          </a:xfrm>
          <a:prstGeom prst="rect">
            <a:avLst/>
          </a:prstGeom>
          <a:noFill/>
          <a:ln>
            <a:noFill/>
          </a:ln>
        </p:spPr>
        <p:txBody>
          <a:bodyPr spcFirstLastPara="1" wrap="square" lIns="91425" tIns="91425" rIns="91425" bIns="91425" anchor="t" anchorCtr="0">
            <a:normAutofit/>
          </a:bodyPr>
          <a:lstStyle>
            <a:lvl1pPr marR="0" lvl="0" algn="l" rtl="0">
              <a:lnSpc>
                <a:spcPct val="115000"/>
              </a:lnSpc>
              <a:spcBef>
                <a:spcPts val="0"/>
              </a:spcBef>
              <a:spcAft>
                <a:spcPts val="0"/>
              </a:spcAft>
              <a:buClr>
                <a:schemeClr val="lt1"/>
              </a:buClr>
              <a:buSzPts val="2600"/>
              <a:buFont typeface="Calibri"/>
              <a:buNone/>
              <a:defRPr sz="2600" b="0" i="0" u="none" strike="noStrike" cap="none">
                <a:solidFill>
                  <a:schemeClr val="lt1"/>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9pPr>
          </a:lstStyle>
          <a:p>
            <a:endParaRPr/>
          </a:p>
        </p:txBody>
      </p:sp>
      <p:sp>
        <p:nvSpPr>
          <p:cNvPr id="10" name="Google Shape;10;p14"/>
          <p:cNvSpPr txBox="1">
            <a:spLocks noGrp="1"/>
          </p:cNvSpPr>
          <p:nvPr>
            <p:ph type="ctrTitle"/>
          </p:nvPr>
        </p:nvSpPr>
        <p:spPr>
          <a:xfrm>
            <a:off x="3843451" y="1130675"/>
            <a:ext cx="4902000" cy="20526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marR="0" lvl="1"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55155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estion/Objective">
  <p:cSld name="Question/Objectiv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3" name="Google Shape;13;p15"/>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marR="0" lvl="0" algn="l" rtl="0">
              <a:lnSpc>
                <a:spcPct val="15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marR="0" lvl="1"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2pPr>
            <a:lvl3pPr marR="0" lvl="2"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3pPr>
            <a:lvl4pPr marR="0" lvl="3"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4pPr>
            <a:lvl5pPr marR="0" lvl="4"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5pPr>
            <a:lvl6pPr marR="0" lvl="5"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6pPr>
            <a:lvl7pPr marR="0" lvl="6"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7pPr>
            <a:lvl8pPr marR="0" lvl="7"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8pPr>
            <a:lvl9pPr marR="0" lvl="8"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9pPr>
          </a:lstStyle>
          <a:p>
            <a:endParaRPr/>
          </a:p>
        </p:txBody>
      </p:sp>
      <p:sp>
        <p:nvSpPr>
          <p:cNvPr id="14" name="Google Shape;14;p15"/>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marR="0" lvl="0" algn="l" rtl="0">
              <a:lnSpc>
                <a:spcPct val="150000"/>
              </a:lnSpc>
              <a:spcBef>
                <a:spcPts val="0"/>
              </a:spcBef>
              <a:spcAft>
                <a:spcPts val="0"/>
              </a:spcAft>
              <a:buClr>
                <a:schemeClr val="lt1"/>
              </a:buClr>
              <a:buSzPts val="2600"/>
              <a:buFont typeface="NTR"/>
              <a:buChar char="●"/>
              <a:defRPr sz="2600" b="0" i="0" u="none" strike="noStrike" cap="none">
                <a:solidFill>
                  <a:schemeClr val="lt1"/>
                </a:solidFill>
                <a:latin typeface="Calibri"/>
                <a:ea typeface="Calibri"/>
                <a:cs typeface="Calibri"/>
                <a:sym typeface="Calibri"/>
              </a:defRPr>
            </a:lvl1pPr>
            <a:lvl2pPr marR="0" lvl="1"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2pPr>
            <a:lvl3pPr marR="0" lvl="2"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3pPr>
            <a:lvl4pPr marR="0" lvl="3"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4pPr>
            <a:lvl5pPr marR="0" lvl="4"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5pPr>
            <a:lvl6pPr marR="0" lvl="5"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6pPr>
            <a:lvl7pPr marR="0" lvl="6"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7pPr>
            <a:lvl8pPr marR="0" lvl="7"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8pPr>
            <a:lvl9pPr marR="0" lvl="8"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29466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Layout">
  <p:cSld name="One Column Layout">
    <p:bg>
      <p:bgPr>
        <a:solidFill>
          <a:schemeClr val="lt1"/>
        </a:solidFill>
        <a:effectLst/>
      </p:bgPr>
    </p:bg>
    <p:spTree>
      <p:nvGrpSpPr>
        <p:cNvPr id="1" name="Shape 23"/>
        <p:cNvGrpSpPr/>
        <p:nvPr/>
      </p:nvGrpSpPr>
      <p:grpSpPr>
        <a:xfrm>
          <a:off x="0" y="0"/>
          <a:ext cx="0" cy="0"/>
          <a:chOff x="0" y="0"/>
          <a:chExt cx="0" cy="0"/>
        </a:xfrm>
      </p:grpSpPr>
      <p:sp>
        <p:nvSpPr>
          <p:cNvPr id="25" name="Google Shape;25;p18"/>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91192A"/>
              </a:buClr>
              <a:buSzPts val="3600"/>
              <a:buFont typeface="Calibri"/>
              <a:buNone/>
              <a:defRPr sz="3600" b="0" i="0" u="none" strike="noStrike" cap="none">
                <a:solidFill>
                  <a:schemeClr val="accent3"/>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26" name="Google Shape;26;p18"/>
          <p:cNvSpPr txBox="1">
            <a:spLocks noGrp="1"/>
          </p:cNvSpPr>
          <p:nvPr>
            <p:ph type="body" idx="1"/>
          </p:nvPr>
        </p:nvSpPr>
        <p:spPr>
          <a:xfrm>
            <a:off x="456300" y="1263111"/>
            <a:ext cx="8225400" cy="1968286"/>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15000"/>
              </a:lnSpc>
              <a:spcBef>
                <a:spcPts val="0"/>
              </a:spcBef>
              <a:spcAft>
                <a:spcPts val="0"/>
              </a:spcAft>
              <a:buClr>
                <a:schemeClr val="accent3"/>
              </a:buClr>
              <a:buSzPts val="2600"/>
              <a:buFont typeface="NTR"/>
              <a:buChar char="●"/>
              <a:defRPr sz="2600" b="0" i="0" u="none" strike="noStrike" cap="none">
                <a:solidFill>
                  <a:schemeClr val="dk1"/>
                </a:solidFill>
                <a:latin typeface="Calibri"/>
                <a:ea typeface="Calibri"/>
                <a:cs typeface="Calibri"/>
                <a:sym typeface="Calibri"/>
              </a:defRPr>
            </a:lvl1pPr>
            <a:lvl2pPr marL="914400" marR="0" lvl="1" indent="-393700" algn="l" rtl="0">
              <a:lnSpc>
                <a:spcPct val="115000"/>
              </a:lnSpc>
              <a:spcBef>
                <a:spcPts val="0"/>
              </a:spcBef>
              <a:spcAft>
                <a:spcPts val="0"/>
              </a:spcAft>
              <a:buClr>
                <a:schemeClr val="accent2"/>
              </a:buClr>
              <a:buSzPts val="2600"/>
              <a:buFont typeface="Courier New"/>
              <a:buChar char="o"/>
              <a:defRPr sz="2600" b="0" i="0" u="none" strike="noStrike" cap="none">
                <a:solidFill>
                  <a:schemeClr val="dk1"/>
                </a:solidFill>
                <a:latin typeface="Calibri"/>
                <a:ea typeface="Calibri"/>
                <a:cs typeface="Calibri"/>
                <a:sym typeface="Calibri"/>
              </a:defRPr>
            </a:lvl2pPr>
            <a:lvl3pPr marL="1371600" marR="0" lvl="2" indent="-393700" algn="l" rtl="0">
              <a:lnSpc>
                <a:spcPct val="115000"/>
              </a:lnSpc>
              <a:spcBef>
                <a:spcPts val="0"/>
              </a:spcBef>
              <a:spcAft>
                <a:spcPts val="0"/>
              </a:spcAft>
              <a:buClr>
                <a:schemeClr val="accent4"/>
              </a:buClr>
              <a:buSzPts val="2600"/>
              <a:buFont typeface="Noto Sans Symbols"/>
              <a:buChar char="▪"/>
              <a:defRPr sz="2600" b="0" i="0" u="none" strike="noStrike" cap="none">
                <a:solidFill>
                  <a:schemeClr val="dk1"/>
                </a:solidFill>
                <a:latin typeface="Calibri"/>
                <a:ea typeface="Calibri"/>
                <a:cs typeface="Calibri"/>
                <a:sym typeface="Calibri"/>
              </a:defRPr>
            </a:lvl3pPr>
            <a:lvl4pPr marL="1828800" marR="0" lvl="3"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68155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3945466" y="559689"/>
            <a:ext cx="4565121"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3944799" y="2807732"/>
            <a:ext cx="4564202"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3985429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With Cover Im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a:extLst>
              <a:ext uri="{FF2B5EF4-FFF2-40B4-BE49-F238E27FC236}">
                <a16:creationId xmlns:a16="http://schemas.microsoft.com/office/drawing/2014/main" id="{E384C1E7-5E3D-A621-C2AF-8355619A0BBF}"/>
              </a:ext>
            </a:extLst>
          </p:cNvPr>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a:extLst>
              <a:ext uri="{FF2B5EF4-FFF2-40B4-BE49-F238E27FC236}">
                <a16:creationId xmlns:a16="http://schemas.microsoft.com/office/drawing/2014/main" id="{800CFF90-44AF-7644-A3CC-9BC9ACF5E8AD}"/>
              </a:ext>
            </a:extLst>
          </p:cNvPr>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118230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bjectiv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2190A501-5ACD-F178-69EF-6D3C6116E867}"/>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4234042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 1 Column">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7A36BC56-4BFB-F2FB-2704-1CEB5D4A557E}"/>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28649" y="1370013"/>
            <a:ext cx="7886699" cy="3262312"/>
          </a:xfrm>
          <a:prstGeom prst="rect">
            <a:avLst/>
          </a:prstGeom>
        </p:spPr>
        <p:txBody>
          <a:bodyPr/>
          <a:lstStyle>
            <a:lvl1pPr marL="228600" indent="-22860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228600">
              <a:lnSpc>
                <a:spcPct val="100000"/>
              </a:lnSpc>
              <a:buSzPct val="120000"/>
              <a:buFont typeface="Arial" panose="020B0604020202020204" pitchFamily="34" charset="0"/>
              <a:buChar char="•"/>
              <a:defRPr/>
            </a:lvl4pPr>
            <a:lvl5pPr marL="2057400" indent="-22860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836874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D51A9934-4731-CF7D-01F8-8F8BC4047EED}"/>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550341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CC1A804E-1971-8E34-9464-0A90A0072EB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586803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structional Strategy">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5D168AF4-32E4-74C0-4A18-039BCF6D6B8B}"/>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518666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4B20552E-7342-E84A-F371-1971A3F6C44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7" name="Google Shape;32;p8"/>
          <p:cNvSpPr txBox="1">
            <a:spLocks noGrp="1"/>
          </p:cNvSpPr>
          <p:nvPr>
            <p:ph type="title"/>
          </p:nvPr>
        </p:nvSpPr>
        <p:spPr>
          <a:xfrm>
            <a:off x="754050" y="4329575"/>
            <a:ext cx="7635900" cy="572700"/>
          </a:xfrm>
          <a:prstGeom prst="rect">
            <a:avLst/>
          </a:prstGeom>
          <a:noFill/>
          <a:ln>
            <a:noFill/>
          </a:ln>
        </p:spPr>
        <p:txBody>
          <a:bodyPr spcFirstLastPara="1" lIns="91425" tIns="91425" rIns="91425" bIns="91425" anchor="t">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a:t>Click to edit Master title style</a:t>
            </a:r>
            <a:endParaRPr dirty="0"/>
          </a:p>
        </p:txBody>
      </p:sp>
    </p:spTree>
    <p:extLst>
      <p:ext uri="{BB962C8B-B14F-4D97-AF65-F5344CB8AC3E}">
        <p14:creationId xmlns:p14="http://schemas.microsoft.com/office/powerpoint/2010/main" val="301209904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2A09B7-DA10-1158-CAB4-8798C3E2F87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7CF834B-CD39-B870-A33D-BB16E7C46C64}"/>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 </a:t>
            </a:r>
          </a:p>
          <a:p>
            <a:pPr lvl="1"/>
            <a:r>
              <a:rPr lang="en-US" altLang="en-US" dirty="0"/>
              <a:t>Second</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58051485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hf sldNum="0" hdr="0" ftr="0" dt="0"/>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BC93EE6-7CCD-518F-84C9-A4397115C5F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DDC3D1B-4E0E-1D9F-CB2D-3C12C36432EE}"/>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pic>
        <p:nvPicPr>
          <p:cNvPr id="7" name="Google Shape;29;p7" title="k20center-logo-variations_K20 - Bug Color.png">
            <a:extLst>
              <a:ext uri="{FF2B5EF4-FFF2-40B4-BE49-F238E27FC236}">
                <a16:creationId xmlns:a16="http://schemas.microsoft.com/office/drawing/2014/main" id="{A6C23A54-FCC8-0F9D-1665-130E35DC754A}"/>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3161614253"/>
      </p:ext>
    </p:extLst>
  </p:cSld>
  <p:clrMap bg1="lt1" tx1="dk1" bg2="lt2" tx2="dk2" accent1="accent1" accent2="accent2" accent3="accent3" accent4="accent4" accent5="accent5" accent6="accent6" hlink="hlink" folHlink="folHlink"/>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228600" indent="-393192" algn="l" rtl="0" eaLnBrk="1" fontAlgn="base" hangingPunct="1">
        <a:spcBef>
          <a:spcPts val="520"/>
        </a:spcBef>
        <a:spcAft>
          <a:spcPct val="0"/>
        </a:spcAft>
        <a:buClr>
          <a:srgbClr val="971D20"/>
        </a:buClr>
        <a:buFont typeface="Aptos Display" panose="020B0004020202020204" pitchFamily="34" charset="0"/>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Aptos Display" panose="020B0004020202020204" pitchFamily="34" charset="0"/>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Aptos Display" panose="020B0004020202020204" pitchFamily="34" charset="0"/>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eaLnBrk="1" fontAlgn="base" hangingPunct="1">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spcBef>
          <a:spcPts val="270"/>
        </a:spcBef>
        <a:spcAft>
          <a:spcPct val="0"/>
        </a:spcAft>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Am10w_ksBQg" TargetMode="External"/><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hyperlink" Target="https://www.youtube.com/watch?v=Am10w_ksBQg" TargetMode="Externa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3c6359c3f8f_1_5"/>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Station Calculations</a:t>
            </a:r>
            <a:endParaRPr dirty="0"/>
          </a:p>
        </p:txBody>
      </p:sp>
      <p:sp>
        <p:nvSpPr>
          <p:cNvPr id="102" name="Google Shape;102;g3c6359c3f8f_1_5"/>
          <p:cNvSpPr txBox="1">
            <a:spLocks noGrp="1"/>
          </p:cNvSpPr>
          <p:nvPr>
            <p:ph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Return back to your handout:</a:t>
            </a:r>
            <a:endParaRPr dirty="0"/>
          </a:p>
          <a:p>
            <a:pPr marL="457200" lvl="0" indent="-393700" algn="l" rtl="0">
              <a:spcAft>
                <a:spcPts val="0"/>
              </a:spcAft>
              <a:buSzPts val="2600"/>
              <a:buChar char="●"/>
            </a:pPr>
            <a:r>
              <a:rPr lang="en-US" dirty="0"/>
              <a:t>Calculate the fraction, decimal, and percentage</a:t>
            </a:r>
            <a:endParaRPr dirty="0"/>
          </a:p>
          <a:p>
            <a:pPr marL="457200" lvl="0" indent="-393700" algn="l" rtl="0">
              <a:spcAft>
                <a:spcPts val="0"/>
              </a:spcAft>
              <a:buSzPts val="2600"/>
              <a:buChar char="●"/>
            </a:pPr>
            <a:r>
              <a:rPr lang="en-US" dirty="0"/>
              <a:t>Respond to the corresponding follow-up questions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0"/>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SzPts val="990"/>
              <a:buNone/>
            </a:pPr>
            <a:r>
              <a:rPr lang="en-US" dirty="0"/>
              <a:t>Theoretical vs. Experimental</a:t>
            </a:r>
            <a:endParaRPr dirty="0"/>
          </a:p>
        </p:txBody>
      </p:sp>
      <p:graphicFrame>
        <p:nvGraphicFramePr>
          <p:cNvPr id="108" name="Google Shape;108;p10"/>
          <p:cNvGraphicFramePr/>
          <p:nvPr/>
        </p:nvGraphicFramePr>
        <p:xfrm>
          <a:off x="949375" y="1242180"/>
          <a:ext cx="7239000" cy="3017430"/>
        </p:xfrm>
        <a:graphic>
          <a:graphicData uri="http://schemas.openxmlformats.org/drawingml/2006/table">
            <a:tbl>
              <a:tblPr>
                <a:noFill/>
                <a:tableStyleId>{F4C45341-FAA3-47CE-BB20-C28306C809DC}</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1000">
                <a:tc>
                  <a:txBody>
                    <a:bodyPr/>
                    <a:lstStyle/>
                    <a:p>
                      <a:pPr marL="0" marR="0" lvl="0" indent="0" algn="ctr" rtl="0">
                        <a:lnSpc>
                          <a:spcPct val="100000"/>
                        </a:lnSpc>
                        <a:spcBef>
                          <a:spcPts val="0"/>
                        </a:spcBef>
                        <a:spcAft>
                          <a:spcPts val="0"/>
                        </a:spcAft>
                        <a:buClr>
                          <a:srgbClr val="000000"/>
                        </a:buClr>
                        <a:buSzPts val="1800"/>
                        <a:buFont typeface="Arial"/>
                        <a:buNone/>
                      </a:pPr>
                      <a:r>
                        <a:rPr lang="en-US" sz="1800" b="1" dirty="0">
                          <a:solidFill>
                            <a:schemeClr val="lt1"/>
                          </a:solidFill>
                          <a:latin typeface="Calibri"/>
                          <a:ea typeface="Calibri"/>
                          <a:cs typeface="Calibri"/>
                          <a:sym typeface="Calibri"/>
                        </a:rPr>
                        <a:t>Probability</a:t>
                      </a:r>
                      <a:endParaRPr sz="1800" b="1" u="none" strike="noStrike" cap="none" dirty="0">
                        <a:solidFill>
                          <a:schemeClr val="lt1"/>
                        </a:solidFill>
                        <a:latin typeface="Calibri"/>
                        <a:ea typeface="Calibri"/>
                        <a:cs typeface="Calibri"/>
                        <a:sym typeface="Calibri"/>
                      </a:endParaRPr>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27578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chemeClr val="lt1"/>
                          </a:solidFill>
                          <a:latin typeface="Calibri"/>
                          <a:ea typeface="Calibri"/>
                          <a:cs typeface="Calibri"/>
                          <a:sym typeface="Calibri"/>
                        </a:rPr>
                        <a:t>Based on</a:t>
                      </a:r>
                      <a:endParaRPr sz="1800" b="1" u="none" strike="noStrike" cap="none">
                        <a:solidFill>
                          <a:schemeClr val="lt1"/>
                        </a:solidFill>
                        <a:latin typeface="Calibri"/>
                        <a:ea typeface="Calibri"/>
                        <a:cs typeface="Calibri"/>
                        <a:sym typeface="Calibri"/>
                      </a:endParaRPr>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27578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chemeClr val="lt1"/>
                          </a:solidFill>
                          <a:latin typeface="Calibri"/>
                          <a:ea typeface="Calibri"/>
                          <a:cs typeface="Calibri"/>
                          <a:sym typeface="Calibri"/>
                        </a:rPr>
                        <a:t>Occurs</a:t>
                      </a:r>
                      <a:endParaRPr sz="1800" b="1" u="none" strike="noStrike" cap="none">
                        <a:solidFill>
                          <a:schemeClr val="lt1"/>
                        </a:solidFill>
                        <a:latin typeface="Calibri"/>
                        <a:ea typeface="Calibri"/>
                        <a:cs typeface="Calibri"/>
                        <a:sym typeface="Calibri"/>
                      </a:endParaRPr>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275781"/>
                    </a:solidFill>
                  </a:tcPr>
                </a:tc>
                <a:tc>
                  <a:txBody>
                    <a:bodyPr/>
                    <a:lstStyle/>
                    <a:p>
                      <a:pPr marL="0" marR="0" lvl="0" indent="0" algn="ctr" rtl="0">
                        <a:lnSpc>
                          <a:spcPct val="100000"/>
                        </a:lnSpc>
                        <a:spcBef>
                          <a:spcPts val="0"/>
                        </a:spcBef>
                        <a:spcAft>
                          <a:spcPts val="0"/>
                        </a:spcAft>
                        <a:buNone/>
                      </a:pPr>
                      <a:r>
                        <a:rPr lang="en-US" sz="1800" b="1">
                          <a:solidFill>
                            <a:schemeClr val="lt1"/>
                          </a:solidFill>
                          <a:latin typeface="Calibri"/>
                          <a:ea typeface="Calibri"/>
                          <a:cs typeface="Calibri"/>
                          <a:sym typeface="Calibri"/>
                        </a:rPr>
                        <a:t>Formulas</a:t>
                      </a:r>
                      <a:endParaRPr sz="1800" b="1">
                        <a:solidFill>
                          <a:schemeClr val="lt1"/>
                        </a:solidFill>
                        <a:latin typeface="Calibri"/>
                        <a:ea typeface="Calibri"/>
                        <a:cs typeface="Calibri"/>
                        <a:sym typeface="Calibri"/>
                      </a:endParaRPr>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275781"/>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800"/>
                        <a:buFont typeface="Arial"/>
                        <a:buNone/>
                      </a:pPr>
                      <a:r>
                        <a:rPr lang="en-US" sz="1800" b="1">
                          <a:solidFill>
                            <a:schemeClr val="accent3"/>
                          </a:solidFill>
                          <a:latin typeface="Calibri"/>
                          <a:ea typeface="Calibri"/>
                          <a:cs typeface="Calibri"/>
                          <a:sym typeface="Calibri"/>
                        </a:rPr>
                        <a:t>Theoretical</a:t>
                      </a:r>
                      <a:endParaRPr sz="1800" b="1" u="none" strike="noStrike" cap="none">
                        <a:solidFill>
                          <a:schemeClr val="accent3"/>
                        </a:solidFill>
                        <a:latin typeface="Calibri"/>
                        <a:ea typeface="Calibri"/>
                        <a:cs typeface="Calibri"/>
                        <a:sym typeface="Calibri"/>
                      </a:endParaRPr>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possible results or math predictions</a:t>
                      </a:r>
                      <a:endParaRPr sz="1800" u="none" strike="noStrike" cap="none">
                        <a:solidFill>
                          <a:schemeClr val="dk1"/>
                        </a:solidFill>
                        <a:latin typeface="Calibri"/>
                        <a:ea typeface="Calibri"/>
                        <a:cs typeface="Calibri"/>
                        <a:sym typeface="Calibri"/>
                      </a:endParaRPr>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Before an Experiment</a:t>
                      </a:r>
                      <a:endParaRPr sz="1800">
                        <a:solidFill>
                          <a:schemeClr val="dk1"/>
                        </a:solidFill>
                        <a:latin typeface="Calibri"/>
                        <a:ea typeface="Calibri"/>
                        <a:cs typeface="Calibri"/>
                        <a:sym typeface="Calibri"/>
                      </a:endParaRPr>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n-US" sz="1800">
                          <a:solidFill>
                            <a:schemeClr val="dk1"/>
                          </a:solidFill>
                          <a:latin typeface="Calibri"/>
                          <a:ea typeface="Calibri"/>
                          <a:cs typeface="Calibri"/>
                          <a:sym typeface="Calibri"/>
                        </a:rPr>
                        <a:t># of favorable outcomes</a:t>
                      </a:r>
                      <a:endParaRPr sz="18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total possible outcomes</a:t>
                      </a:r>
                      <a:endParaRPr sz="1800">
                        <a:solidFill>
                          <a:schemeClr val="dk1"/>
                        </a:solidFill>
                        <a:latin typeface="Calibri"/>
                        <a:ea typeface="Calibri"/>
                        <a:cs typeface="Calibri"/>
                        <a:sym typeface="Calibri"/>
                      </a:endParaRPr>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800"/>
                        <a:buFont typeface="Arial"/>
                        <a:buNone/>
                      </a:pPr>
                      <a:r>
                        <a:rPr lang="en-US" sz="1800" b="1">
                          <a:solidFill>
                            <a:schemeClr val="accent3"/>
                          </a:solidFill>
                          <a:latin typeface="Calibri"/>
                          <a:ea typeface="Calibri"/>
                          <a:cs typeface="Calibri"/>
                          <a:sym typeface="Calibri"/>
                        </a:rPr>
                        <a:t>Experimental</a:t>
                      </a:r>
                      <a:endParaRPr sz="1800" b="1" u="none" strike="noStrike" cap="none">
                        <a:solidFill>
                          <a:schemeClr val="accent3"/>
                        </a:solidFill>
                        <a:latin typeface="Calibri"/>
                        <a:ea typeface="Calibri"/>
                        <a:cs typeface="Calibri"/>
                        <a:sym typeface="Calibri"/>
                      </a:endParaRPr>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lvl="0" indent="0" algn="l" rtl="0">
                        <a:lnSpc>
                          <a:spcPct val="115833"/>
                        </a:lnSpc>
                        <a:spcBef>
                          <a:spcPts val="0"/>
                        </a:spcBef>
                        <a:spcAft>
                          <a:spcPts val="800"/>
                        </a:spcAft>
                        <a:buClr>
                          <a:schemeClr val="dk1"/>
                        </a:buClr>
                        <a:buSzPts val="1100"/>
                        <a:buFont typeface="Arial"/>
                        <a:buNone/>
                      </a:pPr>
                      <a:r>
                        <a:rPr lang="en-US" sz="1800">
                          <a:solidFill>
                            <a:schemeClr val="dk1"/>
                          </a:solidFill>
                          <a:latin typeface="Calibri"/>
                          <a:ea typeface="Calibri"/>
                          <a:cs typeface="Calibri"/>
                          <a:sym typeface="Calibri"/>
                        </a:rPr>
                        <a:t>actual results from trials or data collected</a:t>
                      </a:r>
                      <a:endParaRPr sz="1400" u="none" strike="noStrike" cap="none"/>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After an Experiment</a:t>
                      </a:r>
                      <a:endParaRPr sz="1800">
                        <a:solidFill>
                          <a:schemeClr val="dk1"/>
                        </a:solidFill>
                        <a:latin typeface="Calibri"/>
                        <a:ea typeface="Calibri"/>
                        <a:cs typeface="Calibri"/>
                        <a:sym typeface="Calibri"/>
                      </a:endParaRPr>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n-US" sz="1800" dirty="0">
                          <a:solidFill>
                            <a:schemeClr val="dk1"/>
                          </a:solidFill>
                          <a:latin typeface="Calibri"/>
                          <a:ea typeface="Calibri"/>
                          <a:cs typeface="Calibri"/>
                          <a:sym typeface="Calibri"/>
                        </a:rPr>
                        <a:t># of times the event occurs</a:t>
                      </a:r>
                      <a:endParaRPr sz="18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800" dirty="0">
                          <a:solidFill>
                            <a:schemeClr val="dk1"/>
                          </a:solidFill>
                          <a:latin typeface="Calibri"/>
                          <a:ea typeface="Calibri"/>
                          <a:cs typeface="Calibri"/>
                          <a:sym typeface="Calibri"/>
                        </a:rPr>
                        <a:t>total number of trials</a:t>
                      </a:r>
                      <a:endParaRPr sz="1800" dirty="0">
                        <a:solidFill>
                          <a:schemeClr val="dk1"/>
                        </a:solidFill>
                        <a:latin typeface="Calibri"/>
                        <a:ea typeface="Calibri"/>
                        <a:cs typeface="Calibri"/>
                        <a:sym typeface="Calibri"/>
                      </a:endParaRPr>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cxnSp>
        <p:nvCxnSpPr>
          <p:cNvPr id="109" name="Google Shape;109;p10"/>
          <p:cNvCxnSpPr/>
          <p:nvPr/>
        </p:nvCxnSpPr>
        <p:spPr>
          <a:xfrm>
            <a:off x="6592050" y="2355375"/>
            <a:ext cx="1441500" cy="10500"/>
          </a:xfrm>
          <a:prstGeom prst="straightConnector1">
            <a:avLst/>
          </a:prstGeom>
          <a:noFill/>
          <a:ln w="19050" cap="flat" cmpd="sng">
            <a:solidFill>
              <a:srgbClr val="91192A"/>
            </a:solidFill>
            <a:prstDash val="solid"/>
            <a:round/>
            <a:headEnd type="none" w="med" len="med"/>
            <a:tailEnd type="none" w="med" len="med"/>
          </a:ln>
        </p:spPr>
      </p:cxnSp>
      <p:cxnSp>
        <p:nvCxnSpPr>
          <p:cNvPr id="110" name="Google Shape;110;p10"/>
          <p:cNvCxnSpPr/>
          <p:nvPr/>
        </p:nvCxnSpPr>
        <p:spPr>
          <a:xfrm rot="10800000" flipH="1">
            <a:off x="6548525" y="3631150"/>
            <a:ext cx="1455000" cy="3300"/>
          </a:xfrm>
          <a:prstGeom prst="straightConnector1">
            <a:avLst/>
          </a:prstGeom>
          <a:noFill/>
          <a:ln w="19050" cap="flat" cmpd="sng">
            <a:solidFill>
              <a:srgbClr val="91192A"/>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3c6359c3f8f_1_0"/>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Reflect</a:t>
            </a:r>
            <a:endParaRPr dirty="0"/>
          </a:p>
        </p:txBody>
      </p:sp>
      <p:sp>
        <p:nvSpPr>
          <p:cNvPr id="116" name="Google Shape;116;g3c6359c3f8f_1_0"/>
          <p:cNvSpPr txBox="1">
            <a:spLocks noGrp="1"/>
          </p:cNvSpPr>
          <p:nvPr>
            <p:ph idx="1"/>
          </p:nvPr>
        </p:nvSpPr>
        <p:spPr>
          <a:prstGeom prst="rect">
            <a:avLst/>
          </a:prstGeom>
        </p:spPr>
        <p:txBody>
          <a:bodyPr spcFirstLastPara="1" wrap="square" lIns="91425" tIns="91425" rIns="91425" bIns="91425" anchor="t" anchorCtr="0">
            <a:noAutofit/>
          </a:bodyPr>
          <a:lstStyle/>
          <a:p>
            <a:pPr marL="457200" lvl="0" algn="l" rtl="0">
              <a:spcAft>
                <a:spcPts val="0"/>
              </a:spcAft>
              <a:buSzPts val="2600"/>
              <a:buChar char="●"/>
            </a:pPr>
            <a:r>
              <a:rPr lang="en-US" dirty="0"/>
              <a:t>What is one example of when you found theoretical probability from the station activity?</a:t>
            </a:r>
            <a:endParaRPr dirty="0"/>
          </a:p>
          <a:p>
            <a:pPr marL="457200" lvl="0" algn="l" rtl="0">
              <a:spcAft>
                <a:spcPts val="0"/>
              </a:spcAft>
              <a:buNone/>
            </a:pPr>
            <a:endParaRPr dirty="0"/>
          </a:p>
          <a:p>
            <a:pPr marL="457200" lvl="0" algn="l" rtl="0">
              <a:spcAft>
                <a:spcPts val="0"/>
              </a:spcAft>
              <a:buSzPts val="2600"/>
              <a:buChar char="●"/>
            </a:pPr>
            <a:r>
              <a:rPr lang="en-US" dirty="0"/>
              <a:t>What is one example of when you found experimental probability from the station activity?</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3c428cf0082_1_11"/>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dirty="0"/>
              <a:t>Example Problem</a:t>
            </a:r>
            <a:endParaRPr dirty="0"/>
          </a:p>
        </p:txBody>
      </p:sp>
      <p:sp>
        <p:nvSpPr>
          <p:cNvPr id="122" name="Google Shape;122;g3c428cf0082_1_1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SzPts val="2600"/>
              <a:buNone/>
            </a:pPr>
            <a:r>
              <a:rPr lang="en-US" dirty="0">
                <a:ea typeface="Arial"/>
                <a:sym typeface="Arial"/>
              </a:rPr>
              <a:t>If you flip a coin four times, what is the best prediction possible for the number of times it will land on heads?</a:t>
            </a:r>
            <a:endParaRPr dirty="0">
              <a:ea typeface="Arial"/>
              <a:sym typeface="Arial"/>
            </a:endParaRPr>
          </a:p>
          <a:p>
            <a:pPr marL="0" indent="0">
              <a:spcBef>
                <a:spcPts val="1200"/>
              </a:spcBef>
              <a:spcAft>
                <a:spcPts val="0"/>
              </a:spcAft>
              <a:buSzPts val="2600"/>
              <a:buNone/>
            </a:pPr>
            <a:r>
              <a:rPr lang="en-US" dirty="0">
                <a:solidFill>
                  <a:schemeClr val="accent1"/>
                </a:solidFill>
                <a:ea typeface="Arial"/>
                <a:sym typeface="Arial"/>
              </a:rPr>
              <a:t>Is this theoretical or experimental probability?</a:t>
            </a:r>
          </a:p>
          <a:p>
            <a:pPr marL="0" lvl="0" indent="0" algn="l" rtl="0">
              <a:spcBef>
                <a:spcPts val="1200"/>
              </a:spcBef>
              <a:spcAft>
                <a:spcPts val="0"/>
              </a:spcAft>
              <a:buSzPts val="2600"/>
              <a:buNone/>
            </a:pPr>
            <a:endParaRPr dirty="0"/>
          </a:p>
          <a:p>
            <a:pPr marL="0" lvl="0" indent="0" algn="l" rtl="0">
              <a:spcBef>
                <a:spcPts val="0"/>
              </a:spcBef>
              <a:spcAft>
                <a:spcPts val="0"/>
              </a:spcAft>
              <a:buSzPts val="260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3bd1f543d5e_0_0"/>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dirty="0"/>
              <a:t>Example Problem</a:t>
            </a:r>
            <a:endParaRPr dirty="0"/>
          </a:p>
        </p:txBody>
      </p:sp>
      <p:sp>
        <p:nvSpPr>
          <p:cNvPr id="129" name="Google Shape;129;g3bd1f543d5e_0_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SzPts val="2600"/>
              <a:buNone/>
            </a:pPr>
            <a:r>
              <a:rPr lang="en-US" dirty="0">
                <a:ea typeface="Arial"/>
                <a:sym typeface="Arial"/>
              </a:rPr>
              <a:t>Jeanette's Pie Shop recently asked their customer which pie was their favorite. Of the last 14 customers, four picked blackberry as their favorite. What is the probability that the next customer will also pick blackberry?</a:t>
            </a:r>
            <a:endParaRPr dirty="0">
              <a:ea typeface="Arial"/>
              <a:sym typeface="Arial"/>
            </a:endParaRPr>
          </a:p>
          <a:p>
            <a:pPr marL="0" lvl="0" indent="0" algn="l" rtl="0">
              <a:spcBef>
                <a:spcPts val="1200"/>
              </a:spcBef>
              <a:spcAft>
                <a:spcPts val="0"/>
              </a:spcAft>
              <a:buSzPts val="2600"/>
              <a:buNone/>
            </a:pPr>
            <a:endParaRPr dirty="0"/>
          </a:p>
          <a:p>
            <a:pPr marL="0" lvl="0" indent="0" algn="l" rtl="0">
              <a:spcBef>
                <a:spcPts val="0"/>
              </a:spcBef>
              <a:spcAft>
                <a:spcPts val="0"/>
              </a:spcAft>
              <a:buSzPts val="2600"/>
              <a:buNone/>
            </a:pPr>
            <a:endParaRPr dirty="0"/>
          </a:p>
        </p:txBody>
      </p:sp>
      <p:sp>
        <p:nvSpPr>
          <p:cNvPr id="130" name="Google Shape;130;g3bd1f543d5e_0_0"/>
          <p:cNvSpPr txBox="1">
            <a:spLocks noGrp="1"/>
          </p:cNvSpPr>
          <p:nvPr>
            <p:ph type="body" idx="4294967295"/>
          </p:nvPr>
        </p:nvSpPr>
        <p:spPr>
          <a:xfrm>
            <a:off x="628650" y="3717925"/>
            <a:ext cx="8224838" cy="1016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600"/>
              <a:buNone/>
            </a:pPr>
            <a:r>
              <a:rPr lang="en-US" dirty="0">
                <a:solidFill>
                  <a:schemeClr val="accent1"/>
                </a:solidFill>
                <a:ea typeface="Arial"/>
                <a:sym typeface="Arial"/>
              </a:rPr>
              <a:t>Is this theoretical or experimental probability?</a:t>
            </a:r>
            <a:endParaRPr dirty="0">
              <a:solidFill>
                <a:schemeClr val="accent1"/>
              </a:solidFill>
              <a:ea typeface="Arial"/>
              <a:sym typeface="Arial"/>
            </a:endParaRPr>
          </a:p>
          <a:p>
            <a:pPr marL="0" lvl="0" indent="0" algn="l" rtl="0">
              <a:lnSpc>
                <a:spcPct val="115000"/>
              </a:lnSpc>
              <a:spcBef>
                <a:spcPts val="1200"/>
              </a:spcBef>
              <a:spcAft>
                <a:spcPts val="0"/>
              </a:spcAft>
              <a:buSzPts val="2600"/>
              <a:buNone/>
            </a:pPr>
            <a:endParaRPr dirty="0">
              <a:solidFill>
                <a:schemeClr val="accent1"/>
              </a:solidFill>
            </a:endParaRPr>
          </a:p>
          <a:p>
            <a:pPr marL="0" lvl="0" indent="0" algn="l" rtl="0">
              <a:lnSpc>
                <a:spcPct val="100000"/>
              </a:lnSpc>
              <a:spcBef>
                <a:spcPts val="0"/>
              </a:spcBef>
              <a:spcAft>
                <a:spcPts val="0"/>
              </a:spcAft>
              <a:buSzPts val="2600"/>
              <a:buNone/>
            </a:pPr>
            <a:endParaRPr dirty="0">
              <a:solidFill>
                <a:schemeClr val="accen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3bd1f543d5e_0_18"/>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Probability Scenario</a:t>
            </a:r>
            <a:endParaRPr dirty="0"/>
          </a:p>
        </p:txBody>
      </p:sp>
      <p:sp>
        <p:nvSpPr>
          <p:cNvPr id="136" name="Google Shape;136;g3bd1f543d5e_0_18"/>
          <p:cNvSpPr txBox="1">
            <a:spLocks noGrp="1"/>
          </p:cNvSpPr>
          <p:nvPr>
            <p:ph idx="1"/>
          </p:nvPr>
        </p:nvSpPr>
        <p:spPr>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With your group:</a:t>
            </a:r>
            <a:endParaRPr dirty="0"/>
          </a:p>
          <a:p>
            <a:pPr marL="457200" lvl="0" indent="-393700" algn="l" rtl="0">
              <a:spcAft>
                <a:spcPts val="0"/>
              </a:spcAft>
              <a:buSzPts val="2600"/>
              <a:buChar char="●"/>
            </a:pPr>
            <a:r>
              <a:rPr lang="en-US" dirty="0"/>
              <a:t>Create a theoretical or experimental probability scenario and solve it.</a:t>
            </a:r>
            <a:endParaRPr dirty="0"/>
          </a:p>
          <a:p>
            <a:pPr marL="457200" lvl="0" indent="-393700" algn="l" rtl="0">
              <a:spcAft>
                <a:spcPts val="0"/>
              </a:spcAft>
              <a:buSzPts val="2600"/>
              <a:buChar char="●"/>
            </a:pPr>
            <a:r>
              <a:rPr lang="en-US" dirty="0"/>
              <a:t>Let your teacher review your problem.</a:t>
            </a:r>
            <a:endParaRPr dirty="0"/>
          </a:p>
          <a:p>
            <a:pPr marL="457200" lvl="0" indent="-393700" algn="l" rtl="0">
              <a:spcAft>
                <a:spcPts val="0"/>
              </a:spcAft>
              <a:buSzPts val="2600"/>
              <a:buChar char="●"/>
            </a:pPr>
            <a:r>
              <a:rPr lang="en-US" dirty="0"/>
              <a:t>Add </a:t>
            </a:r>
            <a:r>
              <a:rPr lang="en-US" i="1" dirty="0"/>
              <a:t>only </a:t>
            </a:r>
            <a:r>
              <a:rPr lang="en-US" dirty="0"/>
              <a:t>your title and scenario to the poster.</a:t>
            </a:r>
            <a:endParaRPr dirty="0"/>
          </a:p>
        </p:txBody>
      </p:sp>
      <p:pic>
        <p:nvPicPr>
          <p:cNvPr id="137" name="Google Shape;137;g3bd1f543d5e_0_18"/>
          <p:cNvPicPr preferRelativeResize="0"/>
          <p:nvPr/>
        </p:nvPicPr>
        <p:blipFill rotWithShape="1">
          <a:blip r:embed="rId3">
            <a:alphaModFix/>
          </a:blip>
          <a:srcRect/>
          <a:stretch/>
        </p:blipFill>
        <p:spPr>
          <a:xfrm>
            <a:off x="6640723" y="181887"/>
            <a:ext cx="2348742" cy="11881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3bd1f543d5e_0_25"/>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Gallery Walk</a:t>
            </a:r>
            <a:endParaRPr dirty="0"/>
          </a:p>
        </p:txBody>
      </p:sp>
      <p:sp>
        <p:nvSpPr>
          <p:cNvPr id="143" name="Google Shape;143;g3bd1f543d5e_0_25"/>
          <p:cNvSpPr txBox="1">
            <a:spLocks noGrp="1"/>
          </p:cNvSpPr>
          <p:nvPr>
            <p:ph idx="1"/>
          </p:nvPr>
        </p:nvSpPr>
        <p:spPr>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With your group, visit the other posters around the room.</a:t>
            </a:r>
            <a:endParaRPr dirty="0"/>
          </a:p>
          <a:p>
            <a:pPr marL="457200" lvl="0" indent="-393700" algn="l" rtl="0">
              <a:spcAft>
                <a:spcPts val="0"/>
              </a:spcAft>
              <a:buSzPts val="2600"/>
              <a:buChar char="●"/>
            </a:pPr>
            <a:r>
              <a:rPr lang="en-US" dirty="0"/>
              <a:t>Summarize the scenario.</a:t>
            </a:r>
            <a:endParaRPr dirty="0"/>
          </a:p>
          <a:p>
            <a:pPr marL="457200" lvl="0" indent="-393700" algn="l" rtl="0">
              <a:spcAft>
                <a:spcPts val="0"/>
              </a:spcAft>
              <a:buSzPts val="2600"/>
              <a:buChar char="●"/>
            </a:pPr>
            <a:r>
              <a:rPr lang="en-US" dirty="0"/>
              <a:t>Identify the type of probability (Theoretical or Experimental).</a:t>
            </a:r>
            <a:endParaRPr dirty="0"/>
          </a:p>
          <a:p>
            <a:pPr marL="457200" lvl="0" indent="-393700" algn="l" rtl="0">
              <a:spcAft>
                <a:spcPts val="0"/>
              </a:spcAft>
              <a:buSzPts val="2600"/>
              <a:buChar char="●"/>
            </a:pPr>
            <a:r>
              <a:rPr lang="en-US" dirty="0"/>
              <a:t>Find the probability as a fraction, decimal, and percentage.</a:t>
            </a:r>
            <a:endParaRPr dirty="0"/>
          </a:p>
        </p:txBody>
      </p:sp>
      <p:pic>
        <p:nvPicPr>
          <p:cNvPr id="2" name="Google Shape;137;g3bd1f543d5e_0_18">
            <a:extLst>
              <a:ext uri="{FF2B5EF4-FFF2-40B4-BE49-F238E27FC236}">
                <a16:creationId xmlns:a16="http://schemas.microsoft.com/office/drawing/2014/main" id="{558D4F05-495B-9F24-3C60-F1185FC638AE}"/>
              </a:ext>
            </a:extLst>
          </p:cNvPr>
          <p:cNvPicPr preferRelativeResize="0"/>
          <p:nvPr/>
        </p:nvPicPr>
        <p:blipFill rotWithShape="1">
          <a:blip r:embed="rId3">
            <a:alphaModFix/>
          </a:blip>
          <a:srcRect/>
          <a:stretch/>
        </p:blipFill>
        <p:spPr>
          <a:xfrm>
            <a:off x="6640723" y="181887"/>
            <a:ext cx="2348742" cy="11881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148"/>
        <p:cNvGrpSpPr/>
        <p:nvPr/>
      </p:nvGrpSpPr>
      <p:grpSpPr>
        <a:xfrm>
          <a:off x="0" y="0"/>
          <a:ext cx="0" cy="0"/>
          <a:chOff x="0" y="0"/>
          <a:chExt cx="0" cy="0"/>
        </a:xfrm>
      </p:grpSpPr>
      <p:sp>
        <p:nvSpPr>
          <p:cNvPr id="149" name="Google Shape;149;g3d7c285ab7d_0_0"/>
          <p:cNvSpPr txBox="1">
            <a:spLocks noGrp="1"/>
          </p:cNvSpPr>
          <p:nvPr>
            <p:ph type="title"/>
          </p:nvPr>
        </p:nvSpPr>
        <p:spPr>
          <a:xfrm>
            <a:off x="400516" y="445024"/>
            <a:ext cx="8225400" cy="81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Climatologist</a:t>
            </a:r>
            <a:endParaRPr dirty="0"/>
          </a:p>
        </p:txBody>
      </p:sp>
      <p:pic>
        <p:nvPicPr>
          <p:cNvPr id="150" name="Google Shape;150;g3d7c285ab7d_0_0" descr="In this K20 Career-Focused video, Monica Mattox talks about being a Climatologist. By engaging with this interview students will gain awareness of careers, day-to-day job functions, and educational pathways to become a Climatologist. For more lessons, strategies, and games visit K20's LEARN website here: https://learn.k20center.ou.edu/" title="Career-Focused - Climatologist with Monica Maddox">
            <a:hlinkClick r:id="rId3"/>
          </p:cNvPr>
          <p:cNvPicPr preferRelativeResize="0"/>
          <p:nvPr/>
        </p:nvPicPr>
        <p:blipFill>
          <a:blip r:embed="rId4">
            <a:alphaModFix/>
          </a:blip>
          <a:stretch>
            <a:fillRect/>
          </a:stretch>
        </p:blipFill>
        <p:spPr>
          <a:xfrm>
            <a:off x="1503175" y="1225569"/>
            <a:ext cx="6248967" cy="3472907"/>
          </a:xfrm>
          <a:prstGeom prst="rect">
            <a:avLst/>
          </a:prstGeom>
          <a:noFill/>
          <a:ln>
            <a:noFill/>
          </a:ln>
        </p:spPr>
      </p:pic>
      <p:sp>
        <p:nvSpPr>
          <p:cNvPr id="5" name="TextBox 4">
            <a:extLst>
              <a:ext uri="{FF2B5EF4-FFF2-40B4-BE49-F238E27FC236}">
                <a16:creationId xmlns:a16="http://schemas.microsoft.com/office/drawing/2014/main" id="{5E34EDBF-2873-8052-7D22-E6B68DDE4B05}"/>
              </a:ext>
            </a:extLst>
          </p:cNvPr>
          <p:cNvSpPr txBox="1"/>
          <p:nvPr/>
        </p:nvSpPr>
        <p:spPr>
          <a:xfrm>
            <a:off x="2436329" y="4698476"/>
            <a:ext cx="4382658" cy="307777"/>
          </a:xfrm>
          <a:prstGeom prst="rect">
            <a:avLst/>
          </a:prstGeom>
          <a:noFill/>
        </p:spPr>
        <p:txBody>
          <a:bodyPr wrap="square">
            <a:spAutoFit/>
          </a:bodyPr>
          <a:lstStyle/>
          <a:p>
            <a:r>
              <a:rPr lang="en-US" i="1" u="sng" dirty="0">
                <a:solidFill>
                  <a:schemeClr val="hlink"/>
                </a:solidFill>
                <a:hlinkClick r:id="rId5"/>
              </a:rPr>
              <a:t>Career-Focused – Climatologist with Monica Maddox</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1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154"/>
        <p:cNvGrpSpPr/>
        <p:nvPr/>
      </p:nvGrpSpPr>
      <p:grpSpPr>
        <a:xfrm>
          <a:off x="0" y="0"/>
          <a:ext cx="0" cy="0"/>
          <a:chOff x="0" y="0"/>
          <a:chExt cx="0" cy="0"/>
        </a:xfrm>
      </p:grpSpPr>
      <p:sp>
        <p:nvSpPr>
          <p:cNvPr id="155" name="Google Shape;155;g3d7c285ab7d_0_39"/>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I Notice, I Wonder</a:t>
            </a:r>
            <a:endParaRPr dirty="0"/>
          </a:p>
        </p:txBody>
      </p:sp>
      <p:sp>
        <p:nvSpPr>
          <p:cNvPr id="156" name="Google Shape;156;g3d7c285ab7d_0_39"/>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93700" algn="l" rtl="0">
              <a:lnSpc>
                <a:spcPct val="115000"/>
              </a:lnSpc>
              <a:spcAft>
                <a:spcPts val="0"/>
              </a:spcAft>
              <a:buSzPts val="2600"/>
              <a:buChar char="●"/>
            </a:pPr>
            <a:r>
              <a:rPr lang="en-US" dirty="0"/>
              <a:t>What were some things you noticed about climatology? Skills? Educational background?</a:t>
            </a:r>
            <a:endParaRPr dirty="0"/>
          </a:p>
          <a:p>
            <a:pPr marL="457200" lvl="0" indent="-393700" algn="l" rtl="0">
              <a:lnSpc>
                <a:spcPct val="115000"/>
              </a:lnSpc>
              <a:spcAft>
                <a:spcPts val="0"/>
              </a:spcAft>
              <a:buSzPts val="2600"/>
              <a:buChar char="●"/>
            </a:pPr>
            <a:r>
              <a:rPr lang="en-US" dirty="0"/>
              <a:t>What were some things you wondered about climatology? Skills? Educational background?</a:t>
            </a:r>
            <a:endParaRPr dirty="0"/>
          </a:p>
        </p:txBody>
      </p:sp>
      <p:pic>
        <p:nvPicPr>
          <p:cNvPr id="157" name="Google Shape;157;g3d7c285ab7d_0_39" title="I Notice I Wonder.png"/>
          <p:cNvPicPr preferRelativeResize="0"/>
          <p:nvPr/>
        </p:nvPicPr>
        <p:blipFill>
          <a:blip r:embed="rId3">
            <a:alphaModFix/>
          </a:blip>
          <a:stretch>
            <a:fillRect/>
          </a:stretch>
        </p:blipFill>
        <p:spPr>
          <a:xfrm>
            <a:off x="7611930" y="151476"/>
            <a:ext cx="1069774" cy="11116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161"/>
        <p:cNvGrpSpPr/>
        <p:nvPr/>
      </p:nvGrpSpPr>
      <p:grpSpPr>
        <a:xfrm>
          <a:off x="0" y="0"/>
          <a:ext cx="0" cy="0"/>
          <a:chOff x="0" y="0"/>
          <a:chExt cx="0" cy="0"/>
        </a:xfrm>
      </p:grpSpPr>
      <p:sp>
        <p:nvSpPr>
          <p:cNvPr id="162" name="Google Shape;162;g3de3a96c2f9_0_56"/>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I Notice, I Wonder</a:t>
            </a:r>
            <a:endParaRPr dirty="0"/>
          </a:p>
        </p:txBody>
      </p:sp>
      <p:sp>
        <p:nvSpPr>
          <p:cNvPr id="163" name="Google Shape;163;g3de3a96c2f9_0_56"/>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93700" algn="l" rtl="0">
              <a:lnSpc>
                <a:spcPct val="100000"/>
              </a:lnSpc>
              <a:spcBef>
                <a:spcPts val="520"/>
              </a:spcBef>
              <a:spcAft>
                <a:spcPts val="0"/>
              </a:spcAft>
              <a:buSzPts val="2600"/>
              <a:buChar char="●"/>
            </a:pPr>
            <a:r>
              <a:rPr lang="en-US" dirty="0"/>
              <a:t>You are a meteorologist studying the weather patterns around your hometown. According to past data, when the weather is under conditions like today’s, storms are produced 85% of the time. Is this experimental or theoretical probability?</a:t>
            </a:r>
            <a:endParaRPr dirty="0"/>
          </a:p>
        </p:txBody>
      </p:sp>
      <p:pic>
        <p:nvPicPr>
          <p:cNvPr id="164" name="Google Shape;164;g3de3a96c2f9_0_56" title="I Notice I Wonder.png"/>
          <p:cNvPicPr preferRelativeResize="0"/>
          <p:nvPr/>
        </p:nvPicPr>
        <p:blipFill>
          <a:blip r:embed="rId3">
            <a:alphaModFix/>
          </a:blip>
          <a:stretch>
            <a:fillRect/>
          </a:stretch>
        </p:blipFill>
        <p:spPr>
          <a:xfrm>
            <a:off x="7611930" y="151476"/>
            <a:ext cx="1069774" cy="11116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2"/>
          <p:cNvSpPr txBox="1">
            <a:spLocks noGrp="1"/>
          </p:cNvSpPr>
          <p:nvPr>
            <p:ph type="title"/>
          </p:nvPr>
        </p:nvSpPr>
        <p:spPr>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5000"/>
              <a:buNone/>
            </a:pPr>
            <a:r>
              <a:rPr lang="en-US" dirty="0"/>
              <a:t>Take a Chance with Probability</a:t>
            </a:r>
            <a:endParaRPr dirty="0"/>
          </a:p>
        </p:txBody>
      </p:sp>
      <p:sp>
        <p:nvSpPr>
          <p:cNvPr id="47" name="Google Shape;47;p2"/>
          <p:cNvSpPr txBox="1">
            <a:spLocks noGrp="1"/>
          </p:cNvSpPr>
          <p:nvPr>
            <p:ph type="body" sz="quarter" idx="10"/>
          </p:nvPr>
        </p:nvSpPr>
        <p:spPr>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600"/>
              <a:buNone/>
            </a:pPr>
            <a:r>
              <a:rPr lang="en-US" dirty="0"/>
              <a:t>Experimental vs. Theoretical Probability</a:t>
            </a:r>
            <a:endParaRPr dirty="0"/>
          </a:p>
        </p:txBody>
      </p:sp>
      <p:pic>
        <p:nvPicPr>
          <p:cNvPr id="48" name="Google Shape;48;p2" title="Take a Chance_Cover.png"/>
          <p:cNvPicPr preferRelativeResize="0"/>
          <p:nvPr/>
        </p:nvPicPr>
        <p:blipFill>
          <a:blip r:embed="rId3">
            <a:alphaModFix/>
          </a:blip>
          <a:stretch>
            <a:fillRect/>
          </a:stretch>
        </p:blipFill>
        <p:spPr>
          <a:xfrm>
            <a:off x="922550" y="1355972"/>
            <a:ext cx="2821500" cy="2431555"/>
          </a:xfrm>
          <a:prstGeom prst="hexagon">
            <a:avLst>
              <a:gd name="adj" fmla="val 25000"/>
              <a:gd name="vf" fmla="val 115470"/>
            </a:avLst>
          </a:prstGeom>
          <a:noFill/>
          <a:ln w="28575" cap="flat" cmpd="sng">
            <a:solidFill>
              <a:schemeClr val="lt1"/>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3bd1f543d5e_0_12"/>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Gist</a:t>
            </a:r>
            <a:endParaRPr dirty="0"/>
          </a:p>
        </p:txBody>
      </p:sp>
      <p:sp>
        <p:nvSpPr>
          <p:cNvPr id="170" name="Google Shape;170;g3bd1f543d5e_0_12"/>
          <p:cNvSpPr txBox="1">
            <a:spLocks noGrp="1"/>
          </p:cNvSpPr>
          <p:nvPr>
            <p:ph idx="1"/>
          </p:nvPr>
        </p:nvSpPr>
        <p:spPr>
          <a:xfrm>
            <a:off x="628650" y="1370013"/>
            <a:ext cx="4603308" cy="326231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In 28 words or less, describe the reasoning for your card placement. Be sure to use the vocabulary learned in this lesson.</a:t>
            </a:r>
            <a:endParaRPr dirty="0"/>
          </a:p>
        </p:txBody>
      </p:sp>
      <p:pic>
        <p:nvPicPr>
          <p:cNvPr id="171" name="Google Shape;171;g3bd1f543d5e_0_12"/>
          <p:cNvPicPr preferRelativeResize="0"/>
          <p:nvPr/>
        </p:nvPicPr>
        <p:blipFill>
          <a:blip r:embed="rId3">
            <a:alphaModFix/>
          </a:blip>
          <a:stretch>
            <a:fillRect/>
          </a:stretch>
        </p:blipFill>
        <p:spPr>
          <a:xfrm>
            <a:off x="5670750" y="1186088"/>
            <a:ext cx="2771325" cy="2771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3"/>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Clr>
                <a:schemeClr val="lt1"/>
              </a:buClr>
              <a:buSzPts val="5000"/>
              <a:buFont typeface="Calibri"/>
              <a:buNone/>
            </a:pPr>
            <a:r>
              <a:rPr lang="en-US" dirty="0"/>
              <a:t>Essential Question</a:t>
            </a:r>
            <a:endParaRPr dirty="0"/>
          </a:p>
        </p:txBody>
      </p:sp>
      <p:sp>
        <p:nvSpPr>
          <p:cNvPr id="54" name="Google Shape;54;p3"/>
          <p:cNvSpPr txBox="1">
            <a:spLocks noGrp="1"/>
          </p:cNvSpPr>
          <p:nvPr>
            <p:ph type="body" sz="quarter" idx="10"/>
          </p:nvPr>
        </p:nvSpPr>
        <p:spPr>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2600"/>
              <a:buNone/>
            </a:pPr>
            <a:r>
              <a:rPr lang="en-US" dirty="0"/>
              <a:t>When does probability change from theoretical to experimental?</a:t>
            </a:r>
            <a:endParaRPr dirty="0"/>
          </a:p>
          <a:p>
            <a:pPr marL="279400">
              <a:lnSpc>
                <a:spcPct val="100000"/>
              </a:lnSpc>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4"/>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Clr>
                <a:schemeClr val="lt1"/>
              </a:buClr>
              <a:buSzPts val="5000"/>
              <a:buFont typeface="Calibri"/>
              <a:buNone/>
            </a:pPr>
            <a:r>
              <a:rPr lang="en-US" dirty="0"/>
              <a:t>Objective</a:t>
            </a:r>
            <a:endParaRPr dirty="0"/>
          </a:p>
        </p:txBody>
      </p:sp>
      <p:sp>
        <p:nvSpPr>
          <p:cNvPr id="60" name="Google Shape;60;p4"/>
          <p:cNvSpPr txBox="1">
            <a:spLocks noGrp="1"/>
          </p:cNvSpPr>
          <p:nvPr>
            <p:ph type="body" sz="quarter" idx="10"/>
          </p:nvPr>
        </p:nvSpPr>
        <p:spPr>
          <a:prstGeom prst="rect">
            <a:avLst/>
          </a:prstGeom>
          <a:noFill/>
          <a:ln>
            <a:noFill/>
          </a:ln>
        </p:spPr>
        <p:txBody>
          <a:bodyPr spcFirstLastPara="1" wrap="square" lIns="91425" tIns="91425" rIns="91425" bIns="91425" anchor="t" anchorCtr="0">
            <a:noAutofit/>
          </a:bodyPr>
          <a:lstStyle/>
          <a:p>
            <a:pPr marL="0" indent="0">
              <a:spcBef>
                <a:spcPts val="0"/>
              </a:spcBef>
              <a:spcAft>
                <a:spcPts val="0"/>
              </a:spcAft>
              <a:buClr>
                <a:schemeClr val="lt1"/>
              </a:buClr>
              <a:buSzPts val="2600"/>
              <a:buNone/>
            </a:pPr>
            <a:r>
              <a:rPr lang="en-US" dirty="0"/>
              <a:t>Compare theoretical probability to experimental probability by conducting repeated trials and analyzing data.</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g3bc3d036313_0_1"/>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The 21 Challenge</a:t>
            </a:r>
            <a:endParaRPr dirty="0"/>
          </a:p>
        </p:txBody>
      </p:sp>
      <p:sp>
        <p:nvSpPr>
          <p:cNvPr id="66" name="Google Shape;66;g3bc3d036313_0_1"/>
          <p:cNvSpPr txBox="1">
            <a:spLocks noGrp="1"/>
          </p:cNvSpPr>
          <p:nvPr>
            <p:ph idx="1"/>
          </p:nvPr>
        </p:nvSpPr>
        <p:spPr>
          <a:prstGeom prst="rect">
            <a:avLst/>
          </a:prstGeom>
          <a:noFill/>
          <a:ln>
            <a:noFill/>
          </a:ln>
        </p:spPr>
        <p:txBody>
          <a:bodyPr spcFirstLastPara="1" wrap="square" lIns="91425" tIns="91425" rIns="91425" bIns="91425" anchor="t" anchorCtr="0">
            <a:noAutofit/>
          </a:bodyPr>
          <a:lstStyle/>
          <a:p>
            <a:pPr marL="457200" lvl="0" indent="-393700" algn="l" rtl="0">
              <a:spcAft>
                <a:spcPts val="0"/>
              </a:spcAft>
              <a:buClr>
                <a:srgbClr val="91192A"/>
              </a:buClr>
              <a:buSzPts val="2600"/>
              <a:buChar char="●"/>
            </a:pPr>
            <a:r>
              <a:rPr lang="en-US" dirty="0"/>
              <a:t>The goal is to get as close to 21 without going over.</a:t>
            </a:r>
            <a:endParaRPr dirty="0"/>
          </a:p>
          <a:p>
            <a:pPr marL="457200" lvl="0" indent="-393700" algn="l" rtl="0">
              <a:spcAft>
                <a:spcPts val="0"/>
              </a:spcAft>
              <a:buSzPts val="2600"/>
              <a:buChar char="●"/>
            </a:pPr>
            <a:r>
              <a:rPr lang="en-US" dirty="0"/>
              <a:t>You will get one card facing up and one facing down.</a:t>
            </a:r>
            <a:endParaRPr dirty="0"/>
          </a:p>
          <a:p>
            <a:pPr marL="457200" lvl="0" indent="-393700" algn="l" rtl="0">
              <a:spcAft>
                <a:spcPts val="0"/>
              </a:spcAft>
              <a:buSzPts val="2600"/>
              <a:buChar char="●"/>
            </a:pPr>
            <a:r>
              <a:rPr lang="en-US" dirty="0"/>
              <a:t>Based on your card facing up, determine if you want to </a:t>
            </a:r>
            <a:r>
              <a:rPr lang="en-US" b="1" dirty="0"/>
              <a:t>hit</a:t>
            </a:r>
            <a:r>
              <a:rPr lang="en-US" dirty="0"/>
              <a:t> (add a card) or </a:t>
            </a:r>
            <a:r>
              <a:rPr lang="en-US" b="1" dirty="0"/>
              <a:t>stand </a:t>
            </a:r>
            <a:r>
              <a:rPr lang="en-US" dirty="0"/>
              <a:t>(stick with the cards you have).</a:t>
            </a:r>
            <a:endParaRPr dirty="0"/>
          </a:p>
          <a:p>
            <a:pPr marL="457200" lvl="0" indent="-393700" algn="l" rtl="0">
              <a:spcAft>
                <a:spcPts val="0"/>
              </a:spcAft>
              <a:buSzPts val="2600"/>
              <a:buChar char="●"/>
            </a:pPr>
            <a:r>
              <a:rPr lang="en-US" dirty="0"/>
              <a:t>You win if your total is higher than the teacher's without going over 21. You </a:t>
            </a:r>
            <a:r>
              <a:rPr lang="en-US" b="1" dirty="0"/>
              <a:t>bust</a:t>
            </a:r>
            <a:r>
              <a:rPr lang="en-US" dirty="0"/>
              <a:t> (lose) if you go over 21.</a:t>
            </a:r>
            <a:endParaRPr dirty="0"/>
          </a:p>
        </p:txBody>
      </p:sp>
      <p:pic>
        <p:nvPicPr>
          <p:cNvPr id="2" name="Picture 1" descr="A hand holding playing cards&#10;&#10;AI-generated content may be incorrect.">
            <a:extLst>
              <a:ext uri="{FF2B5EF4-FFF2-40B4-BE49-F238E27FC236}">
                <a16:creationId xmlns:a16="http://schemas.microsoft.com/office/drawing/2014/main" id="{06EEACD6-3326-1BF0-33EB-6B1A4727A738}"/>
              </a:ext>
            </a:extLst>
          </p:cNvPr>
          <p:cNvPicPr>
            <a:picLocks noChangeAspect="1"/>
          </p:cNvPicPr>
          <p:nvPr/>
        </p:nvPicPr>
        <p:blipFill>
          <a:blip r:embed="rId3"/>
          <a:stretch>
            <a:fillRect/>
          </a:stretch>
        </p:blipFill>
        <p:spPr>
          <a:xfrm>
            <a:off x="7230533" y="151705"/>
            <a:ext cx="1562530" cy="13274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c441b911d3_0_0"/>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The 21 Challenge</a:t>
            </a:r>
            <a:endParaRPr dirty="0"/>
          </a:p>
        </p:txBody>
      </p:sp>
      <p:sp>
        <p:nvSpPr>
          <p:cNvPr id="73" name="Google Shape;73;g3c441b911d3_0_0"/>
          <p:cNvSpPr txBox="1">
            <a:spLocks noGrp="1"/>
          </p:cNvSpPr>
          <p:nvPr>
            <p:ph idx="1"/>
          </p:nvPr>
        </p:nvSpPr>
        <p:spPr>
          <a:prstGeom prst="rect">
            <a:avLst/>
          </a:prstGeom>
          <a:noFill/>
          <a:ln>
            <a:noFill/>
          </a:ln>
        </p:spPr>
        <p:txBody>
          <a:bodyPr spcFirstLastPara="1" wrap="square" lIns="91425" tIns="91425" rIns="91425" bIns="91425" anchor="t" anchorCtr="0">
            <a:noAutofit/>
          </a:bodyPr>
          <a:lstStyle/>
          <a:p>
            <a:pPr marL="457200" lvl="0" indent="-393700" algn="l" rtl="0">
              <a:spcAft>
                <a:spcPts val="0"/>
              </a:spcAft>
              <a:buSzPts val="2600"/>
              <a:buChar char="●"/>
            </a:pPr>
            <a:r>
              <a:rPr lang="en-US" dirty="0"/>
              <a:t>Ace = 1 or 11</a:t>
            </a:r>
            <a:endParaRPr dirty="0"/>
          </a:p>
          <a:p>
            <a:pPr marL="457200" lvl="0" indent="-393700" algn="l" rtl="0">
              <a:spcAft>
                <a:spcPts val="0"/>
              </a:spcAft>
              <a:buSzPts val="2600"/>
              <a:buChar char="●"/>
            </a:pPr>
            <a:r>
              <a:rPr lang="en-US" dirty="0"/>
              <a:t>Jack, Queen, &amp; King = 10</a:t>
            </a:r>
            <a:endParaRPr dirty="0"/>
          </a:p>
          <a:p>
            <a:pPr marL="457200" lvl="0" indent="-393700" algn="l" rtl="0">
              <a:spcAft>
                <a:spcPts val="0"/>
              </a:spcAft>
              <a:buSzPts val="2600"/>
              <a:buChar char="●"/>
            </a:pPr>
            <a:r>
              <a:rPr lang="en-US" dirty="0"/>
              <a:t>How to add examples:</a:t>
            </a:r>
            <a:endParaRPr dirty="0"/>
          </a:p>
          <a:p>
            <a:pPr marL="914400" lvl="1" algn="l" rtl="0">
              <a:spcAft>
                <a:spcPts val="0"/>
              </a:spcAft>
              <a:buSzPts val="2600"/>
              <a:buChar char="o"/>
            </a:pPr>
            <a:r>
              <a:rPr lang="en-US" dirty="0"/>
              <a:t>If you have an Ace and a 3: 1 + 3=4 or 11+3=14</a:t>
            </a:r>
            <a:endParaRPr dirty="0"/>
          </a:p>
          <a:p>
            <a:pPr marL="914400" lvl="1" algn="l" rtl="0">
              <a:spcAft>
                <a:spcPts val="0"/>
              </a:spcAft>
              <a:buSzPts val="2600"/>
              <a:buChar char="o"/>
            </a:pPr>
            <a:r>
              <a:rPr lang="en-US" dirty="0"/>
              <a:t>If you have a two Queens = 10 +10=20</a:t>
            </a:r>
            <a:endParaRPr dirty="0"/>
          </a:p>
        </p:txBody>
      </p:sp>
      <p:pic>
        <p:nvPicPr>
          <p:cNvPr id="3" name="Picture 2" descr="A hand holding playing cards&#10;&#10;AI-generated content may be incorrect.">
            <a:extLst>
              <a:ext uri="{FF2B5EF4-FFF2-40B4-BE49-F238E27FC236}">
                <a16:creationId xmlns:a16="http://schemas.microsoft.com/office/drawing/2014/main" id="{178751C9-3C26-580F-1824-910CF8CB1315}"/>
              </a:ext>
            </a:extLst>
          </p:cNvPr>
          <p:cNvPicPr>
            <a:picLocks noChangeAspect="1"/>
          </p:cNvPicPr>
          <p:nvPr/>
        </p:nvPicPr>
        <p:blipFill>
          <a:blip r:embed="rId3"/>
          <a:stretch>
            <a:fillRect/>
          </a:stretch>
        </p:blipFill>
        <p:spPr>
          <a:xfrm>
            <a:off x="7255933" y="151704"/>
            <a:ext cx="1545595" cy="131302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graphicFrame>
        <p:nvGraphicFramePr>
          <p:cNvPr id="79" name="Google Shape;79;g3bc3d036313_0_7"/>
          <p:cNvGraphicFramePr/>
          <p:nvPr>
            <p:extLst>
              <p:ext uri="{D42A27DB-BD31-4B8C-83A1-F6EECF244321}">
                <p14:modId xmlns:p14="http://schemas.microsoft.com/office/powerpoint/2010/main" val="2343756315"/>
              </p:ext>
            </p:extLst>
          </p:nvPr>
        </p:nvGraphicFramePr>
        <p:xfrm>
          <a:off x="598738" y="332596"/>
          <a:ext cx="7676925" cy="4478355"/>
        </p:xfrm>
        <a:graphic>
          <a:graphicData uri="http://schemas.openxmlformats.org/drawingml/2006/table">
            <a:tbl>
              <a:tblPr>
                <a:noFill/>
                <a:tableStyleId>{F4C45341-FAA3-47CE-BB20-C28306C809DC}</a:tableStyleId>
              </a:tblPr>
              <a:tblGrid>
                <a:gridCol w="1966075">
                  <a:extLst>
                    <a:ext uri="{9D8B030D-6E8A-4147-A177-3AD203B41FA5}">
                      <a16:colId xmlns:a16="http://schemas.microsoft.com/office/drawing/2014/main" val="20000"/>
                    </a:ext>
                  </a:extLst>
                </a:gridCol>
                <a:gridCol w="3151875">
                  <a:extLst>
                    <a:ext uri="{9D8B030D-6E8A-4147-A177-3AD203B41FA5}">
                      <a16:colId xmlns:a16="http://schemas.microsoft.com/office/drawing/2014/main" val="20001"/>
                    </a:ext>
                  </a:extLst>
                </a:gridCol>
                <a:gridCol w="2558975">
                  <a:extLst>
                    <a:ext uri="{9D8B030D-6E8A-4147-A177-3AD203B41FA5}">
                      <a16:colId xmlns:a16="http://schemas.microsoft.com/office/drawing/2014/main" val="20002"/>
                    </a:ext>
                  </a:extLst>
                </a:gridCol>
              </a:tblGrid>
              <a:tr h="381000">
                <a:tc>
                  <a:txBody>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chemeClr val="lt1"/>
                          </a:solidFill>
                          <a:latin typeface="Calibri"/>
                          <a:ea typeface="Calibri"/>
                          <a:cs typeface="Calibri"/>
                          <a:sym typeface="Calibri"/>
                        </a:rPr>
                        <a:t>Station</a:t>
                      </a:r>
                      <a:endParaRPr sz="1800" b="1" u="none" strike="noStrike" cap="none">
                        <a:solidFill>
                          <a:schemeClr val="lt1"/>
                        </a:solidFill>
                        <a:latin typeface="Calibri"/>
                        <a:ea typeface="Calibri"/>
                        <a:cs typeface="Calibri"/>
                        <a:sym typeface="Calibri"/>
                      </a:endParaRPr>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275781"/>
                    </a:solidFill>
                  </a:tcPr>
                </a:tc>
                <a:tc gridSpan="2">
                  <a:txBody>
                    <a:bodyPr/>
                    <a:lstStyle/>
                    <a:p>
                      <a:pPr marL="0" lvl="0" indent="0" algn="ctr" rtl="0">
                        <a:spcBef>
                          <a:spcPts val="0"/>
                        </a:spcBef>
                        <a:spcAft>
                          <a:spcPts val="0"/>
                        </a:spcAft>
                        <a:buNone/>
                      </a:pPr>
                      <a:r>
                        <a:rPr lang="en-US" sz="1800" b="1" dirty="0">
                          <a:solidFill>
                            <a:schemeClr val="lt1"/>
                          </a:solidFill>
                          <a:latin typeface="Calibri"/>
                          <a:ea typeface="Calibri"/>
                          <a:cs typeface="Calibri"/>
                          <a:sym typeface="Calibri"/>
                        </a:rPr>
                        <a:t>Description</a:t>
                      </a:r>
                      <a:endParaRPr sz="1800" b="1" dirty="0">
                        <a:solidFill>
                          <a:schemeClr val="lt1"/>
                        </a:solidFill>
                        <a:latin typeface="Calibri"/>
                        <a:ea typeface="Calibri"/>
                        <a:cs typeface="Calibri"/>
                        <a:sym typeface="Calibri"/>
                      </a:endParaRPr>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275781"/>
                    </a:solidFill>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marR="0" lvl="0" indent="0" algn="ctr" rtl="0">
                        <a:lnSpc>
                          <a:spcPct val="100000"/>
                        </a:lnSpc>
                        <a:spcBef>
                          <a:spcPts val="0"/>
                        </a:spcBef>
                        <a:spcAft>
                          <a:spcPts val="0"/>
                        </a:spcAft>
                        <a:buClr>
                          <a:srgbClr val="000000"/>
                        </a:buClr>
                        <a:buSzPts val="1800"/>
                        <a:buFont typeface="Arial"/>
                        <a:buNone/>
                      </a:pPr>
                      <a:r>
                        <a:rPr lang="en-US" sz="2200" b="1">
                          <a:solidFill>
                            <a:schemeClr val="accent3"/>
                          </a:solidFill>
                          <a:latin typeface="Calibri"/>
                          <a:ea typeface="Calibri"/>
                          <a:cs typeface="Calibri"/>
                          <a:sym typeface="Calibri"/>
                        </a:rPr>
                        <a:t>Skittles</a:t>
                      </a:r>
                      <a:endParaRPr sz="2200" b="1" u="none" strike="noStrike" cap="none">
                        <a:solidFill>
                          <a:schemeClr val="accent3"/>
                        </a:solidFill>
                        <a:latin typeface="Calibri"/>
                        <a:ea typeface="Calibri"/>
                        <a:cs typeface="Calibri"/>
                        <a:sym typeface="Calibri"/>
                      </a:endParaRPr>
                    </a:p>
                  </a:txBody>
                  <a:tcPr marL="91425" marR="91425" marT="91425" marB="91425"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gridSpan="2">
                  <a:txBody>
                    <a:bodyPr/>
                    <a:lstStyle/>
                    <a:p>
                      <a:pPr marL="0" lvl="0" indent="0" algn="l" rtl="0">
                        <a:lnSpc>
                          <a:spcPct val="100000"/>
                        </a:lnSpc>
                        <a:spcBef>
                          <a:spcPts val="0"/>
                        </a:spcBef>
                        <a:spcAft>
                          <a:spcPts val="0"/>
                        </a:spcAft>
                        <a:buNone/>
                      </a:pPr>
                      <a:r>
                        <a:rPr lang="en-US" sz="2200" dirty="0">
                          <a:solidFill>
                            <a:schemeClr val="dk1"/>
                          </a:solidFill>
                          <a:latin typeface="Calibri"/>
                          <a:ea typeface="Calibri"/>
                          <a:cs typeface="Calibri"/>
                          <a:sym typeface="Calibri"/>
                        </a:rPr>
                        <a:t>Predict the probability of picking a certain color.</a:t>
                      </a:r>
                      <a:endParaRPr sz="2200" dirty="0">
                        <a:solidFill>
                          <a:schemeClr val="dk1"/>
                        </a:solidFill>
                        <a:latin typeface="Calibri"/>
                        <a:ea typeface="Calibri"/>
                        <a:cs typeface="Calibri"/>
                        <a:sym typeface="Calibri"/>
                      </a:endParaRPr>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776425">
                <a:tc>
                  <a:txBody>
                    <a:bodyPr/>
                    <a:lstStyle/>
                    <a:p>
                      <a:pPr marL="0" marR="0" lvl="0" indent="0" algn="ctr" rtl="0">
                        <a:lnSpc>
                          <a:spcPct val="100000"/>
                        </a:lnSpc>
                        <a:spcBef>
                          <a:spcPts val="0"/>
                        </a:spcBef>
                        <a:spcAft>
                          <a:spcPts val="0"/>
                        </a:spcAft>
                        <a:buClr>
                          <a:srgbClr val="000000"/>
                        </a:buClr>
                        <a:buSzPts val="1800"/>
                        <a:buFont typeface="Arial"/>
                        <a:buNone/>
                      </a:pPr>
                      <a:r>
                        <a:rPr lang="en-US" sz="2200" b="1">
                          <a:solidFill>
                            <a:schemeClr val="accent3"/>
                          </a:solidFill>
                          <a:latin typeface="Calibri"/>
                          <a:ea typeface="Calibri"/>
                          <a:cs typeface="Calibri"/>
                          <a:sym typeface="Calibri"/>
                        </a:rPr>
                        <a:t>Coin Flip</a:t>
                      </a:r>
                      <a:endParaRPr sz="2200" b="1" u="none" strike="noStrike" cap="none">
                        <a:solidFill>
                          <a:schemeClr val="accent3"/>
                        </a:solidFill>
                        <a:latin typeface="Calibri"/>
                        <a:ea typeface="Calibri"/>
                        <a:cs typeface="Calibri"/>
                        <a:sym typeface="Calibri"/>
                      </a:endParaRPr>
                    </a:p>
                  </a:txBody>
                  <a:tcPr marL="91425" marR="91425" marT="91425" marB="91425"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en-US" sz="2200">
                          <a:latin typeface="Calibri"/>
                          <a:ea typeface="Calibri"/>
                          <a:cs typeface="Calibri"/>
                          <a:sym typeface="Calibri"/>
                        </a:rPr>
                        <a:t>Flip a coin to calculate the probability of heads or tails.</a:t>
                      </a:r>
                      <a:endParaRPr sz="2200" u="none" strike="noStrike" cap="none">
                        <a:latin typeface="Calibri"/>
                        <a:ea typeface="Calibri"/>
                        <a:cs typeface="Calibri"/>
                        <a:sym typeface="Calibri"/>
                      </a:endParaRPr>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2"/>
                  </a:ext>
                </a:extLst>
              </a:tr>
              <a:tr h="381000">
                <a:tc>
                  <a:txBody>
                    <a:bodyPr/>
                    <a:lstStyle/>
                    <a:p>
                      <a:pPr marL="0" marR="0" lvl="0" indent="0" algn="ctr" rtl="0">
                        <a:lnSpc>
                          <a:spcPct val="100000"/>
                        </a:lnSpc>
                        <a:spcBef>
                          <a:spcPts val="0"/>
                        </a:spcBef>
                        <a:spcAft>
                          <a:spcPts val="0"/>
                        </a:spcAft>
                        <a:buNone/>
                      </a:pPr>
                      <a:r>
                        <a:rPr lang="en-US" sz="2200" b="1">
                          <a:solidFill>
                            <a:schemeClr val="accent3"/>
                          </a:solidFill>
                          <a:latin typeface="Calibri"/>
                          <a:ea typeface="Calibri"/>
                          <a:cs typeface="Calibri"/>
                          <a:sym typeface="Calibri"/>
                        </a:rPr>
                        <a:t>Dice Roll</a:t>
                      </a:r>
                      <a:endParaRPr sz="2200" b="1">
                        <a:solidFill>
                          <a:schemeClr val="accent3"/>
                        </a:solidFill>
                        <a:latin typeface="Calibri"/>
                        <a:ea typeface="Calibri"/>
                        <a:cs typeface="Calibri"/>
                        <a:sym typeface="Calibri"/>
                      </a:endParaRPr>
                    </a:p>
                  </a:txBody>
                  <a:tcPr marL="91425" marR="91425" marT="91425" marB="91425"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None/>
                      </a:pPr>
                      <a:r>
                        <a:rPr lang="en-US" sz="2200">
                          <a:latin typeface="Calibri"/>
                          <a:ea typeface="Calibri"/>
                          <a:cs typeface="Calibri"/>
                          <a:sym typeface="Calibri"/>
                        </a:rPr>
                        <a:t>Roll the dice to determine the probability of landing on a specific number</a:t>
                      </a:r>
                      <a:endParaRPr sz="2200">
                        <a:latin typeface="Calibri"/>
                        <a:ea typeface="Calibri"/>
                        <a:cs typeface="Calibri"/>
                        <a:sym typeface="Calibri"/>
                      </a:endParaRPr>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r h="381000">
                <a:tc>
                  <a:txBody>
                    <a:bodyPr/>
                    <a:lstStyle/>
                    <a:p>
                      <a:pPr marL="0" marR="0" lvl="0" indent="0" algn="ctr" rtl="0">
                        <a:lnSpc>
                          <a:spcPct val="100000"/>
                        </a:lnSpc>
                        <a:spcBef>
                          <a:spcPts val="0"/>
                        </a:spcBef>
                        <a:spcAft>
                          <a:spcPts val="0"/>
                        </a:spcAft>
                        <a:buNone/>
                      </a:pPr>
                      <a:r>
                        <a:rPr lang="en-US" sz="2200" b="1">
                          <a:solidFill>
                            <a:schemeClr val="accent3"/>
                          </a:solidFill>
                          <a:latin typeface="Calibri"/>
                          <a:ea typeface="Calibri"/>
                          <a:cs typeface="Calibri"/>
                          <a:sym typeface="Calibri"/>
                        </a:rPr>
                        <a:t>Spinner </a:t>
                      </a:r>
                      <a:endParaRPr sz="2200" b="1">
                        <a:solidFill>
                          <a:schemeClr val="accent3"/>
                        </a:solidFill>
                        <a:latin typeface="Calibri"/>
                        <a:ea typeface="Calibri"/>
                        <a:cs typeface="Calibri"/>
                        <a:sym typeface="Calibri"/>
                      </a:endParaRPr>
                    </a:p>
                  </a:txBody>
                  <a:tcPr marL="91425" marR="91425" marT="91425" marB="91425"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None/>
                      </a:pPr>
                      <a:r>
                        <a:rPr lang="en-US" sz="2200">
                          <a:latin typeface="Calibri"/>
                          <a:ea typeface="Calibri"/>
                          <a:cs typeface="Calibri"/>
                          <a:sym typeface="Calibri"/>
                        </a:rPr>
                        <a:t>Spin the spinner to determine the probability of landing on a section.</a:t>
                      </a:r>
                      <a:endParaRPr sz="2200" u="none" strike="noStrike" cap="none">
                        <a:latin typeface="Calibri"/>
                        <a:ea typeface="Calibri"/>
                        <a:cs typeface="Calibri"/>
                        <a:sym typeface="Calibri"/>
                      </a:endParaRPr>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4"/>
                  </a:ext>
                </a:extLst>
              </a:tr>
              <a:tr h="942825">
                <a:tc>
                  <a:txBody>
                    <a:bodyPr/>
                    <a:lstStyle/>
                    <a:p>
                      <a:pPr marL="0" marR="0" lvl="0" indent="0" algn="ctr" rtl="0">
                        <a:lnSpc>
                          <a:spcPct val="100000"/>
                        </a:lnSpc>
                        <a:spcBef>
                          <a:spcPts val="0"/>
                        </a:spcBef>
                        <a:spcAft>
                          <a:spcPts val="0"/>
                        </a:spcAft>
                        <a:buNone/>
                      </a:pPr>
                      <a:r>
                        <a:rPr lang="en-US" sz="2200" b="1">
                          <a:solidFill>
                            <a:schemeClr val="accent3"/>
                          </a:solidFill>
                          <a:latin typeface="Calibri"/>
                          <a:ea typeface="Calibri"/>
                          <a:cs typeface="Calibri"/>
                          <a:sym typeface="Calibri"/>
                        </a:rPr>
                        <a:t>Hoop</a:t>
                      </a:r>
                      <a:endParaRPr sz="2200" b="1">
                        <a:solidFill>
                          <a:schemeClr val="accent3"/>
                        </a:solidFill>
                        <a:latin typeface="Calibri"/>
                        <a:ea typeface="Calibri"/>
                        <a:cs typeface="Calibri"/>
                        <a:sym typeface="Calibri"/>
                      </a:endParaRPr>
                    </a:p>
                  </a:txBody>
                  <a:tcPr marL="91425" marR="91425" marT="91425" marB="91425"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gridSpan="2">
                  <a:txBody>
                    <a:bodyPr/>
                    <a:lstStyle/>
                    <a:p>
                      <a:pPr marL="0" lvl="0" indent="0" algn="l" rtl="0">
                        <a:lnSpc>
                          <a:spcPct val="100000"/>
                        </a:lnSpc>
                        <a:spcBef>
                          <a:spcPts val="0"/>
                        </a:spcBef>
                        <a:spcAft>
                          <a:spcPts val="0"/>
                        </a:spcAft>
                        <a:buNone/>
                      </a:pPr>
                      <a:r>
                        <a:rPr lang="en-US" sz="2200" dirty="0">
                          <a:latin typeface="Calibri"/>
                          <a:ea typeface="Calibri"/>
                          <a:cs typeface="Calibri"/>
                          <a:sym typeface="Calibri"/>
                        </a:rPr>
                        <a:t>Toss the ball into a hoop to determine the probability of your successes or misses.</a:t>
                      </a:r>
                      <a:endParaRPr sz="2200" dirty="0">
                        <a:latin typeface="Calibri"/>
                        <a:ea typeface="Calibri"/>
                        <a:cs typeface="Calibri"/>
                        <a:sym typeface="Calibri"/>
                      </a:endParaRPr>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96444FB9-41F1-8AB1-4E79-FA6AD14BEBBE}"/>
            </a:ext>
          </a:extLst>
        </p:cNvPr>
        <p:cNvGrpSpPr/>
        <p:nvPr/>
      </p:nvGrpSpPr>
      <p:grpSpPr>
        <a:xfrm>
          <a:off x="0" y="0"/>
          <a:ext cx="0" cy="0"/>
          <a:chOff x="0" y="0"/>
          <a:chExt cx="0" cy="0"/>
        </a:xfrm>
      </p:grpSpPr>
      <p:sp>
        <p:nvSpPr>
          <p:cNvPr id="84" name="Google Shape;84;g3de3a96c2f9_0_16">
            <a:extLst>
              <a:ext uri="{FF2B5EF4-FFF2-40B4-BE49-F238E27FC236}">
                <a16:creationId xmlns:a16="http://schemas.microsoft.com/office/drawing/2014/main" id="{3D32356C-4B8C-FA6E-4C71-9E3130C87648}"/>
              </a:ext>
            </a:extLst>
          </p:cNvPr>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Converting a Fraction to a Decimal</a:t>
            </a:r>
            <a:endParaRPr dirty="0"/>
          </a:p>
        </p:txBody>
      </p:sp>
      <p:sp>
        <p:nvSpPr>
          <p:cNvPr id="85" name="Google Shape;85;g3de3a96c2f9_0_16">
            <a:extLst>
              <a:ext uri="{FF2B5EF4-FFF2-40B4-BE49-F238E27FC236}">
                <a16:creationId xmlns:a16="http://schemas.microsoft.com/office/drawing/2014/main" id="{5F5A431A-B305-F5A1-1568-DB401D1A9FEC}"/>
              </a:ext>
            </a:extLst>
          </p:cNvPr>
          <p:cNvSpPr txBox="1">
            <a:spLocks noGrp="1"/>
          </p:cNvSpPr>
          <p:nvPr>
            <p:ph idx="1"/>
          </p:nvPr>
        </p:nvSpPr>
        <p:spPr>
          <a:xfrm>
            <a:off x="628651" y="1370013"/>
            <a:ext cx="3591500" cy="3262312"/>
          </a:xfrm>
          <a:prstGeom prst="rect">
            <a:avLst/>
          </a:prstGeom>
          <a:noFill/>
          <a:ln>
            <a:noFill/>
          </a:ln>
        </p:spPr>
        <p:txBody>
          <a:bodyPr spcFirstLastPara="1" wrap="square" lIns="91425" tIns="91425" rIns="91425" bIns="91425" anchor="t" anchorCtr="0">
            <a:noAutofit/>
          </a:bodyPr>
          <a:lstStyle/>
          <a:p>
            <a:pPr lvl="0" algn="l" rtl="0">
              <a:spcAft>
                <a:spcPts val="0"/>
              </a:spcAft>
              <a:buClr>
                <a:srgbClr val="91192A"/>
              </a:buClr>
              <a:buSzPts val="2600"/>
              <a:buChar char="●"/>
            </a:pPr>
            <a:r>
              <a:rPr lang="en-US" dirty="0"/>
              <a:t>Take the numerator (top number) of your fraction and divide it by your denominator (bottom number).</a:t>
            </a:r>
            <a:endParaRPr dirty="0"/>
          </a:p>
        </p:txBody>
      </p:sp>
      <p:pic>
        <p:nvPicPr>
          <p:cNvPr id="86" name="Google Shape;86;g3de3a96c2f9_0_16" title="Untitled (11 x 8.5 in).png">
            <a:extLst>
              <a:ext uri="{FF2B5EF4-FFF2-40B4-BE49-F238E27FC236}">
                <a16:creationId xmlns:a16="http://schemas.microsoft.com/office/drawing/2014/main" id="{7966ADF3-539E-6C20-1C06-0F0D844443AF}"/>
              </a:ext>
            </a:extLst>
          </p:cNvPr>
          <p:cNvPicPr preferRelativeResize="0"/>
          <p:nvPr/>
        </p:nvPicPr>
        <p:blipFill rotWithShape="1">
          <a:blip r:embed="rId3">
            <a:alphaModFix/>
          </a:blip>
          <a:srcRect l="11466" t="9708" r="8180" b="27454"/>
          <a:stretch/>
        </p:blipFill>
        <p:spPr>
          <a:xfrm>
            <a:off x="4220150" y="1263100"/>
            <a:ext cx="4743875" cy="3180599"/>
          </a:xfrm>
          <a:prstGeom prst="rect">
            <a:avLst/>
          </a:prstGeom>
          <a:noFill/>
          <a:ln>
            <a:noFill/>
          </a:ln>
        </p:spPr>
      </p:pic>
      <p:sp>
        <p:nvSpPr>
          <p:cNvPr id="87" name="Google Shape;87;g3de3a96c2f9_0_16">
            <a:extLst>
              <a:ext uri="{FF2B5EF4-FFF2-40B4-BE49-F238E27FC236}">
                <a16:creationId xmlns:a16="http://schemas.microsoft.com/office/drawing/2014/main" id="{7F526A32-A86A-F58A-1BD3-E2040DB2CA20}"/>
              </a:ext>
            </a:extLst>
          </p:cNvPr>
          <p:cNvSpPr/>
          <p:nvPr/>
        </p:nvSpPr>
        <p:spPr>
          <a:xfrm>
            <a:off x="4157475" y="2957050"/>
            <a:ext cx="1224600" cy="460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 name="Google Shape;88;g3de3a96c2f9_0_16">
            <a:extLst>
              <a:ext uri="{FF2B5EF4-FFF2-40B4-BE49-F238E27FC236}">
                <a16:creationId xmlns:a16="http://schemas.microsoft.com/office/drawing/2014/main" id="{B365E81C-9630-D8C6-2F70-FFC5F63A1A14}"/>
              </a:ext>
            </a:extLst>
          </p:cNvPr>
          <p:cNvSpPr/>
          <p:nvPr/>
        </p:nvSpPr>
        <p:spPr>
          <a:xfrm>
            <a:off x="6104175" y="3903675"/>
            <a:ext cx="1224600" cy="460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 name="Google Shape;89;g3de3a96c2f9_0_16">
            <a:extLst>
              <a:ext uri="{FF2B5EF4-FFF2-40B4-BE49-F238E27FC236}">
                <a16:creationId xmlns:a16="http://schemas.microsoft.com/office/drawing/2014/main" id="{C05B600A-5208-B0C1-CEC2-1F17DE5B9E62}"/>
              </a:ext>
            </a:extLst>
          </p:cNvPr>
          <p:cNvSpPr/>
          <p:nvPr/>
        </p:nvSpPr>
        <p:spPr>
          <a:xfrm>
            <a:off x="7834575" y="2957050"/>
            <a:ext cx="1224600" cy="460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1458241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a:extLst>
            <a:ext uri="{FF2B5EF4-FFF2-40B4-BE49-F238E27FC236}">
              <a16:creationId xmlns:a16="http://schemas.microsoft.com/office/drawing/2014/main" id="{1DA8AC44-22A6-0A85-1E3F-B861D17D7686}"/>
            </a:ext>
          </a:extLst>
        </p:cNvPr>
        <p:cNvGrpSpPr/>
        <p:nvPr/>
      </p:nvGrpSpPr>
      <p:grpSpPr>
        <a:xfrm>
          <a:off x="0" y="0"/>
          <a:ext cx="0" cy="0"/>
          <a:chOff x="0" y="0"/>
          <a:chExt cx="0" cy="0"/>
        </a:xfrm>
      </p:grpSpPr>
      <p:sp>
        <p:nvSpPr>
          <p:cNvPr id="94" name="Google Shape;94;g3de3a96c2f9_0_47">
            <a:extLst>
              <a:ext uri="{FF2B5EF4-FFF2-40B4-BE49-F238E27FC236}">
                <a16:creationId xmlns:a16="http://schemas.microsoft.com/office/drawing/2014/main" id="{13B71B14-4A95-8632-F69A-8C9CE6946CC1}"/>
              </a:ext>
            </a:extLst>
          </p:cNvPr>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US" dirty="0"/>
              <a:t>Converting a Decimal to Percent</a:t>
            </a:r>
            <a:endParaRPr dirty="0"/>
          </a:p>
        </p:txBody>
      </p:sp>
      <p:sp>
        <p:nvSpPr>
          <p:cNvPr id="95" name="Google Shape;95;g3de3a96c2f9_0_47">
            <a:extLst>
              <a:ext uri="{FF2B5EF4-FFF2-40B4-BE49-F238E27FC236}">
                <a16:creationId xmlns:a16="http://schemas.microsoft.com/office/drawing/2014/main" id="{0D6FFFF9-AE5E-75BA-D8F5-0E895A182B73}"/>
              </a:ext>
            </a:extLst>
          </p:cNvPr>
          <p:cNvSpPr txBox="1">
            <a:spLocks noGrp="1"/>
          </p:cNvSpPr>
          <p:nvPr>
            <p:ph idx="1"/>
          </p:nvPr>
        </p:nvSpPr>
        <p:spPr>
          <a:xfrm>
            <a:off x="628650" y="1370013"/>
            <a:ext cx="3370856" cy="3262312"/>
          </a:xfrm>
          <a:prstGeom prst="rect">
            <a:avLst/>
          </a:prstGeom>
          <a:noFill/>
          <a:ln>
            <a:noFill/>
          </a:ln>
        </p:spPr>
        <p:txBody>
          <a:bodyPr spcFirstLastPara="1" wrap="square" lIns="91425" tIns="91425" rIns="91425" bIns="91425" anchor="t" anchorCtr="0">
            <a:noAutofit/>
          </a:bodyPr>
          <a:lstStyle/>
          <a:p>
            <a:pPr lvl="0" algn="l" rtl="0">
              <a:spcAft>
                <a:spcPts val="0"/>
              </a:spcAft>
              <a:buClr>
                <a:srgbClr val="91192A"/>
              </a:buClr>
              <a:buSzPts val="2600"/>
              <a:buChar char="●"/>
            </a:pPr>
            <a:r>
              <a:rPr lang="en-US" dirty="0"/>
              <a:t>Take the new decimal and multiply by 100.</a:t>
            </a:r>
            <a:endParaRPr dirty="0"/>
          </a:p>
        </p:txBody>
      </p:sp>
      <p:pic>
        <p:nvPicPr>
          <p:cNvPr id="96" name="Google Shape;96;g3de3a96c2f9_0_47" title="Untitled (11 x 8.5 in).png">
            <a:extLst>
              <a:ext uri="{FF2B5EF4-FFF2-40B4-BE49-F238E27FC236}">
                <a16:creationId xmlns:a16="http://schemas.microsoft.com/office/drawing/2014/main" id="{F710E8F8-B7C8-BDE0-C74C-FA7D0610D651}"/>
              </a:ext>
            </a:extLst>
          </p:cNvPr>
          <p:cNvPicPr preferRelativeResize="0"/>
          <p:nvPr/>
        </p:nvPicPr>
        <p:blipFill rotWithShape="1">
          <a:blip r:embed="rId3">
            <a:alphaModFix/>
          </a:blip>
          <a:srcRect l="11466" t="9708" r="8180" b="27454"/>
          <a:stretch/>
        </p:blipFill>
        <p:spPr>
          <a:xfrm>
            <a:off x="4220150" y="1263100"/>
            <a:ext cx="4743875" cy="3180599"/>
          </a:xfrm>
          <a:prstGeom prst="rect">
            <a:avLst/>
          </a:prstGeom>
          <a:noFill/>
          <a:ln>
            <a:noFill/>
          </a:ln>
        </p:spPr>
      </p:pic>
    </p:spTree>
    <p:extLst>
      <p:ext uri="{BB962C8B-B14F-4D97-AF65-F5344CB8AC3E}">
        <p14:creationId xmlns:p14="http://schemas.microsoft.com/office/powerpoint/2010/main" val="2004008900"/>
      </p:ext>
    </p:extLst>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ARN Slides 25" id="{599D4ADF-E4DB-094E-914B-4A8E1DF9F7A5}" vid="{F79FC640-6D5A-D648-B5D1-D1D1FBEB47AD}"/>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ARN Slides 25" id="{599D4ADF-E4DB-094E-914B-4A8E1DF9F7A5}" vid="{BF08C4D1-4642-C544-959A-3C456151C3B2}"/>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LEARN Slides 25</Template>
  <TotalTime>9991</TotalTime>
  <Words>818</Words>
  <Application>Microsoft Macintosh PowerPoint</Application>
  <PresentationFormat>On-screen Show (16:9)</PresentationFormat>
  <Paragraphs>90</Paragraphs>
  <Slides>20</Slides>
  <Notes>20</Notes>
  <HiddenSlides>3</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Aptos Display</vt:lpstr>
      <vt:lpstr>Arial</vt:lpstr>
      <vt:lpstr>Calibri</vt:lpstr>
      <vt:lpstr>Courier New</vt:lpstr>
      <vt:lpstr>Noto Sans Symbols</vt:lpstr>
      <vt:lpstr>NTR</vt:lpstr>
      <vt:lpstr>System Font Regular</vt:lpstr>
      <vt:lpstr>Wingdings</vt:lpstr>
      <vt:lpstr>Custom Design</vt:lpstr>
      <vt:lpstr>1_Custom Design</vt:lpstr>
      <vt:lpstr>PowerPoint Presentation</vt:lpstr>
      <vt:lpstr>Take a Chance with Probability</vt:lpstr>
      <vt:lpstr>Essential Question</vt:lpstr>
      <vt:lpstr>Objective</vt:lpstr>
      <vt:lpstr>The 21 Challenge</vt:lpstr>
      <vt:lpstr>The 21 Challenge</vt:lpstr>
      <vt:lpstr>PowerPoint Presentation</vt:lpstr>
      <vt:lpstr>Converting a Fraction to a Decimal</vt:lpstr>
      <vt:lpstr>Converting a Decimal to Percent</vt:lpstr>
      <vt:lpstr>Station Calculations</vt:lpstr>
      <vt:lpstr>Theoretical vs. Experimental</vt:lpstr>
      <vt:lpstr>Reflect</vt:lpstr>
      <vt:lpstr>Example Problem</vt:lpstr>
      <vt:lpstr>Example Problem</vt:lpstr>
      <vt:lpstr>Probability Scenario</vt:lpstr>
      <vt:lpstr>Gallery Walk</vt:lpstr>
      <vt:lpstr>Climatologist</vt:lpstr>
      <vt:lpstr>I Notice, I Wonder</vt:lpstr>
      <vt:lpstr>I Notice, I Wonder</vt:lpstr>
      <vt:lpstr>Gist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Take a Chance with Probability</dc:title>
  <dc:subject/>
  <dc:creator>K20 Center</dc:creator>
  <cp:keywords/>
  <dc:description/>
  <cp:lastModifiedBy>Gracia, Ann M.</cp:lastModifiedBy>
  <cp:revision>6</cp:revision>
  <dcterms:modified xsi:type="dcterms:W3CDTF">2026-06-02T20:17:01Z</dcterms:modified>
  <cp:category/>
</cp:coreProperties>
</file>