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
      <p:font typeface="Georgia" panose="02040502050405020303" pitchFamily="18"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3"/>
  </p:normalViewPr>
  <p:slideViewPr>
    <p:cSldViewPr snapToGrid="0">
      <p:cViewPr varScale="1">
        <p:scale>
          <a:sx n="143" d="100"/>
          <a:sy n="143" d="100"/>
        </p:scale>
        <p:origin x="7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3" name="Google Shape;7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b25f6f0291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b25f6f029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b25f6f02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b25f6f02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b25f6f029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b25f6f029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25f6f0291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25f6f029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b25f6f0291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b25f6f029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b25f6f0291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b25f6f029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11"/>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3" name="Google Shape;43;p1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5" name="Google Shape;45;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12"/>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9" name="Google Shape;49;p12"/>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50" name="Google Shape;50;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3" name="Google Shape;63;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18"/>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8"/>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70" name="Google Shape;70;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3" name="Google Shape;13;p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8"/>
        <p:cNvGrpSpPr/>
        <p:nvPr/>
      </p:nvGrpSpPr>
      <p:grpSpPr>
        <a:xfrm>
          <a:off x="0" y="0"/>
          <a:ext cx="0" cy="0"/>
          <a:chOff x="0" y="0"/>
          <a:chExt cx="0" cy="0"/>
        </a:xfrm>
      </p:grpSpPr>
      <p:pic>
        <p:nvPicPr>
          <p:cNvPr id="19" name="Google Shape;19;p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6"/>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3" name="Google Shape;23;p6"/>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4" name="Google Shape;24;p6"/>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5" name="Google Shape;25;p6"/>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7"/>
        <p:cNvGrpSpPr/>
        <p:nvPr/>
      </p:nvGrpSpPr>
      <p:grpSpPr>
        <a:xfrm>
          <a:off x="0" y="0"/>
          <a:ext cx="0" cy="0"/>
          <a:chOff x="0" y="0"/>
          <a:chExt cx="0" cy="0"/>
        </a:xfrm>
      </p:grpSpPr>
      <p:sp>
        <p:nvSpPr>
          <p:cNvPr id="28" name="Google Shape;28;p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0" name="Google Shape;30;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4" name="Google Shape;34;p8"/>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5" name="Google Shape;35;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8" name="Google Shape;38;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1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8"/>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What? So What? Now What?</a:t>
            </a:r>
            <a:endParaRPr/>
          </a:p>
        </p:txBody>
      </p:sp>
      <p:sp>
        <p:nvSpPr>
          <p:cNvPr id="131" name="Google Shape;131;p28"/>
          <p:cNvSpPr txBox="1">
            <a:spLocks noGrp="1"/>
          </p:cNvSpPr>
          <p:nvPr>
            <p:ph type="body" idx="1"/>
          </p:nvPr>
        </p:nvSpPr>
        <p:spPr>
          <a:xfrm>
            <a:off x="457200" y="1451600"/>
            <a:ext cx="57225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b="1"/>
              <a:t>What?</a:t>
            </a:r>
            <a:r>
              <a:rPr lang="en-US"/>
              <a:t> What did you do in this lesson?</a:t>
            </a:r>
            <a:endParaRPr/>
          </a:p>
          <a:p>
            <a:pPr marL="457200" lvl="0" indent="-393700" algn="l" rtl="0">
              <a:spcBef>
                <a:spcPts val="0"/>
              </a:spcBef>
              <a:spcAft>
                <a:spcPts val="0"/>
              </a:spcAft>
              <a:buSzPts val="2600"/>
              <a:buChar char="•"/>
            </a:pPr>
            <a:r>
              <a:rPr lang="en-US" b="1"/>
              <a:t>So What? </a:t>
            </a:r>
            <a:r>
              <a:rPr lang="en-US"/>
              <a:t>What mathematics did you use and why do you think it was important?</a:t>
            </a:r>
            <a:endParaRPr/>
          </a:p>
          <a:p>
            <a:pPr marL="457200" lvl="0" indent="-393700" algn="l" rtl="0">
              <a:spcBef>
                <a:spcPts val="0"/>
              </a:spcBef>
              <a:spcAft>
                <a:spcPts val="0"/>
              </a:spcAft>
              <a:buSzPts val="2600"/>
              <a:buChar char="•"/>
            </a:pPr>
            <a:r>
              <a:rPr lang="en-US" b="1"/>
              <a:t>Now What?</a:t>
            </a:r>
            <a:r>
              <a:rPr lang="en-US"/>
              <a:t> What will you take away from this lesson?</a:t>
            </a:r>
            <a:endParaRPr/>
          </a:p>
        </p:txBody>
      </p:sp>
      <p:pic>
        <p:nvPicPr>
          <p:cNvPr id="132" name="Google Shape;132;p28"/>
          <p:cNvPicPr preferRelativeResize="0"/>
          <p:nvPr/>
        </p:nvPicPr>
        <p:blipFill>
          <a:blip r:embed="rId3">
            <a:alphaModFix/>
          </a:blip>
          <a:stretch>
            <a:fillRect/>
          </a:stretch>
        </p:blipFill>
        <p:spPr>
          <a:xfrm>
            <a:off x="6332100" y="1537866"/>
            <a:ext cx="2000250" cy="2066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a:t>Trig-O-Nom-E-Tree!</a:t>
            </a:r>
            <a:endParaRPr/>
          </a:p>
        </p:txBody>
      </p:sp>
      <p:sp>
        <p:nvSpPr>
          <p:cNvPr id="80" name="Google Shape;80;p20"/>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p>
            <a:pPr marL="0" marR="34289" lvl="0" indent="0" algn="l" rtl="0">
              <a:lnSpc>
                <a:spcPct val="100000"/>
              </a:lnSpc>
              <a:spcBef>
                <a:spcPts val="0"/>
              </a:spcBef>
              <a:spcAft>
                <a:spcPts val="0"/>
              </a:spcAft>
              <a:buSzPts val="2600"/>
              <a:buNone/>
            </a:pPr>
            <a:r>
              <a:rPr lang="en-US"/>
              <a:t>Using Clinometers and Trig Ratios To Measure Unknown Heights</a:t>
            </a:r>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Essential Question</a:t>
            </a:r>
            <a:endParaRPr/>
          </a:p>
        </p:txBody>
      </p:sp>
      <p:sp>
        <p:nvSpPr>
          <p:cNvPr id="86" name="Google Shape;86;p21"/>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p>
            <a:pPr marL="0" marR="34288" lvl="0" indent="0" algn="l" rtl="0">
              <a:lnSpc>
                <a:spcPct val="100000"/>
              </a:lnSpc>
              <a:spcBef>
                <a:spcPts val="520"/>
              </a:spcBef>
              <a:spcAft>
                <a:spcPts val="0"/>
              </a:spcAft>
              <a:buClr>
                <a:schemeClr val="dk1"/>
              </a:buClr>
              <a:buSzPts val="1100"/>
              <a:buFont typeface="Arial"/>
              <a:buNone/>
            </a:pPr>
            <a:r>
              <a:rPr lang="en-US" dirty="0"/>
              <a:t>How can you determine the height of an object </a:t>
            </a:r>
            <a:r>
              <a:rPr lang="en-US"/>
              <a:t>without actually </a:t>
            </a:r>
            <a:r>
              <a:rPr lang="en-US" dirty="0"/>
              <a:t>measuring it?</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Lesson Objective</a:t>
            </a:r>
            <a:endParaRPr/>
          </a:p>
        </p:txBody>
      </p:sp>
      <p:sp>
        <p:nvSpPr>
          <p:cNvPr id="92" name="Google Shape;92;p22"/>
          <p:cNvSpPr txBox="1">
            <a:spLocks noGrp="1"/>
          </p:cNvSpPr>
          <p:nvPr>
            <p:ph type="body" idx="1"/>
          </p:nvPr>
        </p:nvSpPr>
        <p:spPr>
          <a:xfrm>
            <a:off x="530350" y="2028500"/>
            <a:ext cx="7772400" cy="14154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Students will learn how to use clinometer and trigonometric ratios to solve problems involving right triangles.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3"/>
          <p:cNvSpPr txBox="1">
            <a:spLocks noGrp="1"/>
          </p:cNvSpPr>
          <p:nvPr>
            <p:ph type="title"/>
          </p:nvPr>
        </p:nvSpPr>
        <p:spPr>
          <a:xfrm>
            <a:off x="512300" y="123941"/>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Think - Pair - Share</a:t>
            </a:r>
            <a:endParaRPr/>
          </a:p>
        </p:txBody>
      </p:sp>
      <p:sp>
        <p:nvSpPr>
          <p:cNvPr id="98" name="Google Shape;98;p23"/>
          <p:cNvSpPr txBox="1">
            <a:spLocks noGrp="1"/>
          </p:cNvSpPr>
          <p:nvPr>
            <p:ph type="body" idx="1"/>
          </p:nvPr>
        </p:nvSpPr>
        <p:spPr>
          <a:xfrm>
            <a:off x="512299" y="1019925"/>
            <a:ext cx="5777289"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dirty="0"/>
              <a:t>How can you determine the height of a tree or building without actually measuring it?</a:t>
            </a:r>
            <a:endParaRPr dirty="0"/>
          </a:p>
          <a:p>
            <a:pPr marL="457200" lvl="0" indent="-393700" algn="l" rtl="0">
              <a:spcBef>
                <a:spcPts val="520"/>
              </a:spcBef>
              <a:spcAft>
                <a:spcPts val="0"/>
              </a:spcAft>
              <a:buSzPts val="2600"/>
              <a:buChar char="•"/>
            </a:pPr>
            <a:r>
              <a:rPr lang="en-US" dirty="0"/>
              <a:t>First, individually write down your own thoughts.</a:t>
            </a:r>
            <a:endParaRPr dirty="0"/>
          </a:p>
          <a:p>
            <a:pPr marL="457200" lvl="0" indent="-393700" algn="l" rtl="0">
              <a:spcBef>
                <a:spcPts val="0"/>
              </a:spcBef>
              <a:spcAft>
                <a:spcPts val="0"/>
              </a:spcAft>
              <a:buSzPts val="2600"/>
              <a:buChar char="•"/>
            </a:pPr>
            <a:r>
              <a:rPr lang="en-US" dirty="0"/>
              <a:t>Second, share with a partner and create a claim to present to the class.</a:t>
            </a:r>
            <a:endParaRPr dirty="0"/>
          </a:p>
          <a:p>
            <a:pPr marL="457200" lvl="0" indent="-393700" algn="l" rtl="0">
              <a:spcBef>
                <a:spcPts val="0"/>
              </a:spcBef>
              <a:spcAft>
                <a:spcPts val="0"/>
              </a:spcAft>
              <a:buSzPts val="2600"/>
              <a:buChar char="•"/>
            </a:pPr>
            <a:r>
              <a:rPr lang="en-US" dirty="0"/>
              <a:t>Lastly, write your claim on the board.</a:t>
            </a:r>
            <a:endParaRPr dirty="0"/>
          </a:p>
        </p:txBody>
      </p:sp>
      <p:pic>
        <p:nvPicPr>
          <p:cNvPr id="99" name="Google Shape;99;p23"/>
          <p:cNvPicPr preferRelativeResize="0"/>
          <p:nvPr/>
        </p:nvPicPr>
        <p:blipFill>
          <a:blip r:embed="rId3">
            <a:alphaModFix/>
          </a:blip>
          <a:stretch>
            <a:fillRect/>
          </a:stretch>
        </p:blipFill>
        <p:spPr>
          <a:xfrm>
            <a:off x="5854325" y="2057800"/>
            <a:ext cx="2968201" cy="1379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4"/>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Discussion </a:t>
            </a:r>
            <a:endParaRPr/>
          </a:p>
        </p:txBody>
      </p:sp>
      <p:sp>
        <p:nvSpPr>
          <p:cNvPr id="105" name="Google Shape;105;p24"/>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What is a clinometer?</a:t>
            </a:r>
            <a:endParaRPr dirty="0"/>
          </a:p>
          <a:p>
            <a:pPr lvl="1" algn="l" rtl="0">
              <a:spcBef>
                <a:spcPts val="0"/>
              </a:spcBef>
              <a:spcAft>
                <a:spcPts val="0"/>
              </a:spcAft>
              <a:buSzPct val="100000"/>
              <a:buFont typeface="Arial" panose="020B0604020202020204" pitchFamily="34" charset="0"/>
              <a:buChar char="•"/>
            </a:pPr>
            <a:r>
              <a:rPr lang="en-US" sz="2600" dirty="0"/>
              <a:t>How can it be used to determine the height of objects?</a:t>
            </a:r>
            <a:endParaRPr sz="2600" dirty="0"/>
          </a:p>
          <a:p>
            <a:pPr marL="0" lvl="0" indent="0" algn="l" rtl="0">
              <a:spcBef>
                <a:spcPts val="520"/>
              </a:spcBef>
              <a:spcAft>
                <a:spcPts val="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5"/>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SOH - CAH - TOA</a:t>
            </a:r>
            <a:endParaRPr/>
          </a:p>
        </p:txBody>
      </p:sp>
      <p:sp>
        <p:nvSpPr>
          <p:cNvPr id="111" name="Google Shape;111;p25"/>
          <p:cNvSpPr txBox="1">
            <a:spLocks noGrp="1"/>
          </p:cNvSpPr>
          <p:nvPr>
            <p:ph type="body" idx="1"/>
          </p:nvPr>
        </p:nvSpPr>
        <p:spPr>
          <a:xfrm>
            <a:off x="457200" y="1440064"/>
            <a:ext cx="4038600" cy="33261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a:t>What is the breakdown of the catch phrase SOH-CAH-TOA?</a:t>
            </a:r>
            <a:endParaRPr/>
          </a:p>
          <a:p>
            <a:pPr marL="457200" lvl="0" indent="-381000" algn="l" rtl="0">
              <a:spcBef>
                <a:spcPts val="480"/>
              </a:spcBef>
              <a:spcAft>
                <a:spcPts val="0"/>
              </a:spcAft>
              <a:buSzPts val="2400"/>
              <a:buChar char="•"/>
            </a:pPr>
            <a:r>
              <a:rPr lang="en-US"/>
              <a:t>Use the right triangle to help define it. </a:t>
            </a:r>
            <a:endParaRPr/>
          </a:p>
        </p:txBody>
      </p:sp>
      <p:pic>
        <p:nvPicPr>
          <p:cNvPr id="112" name="Google Shape;112;p25"/>
          <p:cNvPicPr preferRelativeResize="0"/>
          <p:nvPr/>
        </p:nvPicPr>
        <p:blipFill>
          <a:blip r:embed="rId3">
            <a:alphaModFix/>
          </a:blip>
          <a:stretch>
            <a:fillRect/>
          </a:stretch>
        </p:blipFill>
        <p:spPr>
          <a:xfrm>
            <a:off x="4722100" y="1515725"/>
            <a:ext cx="3259200" cy="2406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6"/>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Connection - Clinometer to Right Triangle</a:t>
            </a:r>
            <a:endParaRPr/>
          </a:p>
        </p:txBody>
      </p:sp>
      <p:sp>
        <p:nvSpPr>
          <p:cNvPr id="118" name="Google Shape;118;p26"/>
          <p:cNvSpPr txBox="1">
            <a:spLocks noGrp="1"/>
          </p:cNvSpPr>
          <p:nvPr>
            <p:ph type="body" idx="1"/>
          </p:nvPr>
        </p:nvSpPr>
        <p:spPr>
          <a:xfrm>
            <a:off x="457200" y="1440064"/>
            <a:ext cx="4038600" cy="3326100"/>
          </a:xfrm>
          <a:prstGeom prst="rect">
            <a:avLst/>
          </a:prstGeom>
        </p:spPr>
        <p:txBody>
          <a:bodyPr spcFirstLastPara="1" wrap="square" lIns="91425" tIns="45700" rIns="91425" bIns="45700" anchor="t" anchorCtr="0">
            <a:noAutofit/>
          </a:bodyPr>
          <a:lstStyle/>
          <a:p>
            <a:pPr marL="457200" lvl="0" indent="-381000" algn="l" rtl="0">
              <a:spcBef>
                <a:spcPts val="480"/>
              </a:spcBef>
              <a:spcAft>
                <a:spcPts val="0"/>
              </a:spcAft>
              <a:buSzPts val="2400"/>
              <a:buChar char="•"/>
            </a:pPr>
            <a:r>
              <a:rPr lang="en-US"/>
              <a:t>Where do you see right triangle connections in your clinometer?</a:t>
            </a:r>
            <a:endParaRPr/>
          </a:p>
          <a:p>
            <a:pPr marL="457200" lvl="0" indent="-381000" algn="l" rtl="0">
              <a:spcBef>
                <a:spcPts val="0"/>
              </a:spcBef>
              <a:spcAft>
                <a:spcPts val="0"/>
              </a:spcAft>
              <a:buSzPts val="2400"/>
              <a:buChar char="•"/>
            </a:pPr>
            <a:r>
              <a:rPr lang="en-US"/>
              <a:t>How does the clinometer help with measuring trig ratios?</a:t>
            </a:r>
            <a:endParaRPr/>
          </a:p>
          <a:p>
            <a:pPr marL="457200" lvl="0" indent="-381000" algn="l" rtl="0">
              <a:spcBef>
                <a:spcPts val="0"/>
              </a:spcBef>
              <a:spcAft>
                <a:spcPts val="0"/>
              </a:spcAft>
              <a:buSzPts val="2400"/>
              <a:buChar char="•"/>
            </a:pPr>
            <a:r>
              <a:rPr lang="en-US"/>
              <a:t>How can you use trig ratios to measure heights of objects?</a:t>
            </a:r>
            <a:endParaRPr/>
          </a:p>
        </p:txBody>
      </p:sp>
      <p:pic>
        <p:nvPicPr>
          <p:cNvPr id="119" name="Google Shape;119;p26"/>
          <p:cNvPicPr preferRelativeResize="0"/>
          <p:nvPr/>
        </p:nvPicPr>
        <p:blipFill>
          <a:blip r:embed="rId3">
            <a:alphaModFix/>
          </a:blip>
          <a:stretch>
            <a:fillRect/>
          </a:stretch>
        </p:blipFill>
        <p:spPr>
          <a:xfrm>
            <a:off x="4929025" y="1582199"/>
            <a:ext cx="2882300" cy="29758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7"/>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Exploring Heights Around the School</a:t>
            </a:r>
            <a:endParaRPr/>
          </a:p>
        </p:txBody>
      </p:sp>
      <p:sp>
        <p:nvSpPr>
          <p:cNvPr id="125" name="Google Shape;125;p27"/>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a:t>Don’t know how to measure? Follow these steps:</a:t>
            </a:r>
            <a:endParaRPr/>
          </a:p>
          <a:p>
            <a:pPr marL="457200" lvl="0" indent="-393700" algn="l" rtl="0">
              <a:spcBef>
                <a:spcPts val="520"/>
              </a:spcBef>
              <a:spcAft>
                <a:spcPts val="0"/>
              </a:spcAft>
              <a:buSzPts val="2600"/>
              <a:buAutoNum type="arabicPeriod"/>
            </a:pPr>
            <a:r>
              <a:rPr lang="en-US"/>
              <a:t>Find the angle of elevation from the student to the top of an object and the distance from the object to the student as they are standing looking through the clinometer at the object. </a:t>
            </a:r>
            <a:endParaRPr/>
          </a:p>
          <a:p>
            <a:pPr marL="457200" lvl="0" indent="-393700" algn="l" rtl="0">
              <a:spcBef>
                <a:spcPts val="0"/>
              </a:spcBef>
              <a:spcAft>
                <a:spcPts val="0"/>
              </a:spcAft>
              <a:buSzPts val="2600"/>
              <a:buAutoNum type="arabicPeriod"/>
            </a:pPr>
            <a:r>
              <a:rPr lang="en-US"/>
              <a:t>Record the height of the student using the clinometer.</a:t>
            </a:r>
            <a:endParaRPr/>
          </a:p>
          <a:p>
            <a:pPr marL="457200" lvl="0" indent="-393700" algn="l" rtl="0">
              <a:spcBef>
                <a:spcPts val="0"/>
              </a:spcBef>
              <a:spcAft>
                <a:spcPts val="0"/>
              </a:spcAft>
              <a:buSzPts val="2600"/>
              <a:buAutoNum type="arabicPeriod"/>
            </a:pPr>
            <a:r>
              <a:rPr lang="en-US"/>
              <a:t>Using special right triangles, find the height of the object.</a:t>
            </a:r>
            <a:endParaRPr/>
          </a:p>
        </p:txBody>
      </p:sp>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301</Words>
  <Application>Microsoft Macintosh PowerPoint</Application>
  <PresentationFormat>On-screen Show (16:9)</PresentationFormat>
  <Paragraphs>30</Paragraphs>
  <Slides>10</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Constantia</vt:lpstr>
      <vt:lpstr>Noto Sans Symbols</vt:lpstr>
      <vt:lpstr>Georgia</vt:lpstr>
      <vt:lpstr>Calibri</vt:lpstr>
      <vt:lpstr>LEARN theme</vt:lpstr>
      <vt:lpstr>LEARN theme</vt:lpstr>
      <vt:lpstr>PowerPoint Presentation</vt:lpstr>
      <vt:lpstr>Trig-O-Nom-E-Tree!</vt:lpstr>
      <vt:lpstr>Essential Question</vt:lpstr>
      <vt:lpstr>Lesson Objective</vt:lpstr>
      <vt:lpstr>Think - Pair - Share</vt:lpstr>
      <vt:lpstr>Discussion </vt:lpstr>
      <vt:lpstr>SOH - CAH - TOA</vt:lpstr>
      <vt:lpstr>Connection - Clinometer to Right Triangle</vt:lpstr>
      <vt:lpstr>Exploring Heights Around the School</vt:lpstr>
      <vt:lpstr>What? So What? Now What?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Wigginton, Brook M.</cp:lastModifiedBy>
  <cp:revision>2</cp:revision>
  <dcterms:modified xsi:type="dcterms:W3CDTF">2021-07-15T14:50:36Z</dcterms:modified>
</cp:coreProperties>
</file>