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2" r:id="rId5"/>
    <p:sldId id="263" r:id="rId6"/>
    <p:sldId id="272" r:id="rId7"/>
    <p:sldId id="273" r:id="rId8"/>
    <p:sldId id="274" r:id="rId9"/>
    <p:sldId id="260" r:id="rId10"/>
    <p:sldId id="264" r:id="rId11"/>
    <p:sldId id="275" r:id="rId12"/>
    <p:sldId id="276" r:id="rId13"/>
    <p:sldId id="267" r:id="rId14"/>
    <p:sldId id="277" r:id="rId15"/>
    <p:sldId id="278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7" autoAdjust="0"/>
    <p:restoredTop sz="94315"/>
  </p:normalViewPr>
  <p:slideViewPr>
    <p:cSldViewPr snapToGrid="0">
      <p:cViewPr varScale="1">
        <p:scale>
          <a:sx n="156" d="100"/>
          <a:sy n="156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2918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I think/we think. Strategies. </a:t>
            </a:r>
            <a:r>
              <a:rPr lang="en-US" dirty="0">
                <a:hlinkClick r:id="rId3"/>
              </a:rPr>
              <a:t>https://learn.k20center.ou.edu/strategy/141</a:t>
            </a:r>
            <a:endParaRPr lang="en-US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The three vinegar tasters </a:t>
            </a:r>
            <a:r>
              <a:rPr lang="en-US" i="0" dirty="0">
                <a:effectLst/>
              </a:rPr>
              <a:t>[Painting]. (16th century). W</a:t>
            </a:r>
            <a:r>
              <a:rPr lang="en-US" dirty="0">
                <a:effectLst/>
              </a:rPr>
              <a:t>ikipedia. https://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/wiki/Vinegar_tasters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4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I think/we think. Strategies. </a:t>
            </a:r>
            <a:r>
              <a:rPr lang="en-US" dirty="0">
                <a:hlinkClick r:id="rId3"/>
              </a:rPr>
              <a:t>https://learn.k20center.ou.edu/strategy/141</a:t>
            </a:r>
            <a:endParaRPr lang="en-US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The three vinegar tasters </a:t>
            </a:r>
            <a:r>
              <a:rPr lang="en-US" i="0" dirty="0">
                <a:effectLst/>
              </a:rPr>
              <a:t>[Painting]. (16th century). W</a:t>
            </a:r>
            <a:r>
              <a:rPr lang="en-US" dirty="0">
                <a:effectLst/>
              </a:rPr>
              <a:t>ikipedia. https://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/wiki/Vinegar_tasters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6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The three vinegar tasters </a:t>
            </a:r>
            <a:r>
              <a:rPr lang="en-US" i="0" dirty="0">
                <a:effectLst/>
              </a:rPr>
              <a:t>[Painting]. (16th century). W</a:t>
            </a:r>
            <a:r>
              <a:rPr lang="en-US" dirty="0">
                <a:effectLst/>
              </a:rPr>
              <a:t>ikipedia. https://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/wiki/Vinegar_tasters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8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Jigsaw. Strategies. </a:t>
            </a:r>
            <a:r>
              <a:rPr lang="en-US" dirty="0">
                <a:hlinkClick r:id="rId3"/>
              </a:rPr>
              <a:t>https://learn.k20center.ou.edu/strategy/179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47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Why-lighting. Strategies. </a:t>
            </a:r>
            <a:r>
              <a:rPr lang="en-US" dirty="0">
                <a:hlinkClick r:id="rId3"/>
              </a:rPr>
              <a:t>https://learn.k20center.ou.edu/strategy/128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742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Pixel Perfect (3 March 2017). Vector Notepad. 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Pixabay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. Retrieved from https://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pixabay.com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/photos/vector-notepad-notepad-5x8-notepad-2111645/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82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Pixel Perfect (3 March 2017). Vector Notepad. 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Pixabay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. Retrieved from https://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pixabay.com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sym typeface="Calibri"/>
              </a:rPr>
              <a:t>/photos/vector-notepad-notepad-5x8-notepad-2111645/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185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Venn diagram.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https://learn.k20center.ou.edu/strategy/2918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90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C8576-BE2D-85EB-A649-8FB4D176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CB96A-28D0-D942-99E7-9FC2517E1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7E2BF5-B093-B303-0C19-28746F0A3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The three vinegar tasters </a:t>
            </a:r>
            <a:r>
              <a:rPr lang="en-US" i="0" dirty="0">
                <a:effectLst/>
              </a:rPr>
              <a:t>[Painting]. (16th century). W</a:t>
            </a:r>
            <a:r>
              <a:rPr lang="en-US" dirty="0">
                <a:effectLst/>
              </a:rPr>
              <a:t>ikipedia. https://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/wiki/Vinegar_tasters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12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20304-2D1F-E097-61B5-08EDC84A7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FD300-2570-9197-97B1-24F23AAFC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A9C59-BE61-5ACE-EF0A-0A5CDF5B2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The three vinegar tasters </a:t>
            </a:r>
            <a:r>
              <a:rPr lang="en-US" i="0" dirty="0">
                <a:effectLst/>
              </a:rPr>
              <a:t>[Painting]. (16th century). W</a:t>
            </a:r>
            <a:r>
              <a:rPr lang="en-US" dirty="0">
                <a:effectLst/>
              </a:rPr>
              <a:t>ikipedia. https://</a:t>
            </a:r>
            <a:r>
              <a:rPr lang="en-US" dirty="0" err="1">
                <a:effectLst/>
              </a:rPr>
              <a:t>en.wikipedia.org</a:t>
            </a:r>
            <a:r>
              <a:rPr lang="en-US" dirty="0">
                <a:effectLst/>
              </a:rPr>
              <a:t>/wiki/Vinegar_tasters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7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Vinegar Tasters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East Asian Religions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altLang="en-US" dirty="0"/>
              <a:t>What impact does religion have on a society? </a:t>
            </a:r>
          </a:p>
          <a:p>
            <a:r>
              <a:rPr lang="en-US" altLang="en-US" dirty="0"/>
              <a:t>What can we learn about a culture from its religion?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Analyze the origins of Confucianism, Buddhism, and Taoism.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18563-FFBD-4C3C-8CCD-C731F0452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Think: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4D4FC-C06B-462B-B687-1D648E143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4725670" cy="3262312"/>
          </a:xfrm>
        </p:spPr>
        <p:txBody>
          <a:bodyPr/>
          <a:lstStyle/>
          <a:p>
            <a:r>
              <a:rPr lang="en-US" dirty="0"/>
              <a:t>What do you see?</a:t>
            </a:r>
          </a:p>
          <a:p>
            <a:r>
              <a:rPr lang="en-US" dirty="0"/>
              <a:t>What do you think is taking place?</a:t>
            </a:r>
          </a:p>
          <a:p>
            <a:r>
              <a:rPr lang="en-US" dirty="0"/>
              <a:t>In what part of the world is this painting set?</a:t>
            </a:r>
          </a:p>
          <a:p>
            <a:r>
              <a:rPr lang="en-US" dirty="0"/>
              <a:t>What do you think the image is about?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F8E71-6C79-4763-A36A-61E46B772469}"/>
              </a:ext>
            </a:extLst>
          </p:cNvPr>
          <p:cNvSpPr/>
          <p:nvPr/>
        </p:nvSpPr>
        <p:spPr>
          <a:xfrm>
            <a:off x="5258909" y="4832320"/>
            <a:ext cx="3427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Author Unknown—Traditional (5 June 2016). Vinegar Tasters. Wikipedia. Retrieved from https://en.wikipedia.org/wiki/File:Vinegar_tasters.jpg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72A32-6D5E-B36C-6A22-530EDBEEE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15" y="0"/>
            <a:ext cx="2821477" cy="51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8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EB1F-7395-1673-A87B-1A5C893B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8C905-8126-A584-441F-60B77F6FD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Think: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F6C6-22F3-5960-270A-DC3CDDB3A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1268413"/>
            <a:ext cx="4630257" cy="326231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Come to a consensus or agreement of what the group thinks about the painting and its meaning.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8CB72E-CE52-6A07-D2EF-29CDADD71AE3}"/>
              </a:ext>
            </a:extLst>
          </p:cNvPr>
          <p:cNvSpPr/>
          <p:nvPr/>
        </p:nvSpPr>
        <p:spPr>
          <a:xfrm>
            <a:off x="5258909" y="4832320"/>
            <a:ext cx="3427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Author Unknown—Traditional (5 June 2016). Vinegar Tasters. Wikipedia. Retrieved from https://en.wikipedia.org/wiki/File:Vinegar_tasters.jpg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CB304-9657-C950-17C5-8F2AA168E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15" y="0"/>
            <a:ext cx="2821477" cy="51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05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70B79-ED46-AC83-1B2E-4ECB087B9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525B-E444-9FB1-8907-3289CB0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92" y="274638"/>
            <a:ext cx="7886700" cy="993775"/>
          </a:xfrm>
        </p:spPr>
        <p:txBody>
          <a:bodyPr/>
          <a:lstStyle/>
          <a:p>
            <a:r>
              <a:rPr lang="en-US" dirty="0"/>
              <a:t>The Three Vinegar Tasters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BF74D-3DF7-2DF6-4E6D-51FE56A05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268413"/>
            <a:ext cx="4705350" cy="3262312"/>
          </a:xfrm>
        </p:spPr>
        <p:txBody>
          <a:bodyPr/>
          <a:lstStyle/>
          <a:p>
            <a:r>
              <a:rPr lang="en-US" sz="2100" dirty="0"/>
              <a:t>The three vinegar tasters are Buddha, Lao Zi, and Confucius.</a:t>
            </a:r>
          </a:p>
          <a:p>
            <a:r>
              <a:rPr lang="en-US" sz="2100" dirty="0"/>
              <a:t>Each founder represents a major religion or philosophy in East Asia— Confucianism, Buddhism, and Taoism (Daoism).</a:t>
            </a:r>
          </a:p>
          <a:p>
            <a:r>
              <a:rPr lang="en-US" sz="2100" dirty="0"/>
              <a:t>The vinegar represents the bitterness or disappointments in life.  </a:t>
            </a:r>
          </a:p>
          <a:p>
            <a:r>
              <a:rPr lang="en-US" sz="2100" dirty="0"/>
              <a:t>Each founder reacts to the vinegar differently.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215DF-9C8C-3198-DBC3-423F698EF6A6}"/>
              </a:ext>
            </a:extLst>
          </p:cNvPr>
          <p:cNvSpPr/>
          <p:nvPr/>
        </p:nvSpPr>
        <p:spPr>
          <a:xfrm>
            <a:off x="5258909" y="4832320"/>
            <a:ext cx="3427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Author Unknown—Traditional (5 June 2016). Vinegar Tasters. Wikipedia. Retrieved from https://en.wikipedia.org/wiki/File:Vinegar_tasters.jpg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3A141C-AE19-542F-FDC0-9DDE443C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15" y="0"/>
            <a:ext cx="2821477" cy="51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 Activity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743325" cy="3262312"/>
          </a:xfrm>
        </p:spPr>
        <p:txBody>
          <a:bodyPr/>
          <a:lstStyle/>
          <a:p>
            <a:r>
              <a:rPr lang="en-US" dirty="0"/>
              <a:t>In each group of three:</a:t>
            </a:r>
          </a:p>
          <a:p>
            <a:pPr lvl="1">
              <a:buClrTx/>
            </a:pPr>
            <a:r>
              <a:rPr lang="en-US" dirty="0">
                <a:solidFill>
                  <a:schemeClr val="accent3"/>
                </a:solidFill>
              </a:rPr>
              <a:t>Ones </a:t>
            </a:r>
            <a:r>
              <a:rPr lang="en-US" dirty="0"/>
              <a:t>read Confucianism.</a:t>
            </a:r>
          </a:p>
          <a:p>
            <a:pPr lvl="1">
              <a:buClrTx/>
            </a:pPr>
            <a:r>
              <a:rPr lang="en-US" dirty="0">
                <a:solidFill>
                  <a:schemeClr val="accent1"/>
                </a:solidFill>
              </a:rPr>
              <a:t>Twos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read Buddhism.</a:t>
            </a:r>
          </a:p>
          <a:p>
            <a:pPr lvl="1">
              <a:buClrTx/>
            </a:pPr>
            <a:r>
              <a:rPr lang="en-US" dirty="0">
                <a:solidFill>
                  <a:srgbClr val="00B050"/>
                </a:solidFill>
              </a:rPr>
              <a:t>Threes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read Taoism.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EF1E66-1D8E-F60D-2E5A-34A34D3D1C93}"/>
              </a:ext>
            </a:extLst>
          </p:cNvPr>
          <p:cNvGrpSpPr/>
          <p:nvPr/>
        </p:nvGrpSpPr>
        <p:grpSpPr>
          <a:xfrm>
            <a:off x="4704127" y="905005"/>
            <a:ext cx="3509305" cy="2990120"/>
            <a:chOff x="4699710" y="768065"/>
            <a:chExt cx="3509305" cy="2990120"/>
          </a:xfrm>
        </p:grpSpPr>
        <p:pic>
          <p:nvPicPr>
            <p:cNvPr id="4" name="Picture 3" descr="A close up of a logo&#10;&#10;Description automatically generated">
              <a:extLst>
                <a:ext uri="{FF2B5EF4-FFF2-40B4-BE49-F238E27FC236}">
                  <a16:creationId xmlns:a16="http://schemas.microsoft.com/office/drawing/2014/main" id="{5F7C572E-86BF-78A5-22D0-CD119E2A9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9710" y="768065"/>
              <a:ext cx="3509305" cy="299012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E54BE0-999C-A5C3-2B43-6786E521A35F}"/>
                </a:ext>
              </a:extLst>
            </p:cNvPr>
            <p:cNvSpPr txBox="1"/>
            <p:nvPr/>
          </p:nvSpPr>
          <p:spPr>
            <a:xfrm rot="332348">
              <a:off x="6523446" y="1402287"/>
              <a:ext cx="13075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Buddhism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2BCB42-E021-A241-8A12-EAFC5AD86165}"/>
                </a:ext>
              </a:extLst>
            </p:cNvPr>
            <p:cNvSpPr txBox="1"/>
            <p:nvPr/>
          </p:nvSpPr>
          <p:spPr>
            <a:xfrm rot="20877497">
              <a:off x="4824204" y="2213527"/>
              <a:ext cx="16690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Confucianism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6A5677-802F-11D5-11C4-9A384C0D7E1B}"/>
                </a:ext>
              </a:extLst>
            </p:cNvPr>
            <p:cNvSpPr txBox="1"/>
            <p:nvPr/>
          </p:nvSpPr>
          <p:spPr>
            <a:xfrm rot="547747">
              <a:off x="6960743" y="2611393"/>
              <a:ext cx="8125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Taoism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Why-Lighting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838950" cy="3262312"/>
          </a:xfrm>
        </p:spPr>
        <p:txBody>
          <a:bodyPr/>
          <a:lstStyle/>
          <a:p>
            <a:r>
              <a:rPr lang="en-US" dirty="0"/>
              <a:t>As you read about your assigned religion, </a:t>
            </a:r>
            <a:r>
              <a:rPr lang="en-US" dirty="0">
                <a:highlight>
                  <a:srgbClr val="FFFF00"/>
                </a:highlight>
              </a:rPr>
              <a:t>highlight</a:t>
            </a:r>
            <a:r>
              <a:rPr lang="en-US" dirty="0"/>
              <a:t> main ideas.</a:t>
            </a:r>
          </a:p>
          <a:p>
            <a:r>
              <a:rPr lang="en-US" dirty="0"/>
              <a:t>Jot down any notes in the margin as to why those main ideas might be important.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61263-253B-618D-9D04-537367423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541" y="366713"/>
            <a:ext cx="1932234" cy="10852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5EB1C4-0338-40EE-B3F1-1EE25501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51" y="70792"/>
            <a:ext cx="4052856" cy="5001915"/>
          </a:xfrm>
          <a:prstGeom prst="rect">
            <a:avLst/>
          </a:prstGeom>
          <a:effectLst>
            <a:outerShdw blurRad="101600" dist="203200" dir="2700000" algn="tl" rotWithShape="0">
              <a:prstClr val="black">
                <a:alpha val="30000"/>
              </a:prst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0EC2D4-FA71-4365-BA47-0033FEA5BD83}"/>
              </a:ext>
            </a:extLst>
          </p:cNvPr>
          <p:cNvCxnSpPr>
            <a:cxnSpLocks/>
          </p:cNvCxnSpPr>
          <p:nvPr/>
        </p:nvCxnSpPr>
        <p:spPr>
          <a:xfrm>
            <a:off x="3924543" y="911267"/>
            <a:ext cx="0" cy="3944821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44CEBB5-4977-4E91-9960-63AF71E3AE38}"/>
              </a:ext>
            </a:extLst>
          </p:cNvPr>
          <p:cNvSpPr txBox="1"/>
          <p:nvPr/>
        </p:nvSpPr>
        <p:spPr>
          <a:xfrm>
            <a:off x="2752076" y="523588"/>
            <a:ext cx="3506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1D932F-47D9-48D6-9352-40352AD0787F}"/>
              </a:ext>
            </a:extLst>
          </p:cNvPr>
          <p:cNvSpPr txBox="1"/>
          <p:nvPr/>
        </p:nvSpPr>
        <p:spPr>
          <a:xfrm>
            <a:off x="2752076" y="996991"/>
            <a:ext cx="1172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Who is the founder of the religion and where did it begin?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1857A3-DF6A-4794-B0C3-433B4F22FE3E}"/>
              </a:ext>
            </a:extLst>
          </p:cNvPr>
          <p:cNvSpPr txBox="1"/>
          <p:nvPr/>
        </p:nvSpPr>
        <p:spPr>
          <a:xfrm>
            <a:off x="2752077" y="2775062"/>
            <a:ext cx="1172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What are the main beliefs?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D174B5-4EB1-4EBD-98B4-CA602BC6A87D}"/>
              </a:ext>
            </a:extLst>
          </p:cNvPr>
          <p:cNvSpPr txBox="1"/>
          <p:nvPr/>
        </p:nvSpPr>
        <p:spPr>
          <a:xfrm>
            <a:off x="4074855" y="996991"/>
            <a:ext cx="1793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column should contain notes or bullet points that the group decides best answers each question.</a:t>
            </a:r>
          </a:p>
        </p:txBody>
      </p:sp>
    </p:spTree>
    <p:extLst>
      <p:ext uri="{BB962C8B-B14F-4D97-AF65-F5344CB8AC3E}">
        <p14:creationId xmlns:p14="http://schemas.microsoft.com/office/powerpoint/2010/main" val="252106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5EB1C4-0338-40EE-B3F1-1EE25501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51" y="70792"/>
            <a:ext cx="4052856" cy="5001915"/>
          </a:xfrm>
          <a:prstGeom prst="rect">
            <a:avLst/>
          </a:prstGeom>
          <a:effectLst>
            <a:outerShdw blurRad="101600" dist="203200" dir="2700000" algn="tl" rotWithShape="0">
              <a:prstClr val="black">
                <a:alpha val="30000"/>
              </a:prst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0EC2D4-FA71-4365-BA47-0033FEA5BD83}"/>
              </a:ext>
            </a:extLst>
          </p:cNvPr>
          <p:cNvCxnSpPr>
            <a:cxnSpLocks/>
          </p:cNvCxnSpPr>
          <p:nvPr/>
        </p:nvCxnSpPr>
        <p:spPr>
          <a:xfrm>
            <a:off x="3924543" y="911267"/>
            <a:ext cx="0" cy="3944821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44CEBB5-4977-4E91-9960-63AF71E3AE38}"/>
              </a:ext>
            </a:extLst>
          </p:cNvPr>
          <p:cNvSpPr txBox="1"/>
          <p:nvPr/>
        </p:nvSpPr>
        <p:spPr>
          <a:xfrm>
            <a:off x="2618913" y="523588"/>
            <a:ext cx="3639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(Buddhism, Confucianism, or Taoism)?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1D932F-47D9-48D6-9352-40352AD0787F}"/>
              </a:ext>
            </a:extLst>
          </p:cNvPr>
          <p:cNvSpPr txBox="1"/>
          <p:nvPr/>
        </p:nvSpPr>
        <p:spPr>
          <a:xfrm>
            <a:off x="2752076" y="1000014"/>
            <a:ext cx="11724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What do we know about followers of this religion?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1857A3-DF6A-4794-B0C3-433B4F22FE3E}"/>
              </a:ext>
            </a:extLst>
          </p:cNvPr>
          <p:cNvSpPr txBox="1"/>
          <p:nvPr/>
        </p:nvSpPr>
        <p:spPr>
          <a:xfrm>
            <a:off x="2752077" y="2775062"/>
            <a:ext cx="1172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What impact has this belief made on modern society?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6BC9BD-D122-4C1E-8A3E-AC0358D0A63D}"/>
              </a:ext>
            </a:extLst>
          </p:cNvPr>
          <p:cNvSpPr txBox="1"/>
          <p:nvPr/>
        </p:nvSpPr>
        <p:spPr>
          <a:xfrm>
            <a:off x="4074855" y="996991"/>
            <a:ext cx="1793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column should contain notes or bullet points that the group decides best answers each question.</a:t>
            </a:r>
          </a:p>
        </p:txBody>
      </p:sp>
    </p:spTree>
    <p:extLst>
      <p:ext uri="{BB962C8B-B14F-4D97-AF65-F5344CB8AC3E}">
        <p14:creationId xmlns:p14="http://schemas.microsoft.com/office/powerpoint/2010/main" val="2144029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C62FF-4E4E-D6C4-960E-F0F18FC4C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287"/>
            <a:ext cx="788670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Venn Diagram</a:t>
            </a: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62E2766A-1A80-E98E-7D6E-D43DD8E5867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008062"/>
            <a:ext cx="3867150" cy="3624263"/>
          </a:xfrm>
        </p:spPr>
        <p:txBody>
          <a:bodyPr/>
          <a:lstStyle/>
          <a:p>
            <a:pPr marL="0" lvl="0" indent="0">
              <a:buClr>
                <a:srgbClr val="991B1E"/>
              </a:buClr>
              <a:buNone/>
            </a:pPr>
            <a:r>
              <a:rPr lang="en-US" sz="2000" dirty="0">
                <a:solidFill>
                  <a:srgbClr val="000000"/>
                </a:solidFill>
              </a:rPr>
              <a:t>With your group, fill out the Venn Diagram:</a:t>
            </a:r>
          </a:p>
          <a:p>
            <a:pPr lvl="0">
              <a:buClr>
                <a:srgbClr val="991B1E"/>
              </a:buClr>
              <a:buSzPts val="1800"/>
              <a:buFont typeface="Arial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In each circle, write down only information that pertains to each of the religion. </a:t>
            </a:r>
          </a:p>
          <a:p>
            <a:pPr lvl="0">
              <a:buClr>
                <a:srgbClr val="991B1E"/>
              </a:buClr>
              <a:buSzPts val="1800"/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Write down similarities between two of the religions where they interlock.</a:t>
            </a:r>
          </a:p>
          <a:p>
            <a:pPr lvl="0">
              <a:buClr>
                <a:srgbClr val="991B1E"/>
              </a:buClr>
              <a:buSzPts val="1800"/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Write down similarities in the center space where all three religions interlock.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AE299-685F-0EF1-7821-4D4825AE4B0E}"/>
              </a:ext>
            </a:extLst>
          </p:cNvPr>
          <p:cNvGrpSpPr/>
          <p:nvPr/>
        </p:nvGrpSpPr>
        <p:grpSpPr>
          <a:xfrm>
            <a:off x="6222984" y="668463"/>
            <a:ext cx="2438400" cy="2438400"/>
            <a:chOff x="2697488" y="0"/>
            <a:chExt cx="2438400" cy="24384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5A44BD-341E-3EBF-6B42-F91C0AD90A01}"/>
                </a:ext>
              </a:extLst>
            </p:cNvPr>
            <p:cNvSpPr/>
            <p:nvPr/>
          </p:nvSpPr>
          <p:spPr>
            <a:xfrm>
              <a:off x="2697488" y="0"/>
              <a:ext cx="2438400" cy="24384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Oval 6">
              <a:extLst>
                <a:ext uri="{FF2B5EF4-FFF2-40B4-BE49-F238E27FC236}">
                  <a16:creationId xmlns:a16="http://schemas.microsoft.com/office/drawing/2014/main" id="{684E7BDC-9B29-C3E6-EC43-E72745FF4187}"/>
                </a:ext>
              </a:extLst>
            </p:cNvPr>
            <p:cNvSpPr txBox="1"/>
            <p:nvPr/>
          </p:nvSpPr>
          <p:spPr>
            <a:xfrm>
              <a:off x="3443232" y="629919"/>
              <a:ext cx="1463040" cy="134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Buddhism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2000" kern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E7EDD8A3-1B41-43DE-EDCF-35DFDCE533AA}"/>
              </a:ext>
            </a:extLst>
          </p:cNvPr>
          <p:cNvSpPr/>
          <p:nvPr/>
        </p:nvSpPr>
        <p:spPr>
          <a:xfrm>
            <a:off x="5331448" y="2143337"/>
            <a:ext cx="2438400" cy="2438400"/>
          </a:xfrm>
          <a:prstGeom prst="ellipse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041E190-2069-2F92-AAC2-75F17F75F1F7}"/>
              </a:ext>
            </a:extLst>
          </p:cNvPr>
          <p:cNvSpPr/>
          <p:nvPr/>
        </p:nvSpPr>
        <p:spPr>
          <a:xfrm>
            <a:off x="4470367" y="689563"/>
            <a:ext cx="2438400" cy="2438400"/>
          </a:xfrm>
          <a:prstGeom prst="ellipse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FA51DBAE-A5B4-05D0-53DD-AFBE019DEDA4}"/>
              </a:ext>
            </a:extLst>
          </p:cNvPr>
          <p:cNvSpPr txBox="1"/>
          <p:nvPr/>
        </p:nvSpPr>
        <p:spPr>
          <a:xfrm>
            <a:off x="4699983" y="1319483"/>
            <a:ext cx="1463040" cy="1341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Confucianism</a:t>
            </a: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kern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4">
            <a:extLst>
              <a:ext uri="{FF2B5EF4-FFF2-40B4-BE49-F238E27FC236}">
                <a16:creationId xmlns:a16="http://schemas.microsoft.com/office/drawing/2014/main" id="{9243B5D6-1B71-3E0D-56F6-5D1226CF4F86}"/>
              </a:ext>
            </a:extLst>
          </p:cNvPr>
          <p:cNvSpPr txBox="1"/>
          <p:nvPr/>
        </p:nvSpPr>
        <p:spPr>
          <a:xfrm>
            <a:off x="5656568" y="2570057"/>
            <a:ext cx="1788160" cy="10972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Taoism</a:t>
            </a: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000" kern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ECD36F-BAEF-5650-2EB1-016C1E93D70C}"/>
              </a:ext>
            </a:extLst>
          </p:cNvPr>
          <p:cNvSpPr txBox="1"/>
          <p:nvPr/>
        </p:nvSpPr>
        <p:spPr>
          <a:xfrm>
            <a:off x="6446520" y="2233196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6E2A9E-D6B9-F7CC-6651-AC1539699469}"/>
              </a:ext>
            </a:extLst>
          </p:cNvPr>
          <p:cNvSpPr txBox="1"/>
          <p:nvPr/>
        </p:nvSpPr>
        <p:spPr>
          <a:xfrm>
            <a:off x="5909310" y="2571750"/>
            <a:ext cx="297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37A136-8DAE-742F-D1D7-9947FD1F0AA6}"/>
              </a:ext>
            </a:extLst>
          </p:cNvPr>
          <p:cNvSpPr txBox="1"/>
          <p:nvPr/>
        </p:nvSpPr>
        <p:spPr>
          <a:xfrm>
            <a:off x="7016115" y="2571750"/>
            <a:ext cx="297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F7758F-3186-A121-F89B-3999D37F701A}"/>
              </a:ext>
            </a:extLst>
          </p:cNvPr>
          <p:cNvSpPr txBox="1"/>
          <p:nvPr/>
        </p:nvSpPr>
        <p:spPr>
          <a:xfrm>
            <a:off x="6446520" y="1666263"/>
            <a:ext cx="297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8B51C-EB6F-0B58-E86C-C24E2FDB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662AB-F3F4-4EB3-37A6-47028642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Vinegar Tasters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E0870-0E5B-8D86-ED54-7BD69D529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1268413"/>
            <a:ext cx="4630257" cy="3262312"/>
          </a:xfrm>
        </p:spPr>
        <p:txBody>
          <a:bodyPr/>
          <a:lstStyle/>
          <a:p>
            <a:r>
              <a:rPr lang="en-US" dirty="0"/>
              <a:t>Buddha tasted the bitterness of life (the vinegar) and had no expression. Why?</a:t>
            </a:r>
          </a:p>
          <a:p>
            <a:r>
              <a:rPr lang="en-US" dirty="0"/>
              <a:t>Confucius tasted the bitterness of life and made a scowling face. Why?</a:t>
            </a:r>
          </a:p>
          <a:p>
            <a:r>
              <a:rPr lang="en-US" dirty="0"/>
              <a:t>Lao Zi tasted the bitterness of life and smiled.  Why?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5D4E9A-DBBA-88D4-F38A-3ABDB85C8D16}"/>
              </a:ext>
            </a:extLst>
          </p:cNvPr>
          <p:cNvSpPr/>
          <p:nvPr/>
        </p:nvSpPr>
        <p:spPr>
          <a:xfrm>
            <a:off x="5258909" y="4832320"/>
            <a:ext cx="3427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Author Unknown—Traditional (5 June 2016). Vinegar Tasters. Wikipedia. Retrieved from https://en.wikipedia.org/wiki/File:Vinegar_tasters.jpg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189E9-2993-D894-30F6-9EB586813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15" y="0"/>
            <a:ext cx="2821477" cy="51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61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209DC-F42D-FA7E-9EB3-30BA97B4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56B1-63A8-D0D4-5D45-5B63E783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Re-Think: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E2E95-A001-D92E-BE6E-12D15D69B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268413"/>
            <a:ext cx="3867150" cy="3262312"/>
          </a:xfrm>
        </p:spPr>
        <p:txBody>
          <a:bodyPr/>
          <a:lstStyle/>
          <a:p>
            <a:pPr marL="63500" indent="0">
              <a:buNone/>
            </a:pPr>
            <a:r>
              <a:rPr lang="en-US" i="1" dirty="0"/>
              <a:t>How have these three religions influenced the culture of Asian people?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46EBF7-53A3-B460-7417-75A38D3BA916}"/>
              </a:ext>
            </a:extLst>
          </p:cNvPr>
          <p:cNvSpPr/>
          <p:nvPr/>
        </p:nvSpPr>
        <p:spPr>
          <a:xfrm>
            <a:off x="5258909" y="4832320"/>
            <a:ext cx="3427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Author Unknown—Traditional (5 June 2016). Vinegar Tasters. Wikipedia. Retrieved from https://en.wikipedia.org/wiki/File:Vinegar_tasters.jpg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03B5A0-B9B1-4007-2EF9-86F2FA619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15" y="0"/>
            <a:ext cx="2821477" cy="51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531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1414</TotalTime>
  <Words>896</Words>
  <Application>Microsoft Macintosh PowerPoint</Application>
  <PresentationFormat>On-screen Show (16:9)</PresentationFormat>
  <Paragraphs>78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The Three Vinegar Tasters</vt:lpstr>
      <vt:lpstr>Essential Questions</vt:lpstr>
      <vt:lpstr>Learning Objective</vt:lpstr>
      <vt:lpstr>I Think:</vt:lpstr>
      <vt:lpstr>We Think:</vt:lpstr>
      <vt:lpstr>The Three Vinegar Tasters</vt:lpstr>
      <vt:lpstr>Jigsaw Activity</vt:lpstr>
      <vt:lpstr>Why-Lighting</vt:lpstr>
      <vt:lpstr>PowerPoint Presentation</vt:lpstr>
      <vt:lpstr>PowerPoint Presentation</vt:lpstr>
      <vt:lpstr>Venn Diagram</vt:lpstr>
      <vt:lpstr>The Three Vinegar Tasters</vt:lpstr>
      <vt:lpstr>We Re-Think: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Vinegar Tasters</dc:title>
  <dc:subject/>
  <dc:creator>K20 Center</dc:creator>
  <cp:keywords/>
  <dc:description/>
  <cp:lastModifiedBy>Wilson, Izzy</cp:lastModifiedBy>
  <cp:revision>6</cp:revision>
  <dcterms:created xsi:type="dcterms:W3CDTF">2026-06-09T17:47:48Z</dcterms:created>
  <dcterms:modified xsi:type="dcterms:W3CDTF">2026-08-17T13:22:32Z</dcterms:modified>
  <cp:category/>
</cp:coreProperties>
</file>