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16"/>
      <p:bold r:id="rId17"/>
      <p:italic r:id="rId18"/>
      <p:boldItalic r:id="rId19"/>
    </p:embeddedFont>
    <p:embeddedFont>
      <p:font typeface="Georgia" panose="02040502050405020303" pitchFamily="18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0vmf+Ec3WwfdquXcJLi5qSaRE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828"/>
    <p:restoredTop sz="94658"/>
  </p:normalViewPr>
  <p:slideViewPr>
    <p:cSldViewPr snapToGrid="0">
      <p:cViewPr varScale="1">
        <p:scale>
          <a:sx n="78" d="100"/>
          <a:sy n="78" d="100"/>
        </p:scale>
        <p:origin x="192" y="1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a53zQlnpe4&amp;feature=youtu.b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b5dd66c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b5dd66c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b4f1a212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6b4f1a212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b4f1a212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Bell ringers and exit tickets. Strategies. https://learn.k20center.ou.edu/strategy/125</a:t>
            </a:r>
            <a:endParaRPr dirty="0"/>
          </a:p>
        </p:txBody>
      </p:sp>
      <p:sp>
        <p:nvSpPr>
          <p:cNvPr id="95" name="Google Shape;95;g6b4f1a212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8d9a359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8d9a359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I notice, I wonder. Strategies. https://learn.k20center.ou.edu/strategy/180</a:t>
            </a: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TODAY. (September 29, 2017). </a:t>
            </a:r>
            <a:r>
              <a:rPr lang="en-US" sz="1200" i="1" dirty="0">
                <a:latin typeface="Calibri"/>
                <a:ea typeface="Calibri"/>
                <a:cs typeface="Calibri"/>
                <a:sym typeface="Calibri"/>
              </a:rPr>
              <a:t>The new football helmet test that could save kids from concussions | Today </a:t>
            </a:r>
            <a:r>
              <a:rPr lang="en-US" sz="1200" i="0" dirty="0">
                <a:latin typeface="Calibri"/>
                <a:ea typeface="Calibri"/>
                <a:cs typeface="Calibri"/>
                <a:sym typeface="Calibri"/>
              </a:rPr>
              <a:t>[Video]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. YouTube. </a:t>
            </a:r>
            <a:r>
              <a:rPr lang="en-US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https://www.youtube.com/watch?v=Aa53zQlnpe4&amp;feature=youtu.be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(2021, September 21). </a:t>
            </a:r>
            <a:r>
              <a:rPr lang="en-US" sz="1800" b="0" i="1" u="none" strike="noStrike" dirty="0">
                <a:solidFill>
                  <a:srgbClr val="980000"/>
                </a:solidFill>
                <a:effectLst/>
                <a:latin typeface="Calibri" panose="020F0502020204030204" pitchFamily="34" charset="0"/>
              </a:rPr>
              <a:t>K20 Center 7 minute timer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[Video]. https://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www.youtube.com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watch?v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=gWwvdLxwV9c</a:t>
            </a:r>
            <a:endParaRPr dirty="0"/>
          </a:p>
        </p:txBody>
      </p:sp>
      <p:sp>
        <p:nvSpPr>
          <p:cNvPr id="110" name="Google Shape;1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8d9a359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8d9a359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T-Chart. Strategies. https://learn.k20center.ou.edu/strategy/86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9347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8d9a3591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8d9a3591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Aa53zQlnpe4?feature=oembed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gWwvdLxwV9c?feature=oembed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b5dd66c86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Researching Helmet Design </a:t>
            </a:r>
            <a:endParaRPr/>
          </a:p>
        </p:txBody>
      </p:sp>
      <p:sp>
        <p:nvSpPr>
          <p:cNvPr id="135" name="Google Shape;135;g6b5dd66c86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Spend 10–20 minutes researching helmet design.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Examine the designs of helmets you’ve seen like football, baseball, and bicycle helmets. 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Take notes on the structure and materials used for different helmet designs.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"/>
          <p:cNvSpPr txBox="1">
            <a:spLocks noGrp="1"/>
          </p:cNvSpPr>
          <p:nvPr>
            <p:ph type="title"/>
          </p:nvPr>
        </p:nvSpPr>
        <p:spPr>
          <a:xfrm>
            <a:off x="457200" y="11504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Designing Solutions </a:t>
            </a:r>
            <a:endParaRPr/>
          </a:p>
        </p:txBody>
      </p:sp>
      <p:sp>
        <p:nvSpPr>
          <p:cNvPr id="141" name="Google Shape;141;p10"/>
          <p:cNvSpPr txBox="1">
            <a:spLocks noGrp="1"/>
          </p:cNvSpPr>
          <p:nvPr>
            <p:ph type="body" idx="1"/>
          </p:nvPr>
        </p:nvSpPr>
        <p:spPr>
          <a:xfrm>
            <a:off x="457200" y="1085825"/>
            <a:ext cx="7877700" cy="3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600" dirty="0"/>
              <a:t>Work with your group to design a helmet for your </a:t>
            </a:r>
            <a:r>
              <a:rPr lang="en-US" sz="2600"/>
              <a:t>fragile object. </a:t>
            </a:r>
            <a:endParaRPr lang="en-US" sz="2600" dirty="0"/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-US" dirty="0"/>
              <a:t>Invent a helmet design with your group members. Label your design and list the materials you plan to use.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-US" dirty="0"/>
              <a:t>Have your design approved. 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-US" dirty="0"/>
              <a:t>Build your helmet. 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-US" dirty="0"/>
              <a:t>Test your design, provide feedback on your peers’ designs, and reflect on changes you could make to your design.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-US" dirty="0"/>
              <a:t>Make changes to your design.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-US" dirty="0"/>
              <a:t>Perform a final test of your design.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Public Service Announcement </a:t>
            </a:r>
            <a:endParaRPr/>
          </a:p>
        </p:txBody>
      </p:sp>
      <p:sp>
        <p:nvSpPr>
          <p:cNvPr id="147" name="Google Shape;147;p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PSA is a message that creates awareness about a topic that concerns the health and well-being of the public. 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Create a poster, video, or radio announcement about how to stay safe in the event of a collision. 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You may choose any type of collision that involves the use of helmets as protection.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Action, Reaction </a:t>
            </a:r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Forces and Motion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b4f1a212a_0_1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Essential Question </a:t>
            </a:r>
            <a:endParaRPr dirty="0"/>
          </a:p>
        </p:txBody>
      </p:sp>
      <p:sp>
        <p:nvSpPr>
          <p:cNvPr id="86" name="Google Shape;86;g6b4f1a212a_0_10"/>
          <p:cNvSpPr txBox="1">
            <a:spLocks noGrp="1"/>
          </p:cNvSpPr>
          <p:nvPr>
            <p:ph type="body" idx="1"/>
          </p:nvPr>
        </p:nvSpPr>
        <p:spPr>
          <a:xfrm>
            <a:off x="530350" y="2339475"/>
            <a:ext cx="7772400" cy="14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How does our knowledge of energy transfer influence our daily lives? 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 txBox="1">
            <a:spLocks noGrp="1"/>
          </p:cNvSpPr>
          <p:nvPr>
            <p:ph type="title"/>
          </p:nvPr>
        </p:nvSpPr>
        <p:spPr>
          <a:xfrm>
            <a:off x="530350" y="454525"/>
            <a:ext cx="7772400" cy="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92" name="Google Shape;92;p4"/>
          <p:cNvSpPr txBox="1">
            <a:spLocks noGrp="1"/>
          </p:cNvSpPr>
          <p:nvPr>
            <p:ph type="body" idx="1"/>
          </p:nvPr>
        </p:nvSpPr>
        <p:spPr>
          <a:xfrm>
            <a:off x="530350" y="1470526"/>
            <a:ext cx="7772400" cy="16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 dirty="0"/>
              <a:t>Examine and explain pieces of evidence to support Newton’s 3rd Law.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 dirty="0"/>
              <a:t>Identify real-world problems and create solutions to these problems using knowledge of the transfer of energy.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 dirty="0"/>
              <a:t>Apply scientific principles to design, modify, test, and compare devices created to solve a problem associated with collisions. 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b4f1a212a_0_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Bell Ringer</a:t>
            </a:r>
            <a:endParaRPr/>
          </a:p>
        </p:txBody>
      </p:sp>
      <p:sp>
        <p:nvSpPr>
          <p:cNvPr id="98" name="Google Shape;98;g6b4f1a212a_0_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Have you ever experienced or witnessed a collision? You could think of a car collision, or any two objects impacting each other. What happened to the two objects when they collided? </a:t>
            </a:r>
          </a:p>
        </p:txBody>
      </p:sp>
      <p:pic>
        <p:nvPicPr>
          <p:cNvPr id="99" name="Google Shape;99;g6b4f1a212a_0_5" title="Bell Ringers and Exit Ticket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1375" y="358049"/>
            <a:ext cx="1991901" cy="102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8d9a3591c_0_0"/>
          <p:cNvSpPr txBox="1">
            <a:spLocks noGrp="1"/>
          </p:cNvSpPr>
          <p:nvPr>
            <p:ph type="title" idx="4294967295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 Notice, I Wonder… </a:t>
            </a:r>
            <a:endParaRPr dirty="0"/>
          </a:p>
        </p:txBody>
      </p:sp>
      <p:sp>
        <p:nvSpPr>
          <p:cNvPr id="105" name="Google Shape;105;g78d9a3591c_0_0"/>
          <p:cNvSpPr txBox="1">
            <a:spLocks noGrp="1"/>
          </p:cNvSpPr>
          <p:nvPr>
            <p:ph type="body" idx="4294967295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Watch the video. 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As you watch, write down things you notice, or observations, and things you wonder, or questions. </a:t>
            </a:r>
          </a:p>
        </p:txBody>
      </p:sp>
      <p:pic>
        <p:nvPicPr>
          <p:cNvPr id="107" name="Google Shape;107;g78d9a3591c_0_0" title="I Notice I Wond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7749" y="137949"/>
            <a:ext cx="1399051" cy="145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nline Media 2" descr="The New Football Helmet Test That Could Save Kids From Concussions | TODAY">
            <a:hlinkClick r:id="" action="ppaction://media"/>
            <a:extLst>
              <a:ext uri="{FF2B5EF4-FFF2-40B4-BE49-F238E27FC236}">
                <a16:creationId xmlns:a16="http://schemas.microsoft.com/office/drawing/2014/main" id="{5B739904-3065-F0A0-C566-B15AC72F527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648202" y="1775583"/>
            <a:ext cx="4161145" cy="2351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457200" y="528073"/>
            <a:ext cx="82296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Stations </a:t>
            </a:r>
            <a:endParaRPr/>
          </a:p>
        </p:txBody>
      </p:sp>
      <p:sp>
        <p:nvSpPr>
          <p:cNvPr id="113" name="Google Shape;113;p6"/>
          <p:cNvSpPr txBox="1">
            <a:spLocks noGrp="1"/>
          </p:cNvSpPr>
          <p:nvPr>
            <p:ph type="body" idx="1"/>
          </p:nvPr>
        </p:nvSpPr>
        <p:spPr>
          <a:xfrm>
            <a:off x="457200" y="1256625"/>
            <a:ext cx="5759100" cy="3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Visit 3 stations and explore how different forces interact.</a:t>
            </a:r>
          </a:p>
          <a:p>
            <a:pPr>
              <a:spcBef>
                <a:spcPts val="0"/>
              </a:spcBef>
            </a:pPr>
            <a:r>
              <a:rPr lang="en-US" dirty="0"/>
              <a:t>Use the Stations Journal to guide you through each activity and document your observations.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Make note of any patterns you notice.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Rotate stations when time is up. </a:t>
            </a:r>
          </a:p>
        </p:txBody>
      </p:sp>
      <p:pic>
        <p:nvPicPr>
          <p:cNvPr id="3" name="Online Media 2" descr="K20 Center 7 minute timer">
            <a:hlinkClick r:id="" action="ppaction://media"/>
            <a:extLst>
              <a:ext uri="{FF2B5EF4-FFF2-40B4-BE49-F238E27FC236}">
                <a16:creationId xmlns:a16="http://schemas.microsoft.com/office/drawing/2014/main" id="{A7AF8FAE-4144-C968-80C1-63321661773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315545" y="1854200"/>
            <a:ext cx="2540000" cy="143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8d9a3591c_0_0"/>
          <p:cNvSpPr txBox="1">
            <a:spLocks noGrp="1"/>
          </p:cNvSpPr>
          <p:nvPr>
            <p:ph type="title" idx="4294967295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T-Chart</a:t>
            </a:r>
            <a:endParaRPr dirty="0"/>
          </a:p>
        </p:txBody>
      </p:sp>
      <p:sp>
        <p:nvSpPr>
          <p:cNvPr id="2" name="Google Shape;120;p8">
            <a:extLst>
              <a:ext uri="{FF2B5EF4-FFF2-40B4-BE49-F238E27FC236}">
                <a16:creationId xmlns:a16="http://schemas.microsoft.com/office/drawing/2014/main" id="{2EA4C648-4534-72C4-987F-F85B8E0CC3CC}"/>
              </a:ext>
            </a:extLst>
          </p:cNvPr>
          <p:cNvSpPr txBox="1">
            <a:spLocks/>
          </p:cNvSpPr>
          <p:nvPr/>
        </p:nvSpPr>
        <p:spPr>
          <a:xfrm>
            <a:off x="457200" y="1427041"/>
            <a:ext cx="8229600" cy="16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-457200">
              <a:spcBef>
                <a:spcPts val="0"/>
              </a:spcBef>
              <a:buSzPts val="2400"/>
            </a:pPr>
            <a:r>
              <a:rPr lang="en-US" dirty="0"/>
              <a:t>What did you learn about interacting forces at each station?</a:t>
            </a:r>
          </a:p>
          <a:p>
            <a:pPr indent="-457200">
              <a:spcBef>
                <a:spcPts val="0"/>
              </a:spcBef>
              <a:buSzPts val="2400"/>
            </a:pPr>
            <a:r>
              <a:rPr lang="en-US" dirty="0"/>
              <a:t>Record your responses on your Interacting Forces T-Chart.</a:t>
            </a:r>
          </a:p>
          <a:p>
            <a:pPr indent="-457200">
              <a:spcBef>
                <a:spcPts val="0"/>
              </a:spcBef>
              <a:buSzPts val="2400"/>
            </a:pPr>
            <a:r>
              <a:rPr lang="en-US" dirty="0"/>
              <a:t>Prepare to share your responses. </a:t>
            </a:r>
          </a:p>
        </p:txBody>
      </p:sp>
    </p:spTree>
    <p:extLst>
      <p:ext uri="{BB962C8B-B14F-4D97-AF65-F5344CB8AC3E}">
        <p14:creationId xmlns:p14="http://schemas.microsoft.com/office/powerpoint/2010/main" val="440788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8d9a3591c_0_7"/>
          <p:cNvSpPr txBox="1">
            <a:spLocks noGrp="1"/>
          </p:cNvSpPr>
          <p:nvPr>
            <p:ph type="title" idx="4294967295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Newton’s 3rd Law</a:t>
            </a:r>
            <a:endParaRPr/>
          </a:p>
        </p:txBody>
      </p:sp>
      <p:sp>
        <p:nvSpPr>
          <p:cNvPr id="126" name="Google Shape;126;g78d9a3591c_0_7"/>
          <p:cNvSpPr txBox="1">
            <a:spLocks noGrp="1"/>
          </p:cNvSpPr>
          <p:nvPr>
            <p:ph type="body" idx="4294967295"/>
          </p:nvPr>
        </p:nvSpPr>
        <p:spPr>
          <a:xfrm>
            <a:off x="457200" y="1451600"/>
            <a:ext cx="4636800" cy="287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Isaac Newton was a physicist and mathematician in the late 1600s and early 1700s. 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Newton’s 3rd Law states that for every action, there is an equal and opposite reaction. </a:t>
            </a:r>
            <a:endParaRPr/>
          </a:p>
        </p:txBody>
      </p:sp>
      <p:pic>
        <p:nvPicPr>
          <p:cNvPr id="127" name="Google Shape;127;g78d9a3591c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0350" y="528074"/>
            <a:ext cx="2621449" cy="262144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78d9a3591c_0_7"/>
          <p:cNvSpPr/>
          <p:nvPr/>
        </p:nvSpPr>
        <p:spPr>
          <a:xfrm>
            <a:off x="5536900" y="3305963"/>
            <a:ext cx="2179200" cy="70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ACTION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78d9a3591c_0_7"/>
          <p:cNvSpPr/>
          <p:nvPr/>
        </p:nvSpPr>
        <p:spPr>
          <a:xfrm flipH="1">
            <a:off x="6266050" y="4015175"/>
            <a:ext cx="2179200" cy="793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C78D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REACTION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586</Words>
  <Application>Microsoft Macintosh PowerPoint</Application>
  <PresentationFormat>On-screen Show (16:9)</PresentationFormat>
  <Paragraphs>50</Paragraphs>
  <Slides>12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Georgia</vt:lpstr>
      <vt:lpstr>Calibri</vt:lpstr>
      <vt:lpstr>Arial</vt:lpstr>
      <vt:lpstr>Constantia</vt:lpstr>
      <vt:lpstr>LEARN theme</vt:lpstr>
      <vt:lpstr>LEARN theme</vt:lpstr>
      <vt:lpstr>PowerPoint Presentation</vt:lpstr>
      <vt:lpstr>Action, Reaction </vt:lpstr>
      <vt:lpstr>Essential Question </vt:lpstr>
      <vt:lpstr>Lesson Objectives</vt:lpstr>
      <vt:lpstr>Bell Ringer</vt:lpstr>
      <vt:lpstr>I Notice, I Wonder… </vt:lpstr>
      <vt:lpstr>Stations </vt:lpstr>
      <vt:lpstr>T-Chart</vt:lpstr>
      <vt:lpstr>Newton’s 3rd Law</vt:lpstr>
      <vt:lpstr>Researching Helmet Design </vt:lpstr>
      <vt:lpstr>Designing Solutions </vt:lpstr>
      <vt:lpstr>Public Service Announcement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K20 Center</dc:creator>
  <cp:lastModifiedBy>Finley-Combs, Elsa C.</cp:lastModifiedBy>
  <cp:revision>6</cp:revision>
  <dcterms:modified xsi:type="dcterms:W3CDTF">2025-01-03T15:39:58Z</dcterms:modified>
</cp:coreProperties>
</file>