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70" r:id="rId7"/>
    <p:sldId id="261" r:id="rId8"/>
    <p:sldId id="262" r:id="rId9"/>
    <p:sldId id="271" r:id="rId10"/>
    <p:sldId id="272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hYG6qpOVZjVWUz5Yc3n4wsfIgP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4EFED2-5A66-4457-A32E-12F0A95C151E}">
  <a:tblStyle styleId="{5F4EFED2-5A66-4457-A32E-12F0A95C15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1" autoAdjust="0"/>
    <p:restoredTop sz="94648"/>
  </p:normalViewPr>
  <p:slideViewPr>
    <p:cSldViewPr snapToGrid="0" snapToObjects="1">
      <p:cViewPr varScale="1">
        <p:scale>
          <a:sx n="150" d="100"/>
          <a:sy n="150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53zQlnpe4&amp;feature=youtu.b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Freepik</a:t>
            </a:r>
            <a:r>
              <a:rPr lang="en-US" dirty="0"/>
              <a:t>. (n.d.). Microphone. </a:t>
            </a:r>
            <a:r>
              <a:rPr lang="en-US" dirty="0" err="1"/>
              <a:t>Flaticon</a:t>
            </a:r>
            <a:r>
              <a:rPr lang="en-US" dirty="0"/>
              <a:t>. https://www/flaticon.com/free-icon/microphone_1186562</a:t>
            </a:r>
            <a:endParaRPr dirty="0"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4f1a21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6b4f1a21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OpenClipart</a:t>
            </a:r>
            <a:r>
              <a:rPr lang="en-US" dirty="0"/>
              <a:t>-Vectors (2013, October 15). Accident. </a:t>
            </a:r>
            <a:r>
              <a:rPr lang="en-US" dirty="0" err="1"/>
              <a:t>Pixabay</a:t>
            </a:r>
            <a:r>
              <a:rPr lang="en-US" dirty="0"/>
              <a:t>. Retrieved from https://pixabay.com/vectors/accident-collision-crash-152075/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6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8d9a3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8d9a3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https://www.youtube.com/watch?v=Aa53zQlnpe4&amp;feature=youtu.be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Allow students to have 5 to 7 minutes at each station. </a:t>
            </a: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d9a359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d9a359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a53zQlnpe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d9a3591c_0_7"/>
          <p:cNvSpPr txBox="1">
            <a:spLocks noGrp="1"/>
          </p:cNvSpPr>
          <p:nvPr>
            <p:ph type="body" idx="1"/>
          </p:nvPr>
        </p:nvSpPr>
        <p:spPr>
          <a:xfrm>
            <a:off x="368950" y="1733566"/>
            <a:ext cx="4203050" cy="2432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Isaac Newton </a:t>
            </a:r>
            <a:r>
              <a:rPr lang="en-US" sz="2200" dirty="0"/>
              <a:t>was a physicist and mathematician who lived from 1642-1727.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Newton’s 3rd Law: </a:t>
            </a:r>
            <a:r>
              <a:rPr lang="en-US" sz="2200" dirty="0">
                <a:solidFill>
                  <a:schemeClr val="tx1"/>
                </a:solidFill>
              </a:rPr>
              <a:t>F</a:t>
            </a:r>
            <a:r>
              <a:rPr lang="en-US" sz="2200" dirty="0"/>
              <a:t>or every action, there is an equal and opposite reaction. 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" name="Google Shape;127;g78d9a3591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663" y="1623396"/>
            <a:ext cx="2941525" cy="24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8d9a3591c_0_7"/>
          <p:cNvSpPr txBox="1">
            <a:spLocks noGrp="1"/>
          </p:cNvSpPr>
          <p:nvPr>
            <p:ph type="body" idx="4294967295"/>
          </p:nvPr>
        </p:nvSpPr>
        <p:spPr>
          <a:xfrm>
            <a:off x="4927025" y="4006980"/>
            <a:ext cx="3255818" cy="2714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600" dirty="0">
                <a:solidFill>
                  <a:schemeClr val="accent5">
                    <a:lumMod val="75000"/>
                  </a:schemeClr>
                </a:solidFill>
              </a:rPr>
              <a:t>Crowell, B. (2006, May 10). Skaters showing Newton's third law. </a:t>
            </a:r>
            <a:r>
              <a:rPr lang="en-US" sz="600" i="1" dirty="0">
                <a:solidFill>
                  <a:schemeClr val="accent5">
                    <a:lumMod val="75000"/>
                  </a:schemeClr>
                </a:solidFill>
              </a:rPr>
              <a:t>Wikimedia Commons</a:t>
            </a:r>
            <a:r>
              <a:rPr lang="en-US" sz="600" dirty="0">
                <a:solidFill>
                  <a:schemeClr val="accent5">
                    <a:lumMod val="75000"/>
                  </a:schemeClr>
                </a:solidFill>
              </a:rPr>
              <a:t>. Retrieved from https://commons.wikimedia.org/wiki/File:Skaters_showing_newtons_third_law.svg</a:t>
            </a:r>
            <a:endParaRPr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E3B23A-7BA4-45BD-936B-4D0E3C44B352}"/>
              </a:ext>
            </a:extLst>
          </p:cNvPr>
          <p:cNvCxnSpPr>
            <a:cxnSpLocks/>
          </p:cNvCxnSpPr>
          <p:nvPr/>
        </p:nvCxnSpPr>
        <p:spPr>
          <a:xfrm>
            <a:off x="6033654" y="2969004"/>
            <a:ext cx="1004454" cy="0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DF55FA-8325-407D-ACF9-830F6A9C0627}"/>
              </a:ext>
            </a:extLst>
          </p:cNvPr>
          <p:cNvCxnSpPr>
            <a:cxnSpLocks/>
          </p:cNvCxnSpPr>
          <p:nvPr/>
        </p:nvCxnSpPr>
        <p:spPr>
          <a:xfrm flipH="1">
            <a:off x="6554934" y="2851240"/>
            <a:ext cx="36368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4D2FB8-E4F3-4286-BBA5-48D2C16A1178}"/>
              </a:ext>
            </a:extLst>
          </p:cNvPr>
          <p:cNvCxnSpPr>
            <a:cxnSpLocks/>
          </p:cNvCxnSpPr>
          <p:nvPr/>
        </p:nvCxnSpPr>
        <p:spPr>
          <a:xfrm>
            <a:off x="6120247" y="2851240"/>
            <a:ext cx="36368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79F92855-2B42-4E57-BCC8-AF53B4BE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Third Law of Motion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5dd66c86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Engineering a New Helmet</a:t>
            </a:r>
            <a:endParaRPr dirty="0"/>
          </a:p>
        </p:txBody>
      </p:sp>
      <p:sp>
        <p:nvSpPr>
          <p:cNvPr id="136" name="Google Shape;136;g6b5dd66c86_0_0"/>
          <p:cNvSpPr txBox="1">
            <a:spLocks noGrp="1"/>
          </p:cNvSpPr>
          <p:nvPr>
            <p:ph type="body" idx="1"/>
          </p:nvPr>
        </p:nvSpPr>
        <p:spPr>
          <a:xfrm>
            <a:off x="342289" y="1451610"/>
            <a:ext cx="718881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Research how helmets are designed.</a:t>
            </a:r>
          </a:p>
          <a:p>
            <a:pPr lvl="1" indent="-393700">
              <a:spcBef>
                <a:spcPts val="52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Study different types: football, baseball, bicycle, and others.</a:t>
            </a:r>
          </a:p>
          <a:p>
            <a:pPr>
              <a:spcAft>
                <a:spcPts val="1200"/>
              </a:spcAft>
            </a:pPr>
            <a:r>
              <a:rPr lang="en-US" dirty="0"/>
              <a:t>Record notes about the structure and materials engineers use to make these helmets.</a:t>
            </a:r>
          </a:p>
          <a:p>
            <a:pPr>
              <a:spcAft>
                <a:spcPts val="1200"/>
              </a:spcAft>
            </a:pPr>
            <a:r>
              <a:rPr lang="en-US" dirty="0"/>
              <a:t>You have 10-20 minutes.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1FC9A0-3968-401F-8258-B5C47BA0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10"/>
            <a:ext cx="8229600" cy="857250"/>
          </a:xfrm>
        </p:spPr>
        <p:txBody>
          <a:bodyPr/>
          <a:lstStyle/>
          <a:p>
            <a:r>
              <a:rPr lang="en-US" dirty="0"/>
              <a:t>Designing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AE0470-1809-4E9F-B265-780165CAB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99" y="1045754"/>
            <a:ext cx="8349401" cy="3926296"/>
          </a:xfrm>
        </p:spPr>
        <p:txBody>
          <a:bodyPr>
            <a:noAutofit/>
          </a:bodyPr>
          <a:lstStyle/>
          <a:p>
            <a:pPr marL="635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With your group, design a helmet for your object.</a:t>
            </a:r>
          </a:p>
          <a:p>
            <a:pPr marL="577850" indent="-514350" algn="just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Engineer a design blueprint with your group. Draw and label your blueprint with the materials your helmet requires. </a:t>
            </a:r>
          </a:p>
          <a:p>
            <a:pPr marL="577850" indent="-514350" algn="just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Show your blueprint to the teacher for approval. </a:t>
            </a:r>
          </a:p>
          <a:p>
            <a:pPr marL="577850" indent="-514350" algn="just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Once approved, build your helmet as a group. </a:t>
            </a:r>
          </a:p>
          <a:p>
            <a:pPr marL="577850" indent="-514350" algn="just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Test your helmet. Observe your peers’ tests and provide feedback. Reflect on how you could improve your design.</a:t>
            </a:r>
          </a:p>
          <a:p>
            <a:pPr marL="577850" indent="-514350" algn="just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Make changes based on your own reflections and on peer feedback. </a:t>
            </a:r>
          </a:p>
          <a:p>
            <a:pPr marL="577850" indent="-514350" algn="just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Test your helmet one more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457200" y="14176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Public Service Announcement</a:t>
            </a:r>
            <a:endParaRPr dirty="0"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457200" y="1065312"/>
            <a:ext cx="8229600" cy="369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Public Service Announcement (or PSA) is a broadcast meant to bring public attention to a health-related topic.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Create a poster, a video, or a radio PSA about how to stay safe in the event of a collision. </a:t>
            </a:r>
          </a:p>
          <a:p>
            <a:pPr lvl="1" indent="-393700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You can choose any type of collision that involves using helmets for protection.</a:t>
            </a:r>
            <a:endParaRPr sz="22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EB47344-EAFE-4CD9-BDBF-1C9763AF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761950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Action, Reaction 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8th Grade Science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4f1a212a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Question: </a:t>
            </a:r>
            <a:endParaRPr/>
          </a:p>
        </p:txBody>
      </p:sp>
      <p:sp>
        <p:nvSpPr>
          <p:cNvPr id="86" name="Google Shape;86;g6b4f1a212a_0_10"/>
          <p:cNvSpPr txBox="1">
            <a:spLocks noGrp="1"/>
          </p:cNvSpPr>
          <p:nvPr>
            <p:ph type="body" idx="1"/>
          </p:nvPr>
        </p:nvSpPr>
        <p:spPr>
          <a:xfrm>
            <a:off x="457200" y="1724650"/>
            <a:ext cx="6051550" cy="21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our knowledge of energy transfer influence our daily lives?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7847-7FAA-4272-851D-649A41AB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LessonObjectives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C028F-4F2E-4683-B4BD-BD76EF32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509" y="1451610"/>
            <a:ext cx="7103341" cy="3291840"/>
          </a:xfrm>
        </p:spPr>
        <p:txBody>
          <a:bodyPr>
            <a:normAutofit fontScale="92500"/>
          </a:bodyPr>
          <a:lstStyle/>
          <a:p>
            <a:pPr marL="63500" indent="0">
              <a:spcAft>
                <a:spcPts val="600"/>
              </a:spcAft>
              <a:buSzPct val="100000"/>
              <a:buNone/>
            </a:pPr>
            <a:r>
              <a:rPr lang="en-US" sz="2400" dirty="0"/>
              <a:t>After this lesson, we will be able to complete the following: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400" dirty="0"/>
              <a:t>Examine and explain evidence of Newton’s third law.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/>
              <a:t>Identify real-world problems with solutions that require your understanding of the transfer of energy.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/>
              <a:t>Apply scientific principles to design, modify, test, and compare devices to solve a collision-based problem.</a:t>
            </a:r>
          </a:p>
        </p:txBody>
      </p:sp>
    </p:spTree>
    <p:extLst>
      <p:ext uri="{BB962C8B-B14F-4D97-AF65-F5344CB8AC3E}">
        <p14:creationId xmlns:p14="http://schemas.microsoft.com/office/powerpoint/2010/main" val="31228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360C-068B-4FC2-98A7-A535FC85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0CEA-4024-4EBB-A4CD-037814ED8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Have you ever witnessed a collision where two or more objects crashed into each other?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happened to the objects when they collided?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E28A782-1549-4567-A438-93C19FDE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41" y="528066"/>
            <a:ext cx="3484418" cy="33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d9a3591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5987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The New Football Helmet Test</a:t>
            </a:r>
            <a:endParaRPr dirty="0"/>
          </a:p>
        </p:txBody>
      </p:sp>
      <p:sp>
        <p:nvSpPr>
          <p:cNvPr id="104" name="Google Shape;104;g78d9a3591c_0_0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7973" cy="8208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video, write down things that you notice (observe) or wonder about (question). 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C7FAA-A177-C94B-8433-689796C43073}"/>
              </a:ext>
            </a:extLst>
          </p:cNvPr>
          <p:cNvSpPr txBox="1"/>
          <p:nvPr/>
        </p:nvSpPr>
        <p:spPr>
          <a:xfrm>
            <a:off x="2167466" y="3855291"/>
            <a:ext cx="480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(2017, September 29). The New Football Helmet Test That Could Save Kids From Concussions | TODAY. </a:t>
            </a:r>
            <a:r>
              <a:rPr lang="en-US" sz="1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https://youtu.be/Aa53zQlnpe4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D662410-0D4D-4DCC-B2E3-AF4EB71F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466" y="1174331"/>
            <a:ext cx="4809067" cy="2680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387350" y="99441"/>
            <a:ext cx="4127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Stations 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27075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Work through three stations with interacting forces.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While you work, think about the patterns you notice.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Use the Stations handout to guide you and document your thinking.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5A928-1AAC-4E91-9A3C-2B0B696115FD}"/>
              </a:ext>
            </a:extLst>
          </p:cNvPr>
          <p:cNvCxnSpPr/>
          <p:nvPr/>
        </p:nvCxnSpPr>
        <p:spPr>
          <a:xfrm>
            <a:off x="1427019" y="1871956"/>
            <a:ext cx="6289964" cy="3384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16BB26-48EE-4658-8D14-6A325479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64710"/>
          </a:xfrm>
        </p:spPr>
        <p:txBody>
          <a:bodyPr/>
          <a:lstStyle/>
          <a:p>
            <a:pPr algn="ctr"/>
            <a:r>
              <a:rPr lang="en-US" dirty="0"/>
              <a:t>Interacting Forces T-Chart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4B50C-90BB-4F39-8C7E-14EF84E9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127" y="1391436"/>
            <a:ext cx="3314405" cy="494514"/>
          </a:xfrm>
        </p:spPr>
        <p:txBody>
          <a:bodyPr/>
          <a:lstStyle/>
          <a:p>
            <a:pPr algn="ctr"/>
            <a:r>
              <a:rPr lang="en-US" dirty="0"/>
              <a:t>What We Discovered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97C34-3257-44CF-9C02-6D9902FA26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5028" y="1394820"/>
            <a:ext cx="3071956" cy="491132"/>
          </a:xfrm>
        </p:spPr>
        <p:txBody>
          <a:bodyPr/>
          <a:lstStyle/>
          <a:p>
            <a:r>
              <a:rPr lang="en-US" dirty="0"/>
              <a:t>Supporting Evidence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1D5C4-6E88-41F9-A32C-8DC751EBCA0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27018" y="2043544"/>
            <a:ext cx="3070369" cy="272669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On the left side, summarize what you learned.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4509D-ECC3-4AE7-91CA-EB8F75AF3A7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45028" y="2043544"/>
            <a:ext cx="3070370" cy="272669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On the right side, create a diagram or provide other supporting evidence for what you learned.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68688-21EB-4EAE-A209-B8CCFE67A744}"/>
              </a:ext>
            </a:extLst>
          </p:cNvPr>
          <p:cNvCxnSpPr>
            <a:cxnSpLocks/>
          </p:cNvCxnSpPr>
          <p:nvPr/>
        </p:nvCxnSpPr>
        <p:spPr>
          <a:xfrm flipV="1">
            <a:off x="4592783" y="1394820"/>
            <a:ext cx="0" cy="3308799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5A928-1AAC-4E91-9A3C-2B0B696115FD}"/>
              </a:ext>
            </a:extLst>
          </p:cNvPr>
          <p:cNvCxnSpPr>
            <a:cxnSpLocks/>
          </p:cNvCxnSpPr>
          <p:nvPr/>
        </p:nvCxnSpPr>
        <p:spPr>
          <a:xfrm>
            <a:off x="394565" y="756804"/>
            <a:ext cx="8291945" cy="13996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4B50C-90BB-4F39-8C7E-14EF84E9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566" y="262290"/>
            <a:ext cx="4093722" cy="494514"/>
          </a:xfrm>
        </p:spPr>
        <p:txBody>
          <a:bodyPr/>
          <a:lstStyle/>
          <a:p>
            <a:pPr algn="ctr"/>
            <a:r>
              <a:rPr lang="en-US" dirty="0"/>
              <a:t>What We Discovered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97C34-3257-44CF-9C02-6D9902FA26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2783" y="265674"/>
            <a:ext cx="3823854" cy="491132"/>
          </a:xfrm>
        </p:spPr>
        <p:txBody>
          <a:bodyPr/>
          <a:lstStyle/>
          <a:p>
            <a:pPr algn="ctr"/>
            <a:r>
              <a:rPr lang="en-US" dirty="0"/>
              <a:t>Supporting Evidence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1D5C4-6E88-41F9-A32C-8DC751EBCA0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94565" y="914398"/>
            <a:ext cx="4050577" cy="370581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68688-21EB-4EAE-A209-B8CCFE67A744}"/>
              </a:ext>
            </a:extLst>
          </p:cNvPr>
          <p:cNvCxnSpPr>
            <a:cxnSpLocks/>
          </p:cNvCxnSpPr>
          <p:nvPr/>
        </p:nvCxnSpPr>
        <p:spPr>
          <a:xfrm flipV="1">
            <a:off x="4540538" y="265675"/>
            <a:ext cx="0" cy="454878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F748D44-A42C-4891-89C9-FB96F6BA22C9}"/>
              </a:ext>
            </a:extLst>
          </p:cNvPr>
          <p:cNvSpPr txBox="1">
            <a:spLocks/>
          </p:cNvSpPr>
          <p:nvPr/>
        </p:nvSpPr>
        <p:spPr>
          <a:xfrm>
            <a:off x="4635935" y="914398"/>
            <a:ext cx="4050577" cy="370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588</Words>
  <Application>Microsoft Office PowerPoint</Application>
  <PresentationFormat>On-screen Show (16:9)</PresentationFormat>
  <Paragraphs>53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Constantia</vt:lpstr>
      <vt:lpstr>Arial</vt:lpstr>
      <vt:lpstr>Georgia</vt:lpstr>
      <vt:lpstr>Calibri</vt:lpstr>
      <vt:lpstr>Wingdings</vt:lpstr>
      <vt:lpstr>LEARN theme</vt:lpstr>
      <vt:lpstr>LEARN theme</vt:lpstr>
      <vt:lpstr>PowerPoint Presentation</vt:lpstr>
      <vt:lpstr>Action, Reaction </vt:lpstr>
      <vt:lpstr>Essential Question: </vt:lpstr>
      <vt:lpstr>LessonObjectives</vt:lpstr>
      <vt:lpstr>Bell Ringer</vt:lpstr>
      <vt:lpstr>The New Football Helmet Test</vt:lpstr>
      <vt:lpstr>Stations </vt:lpstr>
      <vt:lpstr>Interacting Forces T-Chart</vt:lpstr>
      <vt:lpstr>PowerPoint Presentation</vt:lpstr>
      <vt:lpstr>Newton’s Third Law of Motion</vt:lpstr>
      <vt:lpstr>Engineering a New Helmet</vt:lpstr>
      <vt:lpstr>Designing Solutions</vt:lpstr>
      <vt:lpstr>Public Service 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13</cp:revision>
  <dcterms:modified xsi:type="dcterms:W3CDTF">2024-09-16T14:59:54Z</dcterms:modified>
</cp:coreProperties>
</file>