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iykaqrVGCGzkUrZ9O6hZcrtIKW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EB0C5-1D4C-4829-8CC0-89243975FEF6}" v="8" dt="2020-02-19T17:57:51.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11" d="100"/>
          <a:sy n="111" d="100"/>
        </p:scale>
        <p:origin x="12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627EB0C5-1D4C-4829-8CC0-89243975FEF6}"/>
    <pc:docChg chg="undo custSel modSld">
      <pc:chgData name="Taylor Thurston" userId="10285e41d43c4120" providerId="LiveId" clId="{627EB0C5-1D4C-4829-8CC0-89243975FEF6}" dt="2020-02-19T17:58:25.815" v="222" actId="1076"/>
      <pc:docMkLst>
        <pc:docMk/>
      </pc:docMkLst>
      <pc:sldChg chg="addSp delSp modSp modNotesTx">
        <pc:chgData name="Taylor Thurston" userId="10285e41d43c4120" providerId="LiveId" clId="{627EB0C5-1D4C-4829-8CC0-89243975FEF6}" dt="2020-02-19T17:58:25.815" v="222" actId="1076"/>
        <pc:sldMkLst>
          <pc:docMk/>
          <pc:sldMk cId="0" sldId="264"/>
        </pc:sldMkLst>
        <pc:spChg chg="add mod">
          <ac:chgData name="Taylor Thurston" userId="10285e41d43c4120" providerId="LiveId" clId="{627EB0C5-1D4C-4829-8CC0-89243975FEF6}" dt="2020-02-19T17:57:14.475" v="152" actId="1076"/>
          <ac:spMkLst>
            <pc:docMk/>
            <pc:sldMk cId="0" sldId="264"/>
            <ac:spMk id="4" creationId="{553AD291-7EA0-4802-9D0C-E7A77D36BD57}"/>
          </ac:spMkLst>
        </pc:spChg>
        <pc:spChg chg="mod">
          <ac:chgData name="Taylor Thurston" userId="10285e41d43c4120" providerId="LiveId" clId="{627EB0C5-1D4C-4829-8CC0-89243975FEF6}" dt="2020-02-19T17:55:09.111" v="18" actId="14100"/>
          <ac:spMkLst>
            <pc:docMk/>
            <pc:sldMk cId="0" sldId="264"/>
            <ac:spMk id="121" creationId="{00000000-0000-0000-0000-000000000000}"/>
          </ac:spMkLst>
        </pc:spChg>
        <pc:spChg chg="del">
          <ac:chgData name="Taylor Thurston" userId="10285e41d43c4120" providerId="LiveId" clId="{627EB0C5-1D4C-4829-8CC0-89243975FEF6}" dt="2020-02-19T17:54:05.663" v="1" actId="478"/>
          <ac:spMkLst>
            <pc:docMk/>
            <pc:sldMk cId="0" sldId="264"/>
            <ac:spMk id="122" creationId="{00000000-0000-0000-0000-000000000000}"/>
          </ac:spMkLst>
        </pc:spChg>
        <pc:picChg chg="add mod modCrop">
          <ac:chgData name="Taylor Thurston" userId="10285e41d43c4120" providerId="LiveId" clId="{627EB0C5-1D4C-4829-8CC0-89243975FEF6}" dt="2020-02-19T17:58:25.815" v="222" actId="1076"/>
          <ac:picMkLst>
            <pc:docMk/>
            <pc:sldMk cId="0" sldId="264"/>
            <ac:picMk id="2" creationId="{9AB36BF1-6168-4D4E-A24F-03D3DA03DD28}"/>
          </ac:picMkLst>
        </pc:picChg>
        <pc:picChg chg="del">
          <ac:chgData name="Taylor Thurston" userId="10285e41d43c4120" providerId="LiveId" clId="{627EB0C5-1D4C-4829-8CC0-89243975FEF6}" dt="2020-02-19T17:51:37.057" v="0" actId="478"/>
          <ac:picMkLst>
            <pc:docMk/>
            <pc:sldMk cId="0" sldId="264"/>
            <ac:picMk id="3" creationId="{BF8CD0C0-6367-E847-B728-993C46D7F48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af2194e6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af2194e6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8f50a04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8f50a04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af2194e6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af2194e6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403e270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403e270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403e270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403e270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273e02a3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6273e02a3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af2194e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af2194e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403e270e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403e270e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af2194e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af2194e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af2194e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af2194e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Play this video for your students: https://youtu.be/hWQjUwvLXvU</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7" name="Google Shape;17;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8" name="Google Shape;18;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9" name="Google Shape;19;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0" name="Google Shape;2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Google Shape;24;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hWQjUwvLXv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6af2194e69_0_2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Four Corners</a:t>
            </a:r>
            <a:endParaRPr dirty="0"/>
          </a:p>
        </p:txBody>
      </p:sp>
      <p:sp>
        <p:nvSpPr>
          <p:cNvPr id="128" name="Google Shape;128;g6af2194e69_0_2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63500" lvl="0" indent="0" algn="l" rtl="0">
              <a:spcBef>
                <a:spcPts val="0"/>
              </a:spcBef>
              <a:spcAft>
                <a:spcPts val="1200"/>
              </a:spcAft>
              <a:buSzPts val="2600"/>
              <a:buNone/>
            </a:pPr>
            <a:r>
              <a:rPr lang="en-US" dirty="0"/>
              <a:t>Do you agree or disagree with this statement?</a:t>
            </a:r>
            <a:endParaRPr b="1" dirty="0"/>
          </a:p>
          <a:p>
            <a:pPr marL="0" lvl="0" indent="0" algn="l" rtl="0">
              <a:spcBef>
                <a:spcPts val="0"/>
              </a:spcBef>
              <a:spcAft>
                <a:spcPts val="1200"/>
              </a:spcAft>
              <a:buNone/>
            </a:pPr>
            <a:r>
              <a:rPr lang="en-US" b="1" dirty="0"/>
              <a:t>"President Jackson’s decision to ignore the Supreme Court ruling in </a:t>
            </a:r>
            <a:r>
              <a:rPr lang="en-US" b="1" i="1" dirty="0"/>
              <a:t>Worcester vs. Georgia</a:t>
            </a:r>
            <a:r>
              <a:rPr lang="en-US" b="1" dirty="0"/>
              <a:t> was constitutional.”</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78f50a0445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Four Corners</a:t>
            </a:r>
            <a:endParaRPr dirty="0"/>
          </a:p>
        </p:txBody>
      </p:sp>
      <p:sp>
        <p:nvSpPr>
          <p:cNvPr id="134" name="Google Shape;134;g78f50a0445_0_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63500" lvl="0" indent="0">
              <a:spcBef>
                <a:spcPts val="0"/>
              </a:spcBef>
              <a:spcAft>
                <a:spcPts val="1200"/>
              </a:spcAft>
              <a:buNone/>
            </a:pPr>
            <a:r>
              <a:rPr lang="en-US" dirty="0"/>
              <a:t>Do you agree or disagree with this statement?</a:t>
            </a:r>
            <a:endParaRPr b="1" dirty="0"/>
          </a:p>
          <a:p>
            <a:pPr marL="0" lvl="0" indent="0" algn="l" rtl="0">
              <a:spcBef>
                <a:spcPts val="0"/>
              </a:spcBef>
              <a:spcAft>
                <a:spcPts val="1200"/>
              </a:spcAft>
              <a:buClr>
                <a:schemeClr val="dk1"/>
              </a:buClr>
              <a:buSzPts val="1100"/>
              <a:buFont typeface="Arial"/>
              <a:buNone/>
            </a:pPr>
            <a:r>
              <a:rPr lang="en-US" b="1" dirty="0"/>
              <a:t>"A President’s decision to ignore a Supreme Court ruling is constitutional.”</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6af2194e69_0_1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Word Splash Extended</a:t>
            </a:r>
            <a:endParaRPr dirty="0"/>
          </a:p>
        </p:txBody>
      </p:sp>
      <p:sp>
        <p:nvSpPr>
          <p:cNvPr id="140" name="Google Shape;140;g6af2194e69_0_1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0"/>
              </a:spcBef>
              <a:spcAft>
                <a:spcPts val="1200"/>
              </a:spcAft>
              <a:buNone/>
            </a:pPr>
            <a:r>
              <a:rPr lang="en-US" sz="2000" dirty="0"/>
              <a:t>Write a 5–8 sentence summary responding to the following question. Use each of the terms listed below at least once.</a:t>
            </a:r>
            <a:endParaRPr sz="1000" dirty="0"/>
          </a:p>
          <a:p>
            <a:pPr marL="0" lvl="0" indent="0" algn="l" rtl="0">
              <a:spcBef>
                <a:spcPts val="0"/>
              </a:spcBef>
              <a:spcAft>
                <a:spcPts val="1200"/>
              </a:spcAft>
              <a:buNone/>
            </a:pPr>
            <a:r>
              <a:rPr lang="en-US" sz="2000" b="1" dirty="0"/>
              <a:t>How did the decisions and actions of the U.S. government surrounding the case </a:t>
            </a:r>
            <a:r>
              <a:rPr lang="en-US" sz="2000" b="1" i="1" dirty="0"/>
              <a:t>Worcester v. Georgia</a:t>
            </a:r>
            <a:r>
              <a:rPr lang="en-US" sz="2000" b="1" dirty="0"/>
              <a:t> impact Cherokee sovereignty?</a:t>
            </a:r>
            <a:endParaRPr sz="1000" dirty="0"/>
          </a:p>
          <a:p>
            <a:pPr marL="457200" lvl="0" indent="-355600" algn="l" rtl="0">
              <a:spcBef>
                <a:spcPts val="0"/>
              </a:spcBef>
              <a:buSzPts val="2000"/>
              <a:buChar char="•"/>
            </a:pPr>
            <a:r>
              <a:rPr lang="en-US" sz="2000" dirty="0"/>
              <a:t>Indian Removal Act of 1830</a:t>
            </a:r>
            <a:endParaRPr sz="2000" dirty="0"/>
          </a:p>
          <a:p>
            <a:pPr marL="457200" lvl="0" indent="-355600" algn="l" rtl="0">
              <a:spcBef>
                <a:spcPts val="0"/>
              </a:spcBef>
              <a:buSzPts val="2000"/>
              <a:buChar char="•"/>
            </a:pPr>
            <a:r>
              <a:rPr lang="en-US" sz="2000" dirty="0"/>
              <a:t>Cherokee </a:t>
            </a:r>
            <a:endParaRPr sz="2000" dirty="0"/>
          </a:p>
          <a:p>
            <a:pPr marL="457200" lvl="0" indent="-355600" algn="l" rtl="0">
              <a:spcBef>
                <a:spcPts val="0"/>
              </a:spcBef>
              <a:buSzPts val="2000"/>
              <a:buChar char="•"/>
            </a:pPr>
            <a:r>
              <a:rPr lang="en-US" sz="2000" dirty="0"/>
              <a:t>Resistance</a:t>
            </a:r>
            <a:endParaRPr sz="2000" dirty="0"/>
          </a:p>
          <a:p>
            <a:pPr marL="457200" lvl="0" indent="-355600" algn="l" rtl="0">
              <a:spcBef>
                <a:spcPts val="0"/>
              </a:spcBef>
              <a:buSzPts val="2000"/>
              <a:buChar char="•"/>
            </a:pPr>
            <a:r>
              <a:rPr lang="en-US" sz="2000" dirty="0"/>
              <a:t>Tribal Sovereignty</a:t>
            </a:r>
            <a:endParaRPr sz="2000" dirty="0"/>
          </a:p>
          <a:p>
            <a:pPr marL="457200" lvl="0" indent="-355600" algn="l" rtl="0">
              <a:spcBef>
                <a:spcPts val="0"/>
              </a:spcBef>
              <a:buSzPts val="2000"/>
              <a:buChar char="•"/>
            </a:pPr>
            <a:r>
              <a:rPr lang="en-US" sz="2000" dirty="0"/>
              <a:t>Andrew Jackson</a:t>
            </a:r>
            <a:endParaRPr sz="2000" dirty="0"/>
          </a:p>
          <a:p>
            <a:pPr marL="457200" lvl="0" indent="-355600" algn="l" rtl="0">
              <a:spcBef>
                <a:spcPts val="0"/>
              </a:spcBef>
              <a:buSzPts val="2000"/>
              <a:buChar char="•"/>
            </a:pPr>
            <a:r>
              <a:rPr lang="en-US" sz="2000" dirty="0"/>
              <a:t>Worcester v. Georgia</a:t>
            </a:r>
            <a:endParaRPr sz="2000" dirty="0"/>
          </a:p>
          <a:p>
            <a:pPr marL="457200" lvl="0" indent="0" algn="l" rtl="0">
              <a:spcBef>
                <a:spcPts val="520"/>
              </a:spcBef>
              <a:spcAft>
                <a:spcPts val="1200"/>
              </a:spcAft>
              <a:buNone/>
            </a:pP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dirty="0"/>
              <a:t>Worcester vs. Georgia: </a:t>
            </a:r>
            <a:endParaRPr dirty="0"/>
          </a:p>
          <a:p>
            <a:pPr marL="0" marR="0" lvl="0" indent="0" algn="l" rtl="0">
              <a:lnSpc>
                <a:spcPct val="100000"/>
              </a:lnSpc>
              <a:spcBef>
                <a:spcPts val="0"/>
              </a:spcBef>
              <a:spcAft>
                <a:spcPts val="0"/>
              </a:spcAft>
              <a:buClr>
                <a:schemeClr val="lt1"/>
              </a:buClr>
              <a:buSzPts val="5000"/>
              <a:buFont typeface="Calibri"/>
              <a:buNone/>
            </a:pPr>
            <a:r>
              <a:rPr lang="en-US" sz="2500" dirty="0"/>
              <a:t>Cherokee Sovereignty and Actions of the U.S. Government</a:t>
            </a:r>
            <a:endParaRPr sz="2500" dirty="0"/>
          </a:p>
        </p:txBody>
      </p:sp>
      <p:sp>
        <p:nvSpPr>
          <p:cNvPr id="80" name="Google Shape;80;p2"/>
          <p:cNvSpPr txBox="1">
            <a:spLocks noGrp="1"/>
          </p:cNvSpPr>
          <p:nvPr>
            <p:ph type="subTitle" idx="1"/>
          </p:nvPr>
        </p:nvSpPr>
        <p:spPr>
          <a:xfrm>
            <a:off x="533400" y="2707906"/>
            <a:ext cx="7854696" cy="1027945"/>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sz="2400" dirty="0"/>
              <a:t>8</a:t>
            </a:r>
            <a:r>
              <a:rPr lang="en-US" sz="2400" baseline="30000" dirty="0"/>
              <a:t>th</a:t>
            </a:r>
            <a:r>
              <a:rPr lang="en-US" sz="2400" dirty="0"/>
              <a:t> and 9</a:t>
            </a:r>
            <a:r>
              <a:rPr lang="en-US" sz="2400" baseline="30000" dirty="0"/>
              <a:t>th</a:t>
            </a:r>
            <a:r>
              <a:rPr lang="en-US" sz="2400" dirty="0"/>
              <a:t> Grade U.S. History and Government</a:t>
            </a:r>
            <a:endParaRPr sz="24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7403e270ee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Word Splash</a:t>
            </a:r>
            <a:endParaRPr dirty="0"/>
          </a:p>
        </p:txBody>
      </p:sp>
      <p:sp>
        <p:nvSpPr>
          <p:cNvPr id="86" name="Google Shape;86;g7403e270ee_0_0"/>
          <p:cNvSpPr txBox="1">
            <a:spLocks noGrp="1"/>
          </p:cNvSpPr>
          <p:nvPr>
            <p:ph type="body" idx="1"/>
          </p:nvPr>
        </p:nvSpPr>
        <p:spPr>
          <a:xfrm>
            <a:off x="457200" y="1451609"/>
            <a:ext cx="8229600" cy="3595175"/>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dirty="0"/>
              <a:t>With an elbow partner or group, work together to explain how each of the following terms is connected to two or more other terms shown. You must do this for each term.</a:t>
            </a:r>
            <a:endParaRPr sz="1200" dirty="0"/>
          </a:p>
          <a:p>
            <a:pPr marL="457200" lvl="0" indent="-393700" algn="l" rtl="0">
              <a:spcBef>
                <a:spcPts val="520"/>
              </a:spcBef>
              <a:spcAft>
                <a:spcPts val="0"/>
              </a:spcAft>
              <a:buSzPts val="2600"/>
              <a:buChar char="•"/>
            </a:pPr>
            <a:r>
              <a:rPr lang="en-US" dirty="0"/>
              <a:t>Indian Removal Act of 1830</a:t>
            </a:r>
            <a:endParaRPr dirty="0"/>
          </a:p>
          <a:p>
            <a:pPr marL="457200" lvl="0" indent="-393700" algn="l" rtl="0">
              <a:spcBef>
                <a:spcPts val="0"/>
              </a:spcBef>
              <a:spcAft>
                <a:spcPts val="0"/>
              </a:spcAft>
              <a:buSzPts val="2600"/>
              <a:buChar char="•"/>
            </a:pPr>
            <a:r>
              <a:rPr lang="en-US" dirty="0"/>
              <a:t>Cherokee </a:t>
            </a:r>
            <a:endParaRPr dirty="0"/>
          </a:p>
          <a:p>
            <a:pPr marL="457200" lvl="0" indent="-393700" algn="l" rtl="0">
              <a:spcBef>
                <a:spcPts val="0"/>
              </a:spcBef>
              <a:spcAft>
                <a:spcPts val="0"/>
              </a:spcAft>
              <a:buSzPts val="2600"/>
              <a:buChar char="•"/>
            </a:pPr>
            <a:r>
              <a:rPr lang="en-US" dirty="0"/>
              <a:t>Resistance</a:t>
            </a:r>
            <a:endParaRPr dirty="0"/>
          </a:p>
          <a:p>
            <a:pPr marL="457200" lvl="0" indent="-393700" algn="l" rtl="0">
              <a:spcBef>
                <a:spcPts val="0"/>
              </a:spcBef>
              <a:spcAft>
                <a:spcPts val="0"/>
              </a:spcAft>
              <a:buSzPts val="2600"/>
              <a:buChar char="•"/>
            </a:pPr>
            <a:r>
              <a:rPr lang="en-US" dirty="0"/>
              <a:t>Tribal Sovereignty</a:t>
            </a:r>
            <a:endParaRPr dirty="0"/>
          </a:p>
          <a:p>
            <a:pPr marL="457200" lvl="0" indent="-393700" algn="l" rtl="0">
              <a:spcBef>
                <a:spcPts val="0"/>
              </a:spcBef>
              <a:spcAft>
                <a:spcPts val="0"/>
              </a:spcAft>
              <a:buSzPts val="2600"/>
              <a:buChar char="•"/>
            </a:pPr>
            <a:r>
              <a:rPr lang="en-US" dirty="0"/>
              <a:t>Andrew Jackson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7403e270ee_0_1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Word Splash</a:t>
            </a:r>
            <a:endParaRPr dirty="0"/>
          </a:p>
        </p:txBody>
      </p:sp>
      <p:sp>
        <p:nvSpPr>
          <p:cNvPr id="92" name="Google Shape;92;g7403e270ee_0_1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dirty="0"/>
              <a:t>Today we will discuss the court case </a:t>
            </a:r>
            <a:r>
              <a:rPr lang="en-US" b="1" i="1" dirty="0"/>
              <a:t>Worcester v. Georgia.</a:t>
            </a:r>
            <a:r>
              <a:rPr lang="en-US" i="1" dirty="0"/>
              <a:t>  </a:t>
            </a:r>
            <a:r>
              <a:rPr lang="en-US" dirty="0"/>
              <a:t>With your group, predict how this court case might relate to the following terms:</a:t>
            </a:r>
            <a:endParaRPr sz="1200" dirty="0"/>
          </a:p>
          <a:p>
            <a:pPr marL="457200" lvl="0" indent="-393700" algn="l" rtl="0">
              <a:spcBef>
                <a:spcPts val="520"/>
              </a:spcBef>
              <a:spcAft>
                <a:spcPts val="0"/>
              </a:spcAft>
              <a:buSzPts val="2600"/>
              <a:buChar char="•"/>
            </a:pPr>
            <a:r>
              <a:rPr lang="en-US" dirty="0"/>
              <a:t>Indian Removal Act of 1830</a:t>
            </a:r>
            <a:endParaRPr dirty="0"/>
          </a:p>
          <a:p>
            <a:pPr marL="457200" lvl="0" indent="-393700" algn="l" rtl="0">
              <a:spcBef>
                <a:spcPts val="0"/>
              </a:spcBef>
              <a:spcAft>
                <a:spcPts val="0"/>
              </a:spcAft>
              <a:buSzPts val="2600"/>
              <a:buChar char="•"/>
            </a:pPr>
            <a:r>
              <a:rPr lang="en-US" dirty="0"/>
              <a:t>Cherokee </a:t>
            </a:r>
            <a:endParaRPr dirty="0"/>
          </a:p>
          <a:p>
            <a:pPr marL="457200" lvl="0" indent="-393700" algn="l" rtl="0">
              <a:spcBef>
                <a:spcPts val="0"/>
              </a:spcBef>
              <a:spcAft>
                <a:spcPts val="0"/>
              </a:spcAft>
              <a:buSzPts val="2600"/>
              <a:buChar char="•"/>
            </a:pPr>
            <a:r>
              <a:rPr lang="en-US" dirty="0"/>
              <a:t>Resistance</a:t>
            </a:r>
            <a:endParaRPr dirty="0"/>
          </a:p>
          <a:p>
            <a:pPr marL="457200" lvl="0" indent="-393700" algn="l" rtl="0">
              <a:spcBef>
                <a:spcPts val="0"/>
              </a:spcBef>
              <a:spcAft>
                <a:spcPts val="0"/>
              </a:spcAft>
              <a:buSzPts val="2600"/>
              <a:buChar char="•"/>
            </a:pPr>
            <a:r>
              <a:rPr lang="en-US" dirty="0"/>
              <a:t>Tribal Sovereignty</a:t>
            </a:r>
            <a:endParaRPr dirty="0"/>
          </a:p>
          <a:p>
            <a:pPr marL="457200" lvl="0" indent="-393700" algn="l" rtl="0">
              <a:spcBef>
                <a:spcPts val="0"/>
              </a:spcBef>
              <a:spcAft>
                <a:spcPts val="0"/>
              </a:spcAft>
              <a:buSzPts val="2600"/>
              <a:buChar char="•"/>
            </a:pPr>
            <a:r>
              <a:rPr lang="en-US" dirty="0"/>
              <a:t>Andrew Jackson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6273e02a3b_0_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Essential Questions</a:t>
            </a:r>
            <a:endParaRPr dirty="0"/>
          </a:p>
        </p:txBody>
      </p:sp>
      <p:sp>
        <p:nvSpPr>
          <p:cNvPr id="98" name="Google Shape;98;g6273e02a3b_0_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1200"/>
              </a:spcAft>
              <a:buSzPts val="2600"/>
              <a:buChar char="•"/>
            </a:pPr>
            <a:r>
              <a:rPr lang="en-US" dirty="0"/>
              <a:t>How have Native American tribes fought to maintain their tribal sovereignty?</a:t>
            </a:r>
            <a:endParaRPr dirty="0"/>
          </a:p>
          <a:p>
            <a:pPr marL="457200" lvl="0" indent="-393700" algn="l" rtl="0">
              <a:lnSpc>
                <a:spcPct val="100000"/>
              </a:lnSpc>
              <a:spcBef>
                <a:spcPts val="0"/>
              </a:spcBef>
              <a:spcAft>
                <a:spcPts val="1200"/>
              </a:spcAft>
              <a:buSzPts val="2600"/>
              <a:buChar char="•"/>
            </a:pPr>
            <a:r>
              <a:rPr lang="en-US" dirty="0"/>
              <a:t>How have the policies and decisions of the U.S. government impacted tribal sovereignty?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6af2194e69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Tribal Sovereignty is… </a:t>
            </a:r>
            <a:endParaRPr dirty="0"/>
          </a:p>
        </p:txBody>
      </p:sp>
      <p:sp>
        <p:nvSpPr>
          <p:cNvPr id="104" name="Google Shape;104;g6af2194e69_0_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1200"/>
              </a:spcAft>
              <a:buSzPts val="2600"/>
              <a:buChar char="•"/>
            </a:pPr>
            <a:r>
              <a:rPr lang="en-US" dirty="0"/>
              <a:t>a tribe’s inherent right to govern themselves; and</a:t>
            </a:r>
            <a:endParaRPr dirty="0"/>
          </a:p>
          <a:p>
            <a:pPr marL="457200" lvl="0" indent="-393700" algn="l" rtl="0">
              <a:spcBef>
                <a:spcPts val="0"/>
              </a:spcBef>
              <a:spcAft>
                <a:spcPts val="1200"/>
              </a:spcAft>
              <a:buSzPts val="2600"/>
              <a:buChar char="•"/>
            </a:pPr>
            <a:r>
              <a:rPr lang="en-US" dirty="0"/>
              <a:t>its inherent right to maintain authority or power over tribal land.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7403e270ee_0_1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200" i="1" dirty="0"/>
              <a:t>Worcester v. Georgia</a:t>
            </a:r>
            <a:r>
              <a:rPr lang="en-US" sz="3200" dirty="0"/>
              <a:t>—Categorical Highlighting</a:t>
            </a:r>
            <a:endParaRPr sz="3200" dirty="0"/>
          </a:p>
        </p:txBody>
      </p:sp>
      <p:sp>
        <p:nvSpPr>
          <p:cNvPr id="110" name="Google Shape;110;g7403e270ee_0_1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1200"/>
              </a:spcAft>
              <a:buSzPts val="2600"/>
              <a:buChar char="•"/>
            </a:pPr>
            <a:r>
              <a:rPr lang="en-US" dirty="0"/>
              <a:t>With your group, read the “Worcester v. Georgia—Explanation of the Case” handout. </a:t>
            </a:r>
            <a:endParaRPr dirty="0"/>
          </a:p>
          <a:p>
            <a:pPr marL="457200" lvl="0" indent="-393700" algn="l" rtl="0">
              <a:spcBef>
                <a:spcPts val="0"/>
              </a:spcBef>
              <a:spcAft>
                <a:spcPts val="1200"/>
              </a:spcAft>
              <a:buSzPts val="2600"/>
              <a:buChar char="•"/>
            </a:pPr>
            <a:r>
              <a:rPr lang="en-US" dirty="0"/>
              <a:t>As you read, highlight actions taken to </a:t>
            </a:r>
            <a:r>
              <a:rPr lang="en-US" b="1" dirty="0"/>
              <a:t>protect the tribal sovereignty</a:t>
            </a:r>
            <a:r>
              <a:rPr lang="en-US" dirty="0"/>
              <a:t> of the Cherokee Nation in one color and highlight actions taken to </a:t>
            </a:r>
            <a:r>
              <a:rPr lang="en-US" b="1" dirty="0"/>
              <a:t>take away the tribal sovereignty</a:t>
            </a:r>
            <a:r>
              <a:rPr lang="en-US" dirty="0"/>
              <a:t> of the Cherokee Nation in another color.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6af2194e69_0_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200" i="1" dirty="0"/>
              <a:t>Worcester v. Georgia</a:t>
            </a:r>
            <a:r>
              <a:rPr lang="en-US" sz="3200" dirty="0"/>
              <a:t>—Tribal Sovereignty Chart</a:t>
            </a:r>
            <a:endParaRPr sz="3200" dirty="0"/>
          </a:p>
        </p:txBody>
      </p:sp>
      <p:sp>
        <p:nvSpPr>
          <p:cNvPr id="116" name="Google Shape;116;g6af2194e69_0_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1200"/>
              </a:spcAft>
              <a:buSzPts val="2600"/>
              <a:buChar char="•"/>
            </a:pPr>
            <a:r>
              <a:rPr lang="en-US" dirty="0"/>
              <a:t>As a group, use your categorical highlighting analysis to fill in the Tribal Sovereignty chart.</a:t>
            </a:r>
          </a:p>
          <a:p>
            <a:pPr marL="457200" lvl="0" indent="-393700" algn="l" rtl="0">
              <a:spcBef>
                <a:spcPts val="0"/>
              </a:spcBef>
              <a:spcAft>
                <a:spcPts val="1200"/>
              </a:spcAft>
              <a:buSzPts val="2600"/>
              <a:buChar char="•"/>
            </a:pPr>
            <a:r>
              <a:rPr lang="en-US" dirty="0"/>
              <a:t>Include at least two examples in each category.</a:t>
            </a:r>
          </a:p>
          <a:p>
            <a:pPr marL="457200" lvl="0" indent="-393700" algn="l" rtl="0">
              <a:spcBef>
                <a:spcPts val="0"/>
              </a:spcBef>
              <a:spcAft>
                <a:spcPts val="1200"/>
              </a:spcAft>
              <a:buSzPts val="2600"/>
              <a:buChar char="•"/>
            </a:pPr>
            <a:r>
              <a:rPr lang="en-US" dirty="0"/>
              <a:t>Explain your examples in 1–3 completed sentences.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6af2194e69_0_20"/>
          <p:cNvSpPr txBox="1">
            <a:spLocks noGrp="1"/>
          </p:cNvSpPr>
          <p:nvPr>
            <p:ph type="title"/>
          </p:nvPr>
        </p:nvSpPr>
        <p:spPr>
          <a:xfrm>
            <a:off x="1319840" y="4056270"/>
            <a:ext cx="6504317" cy="481224"/>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br>
              <a:rPr lang="en-US" dirty="0"/>
            </a:br>
            <a:r>
              <a:rPr lang="en-US" dirty="0">
                <a:hlinkClick r:id="rId3"/>
              </a:rPr>
              <a:t>What Does a Judge Do?</a:t>
            </a:r>
            <a:endParaRPr dirty="0"/>
          </a:p>
        </p:txBody>
      </p:sp>
      <p:pic>
        <p:nvPicPr>
          <p:cNvPr id="2" name="Picture 1">
            <a:hlinkClick r:id="rId3"/>
            <a:extLst>
              <a:ext uri="{FF2B5EF4-FFF2-40B4-BE49-F238E27FC236}">
                <a16:creationId xmlns:a16="http://schemas.microsoft.com/office/drawing/2014/main" id="{9AB36BF1-6168-4D4E-A24F-03D3DA03DD28}"/>
              </a:ext>
            </a:extLst>
          </p:cNvPr>
          <p:cNvPicPr>
            <a:picLocks noChangeAspect="1"/>
          </p:cNvPicPr>
          <p:nvPr/>
        </p:nvPicPr>
        <p:blipFill rotWithShape="1">
          <a:blip r:embed="rId4"/>
          <a:srcRect b="3174"/>
          <a:stretch/>
        </p:blipFill>
        <p:spPr>
          <a:xfrm>
            <a:off x="1319842" y="493562"/>
            <a:ext cx="6504317" cy="3448711"/>
          </a:xfrm>
          <a:prstGeom prst="rect">
            <a:avLst/>
          </a:prstGeom>
        </p:spPr>
      </p:pic>
      <p:sp>
        <p:nvSpPr>
          <p:cNvPr id="4" name="TextBox 3">
            <a:extLst>
              <a:ext uri="{FF2B5EF4-FFF2-40B4-BE49-F238E27FC236}">
                <a16:creationId xmlns:a16="http://schemas.microsoft.com/office/drawing/2014/main" id="{553AD291-7EA0-4802-9D0C-E7A77D36BD57}"/>
              </a:ext>
            </a:extLst>
          </p:cNvPr>
          <p:cNvSpPr txBox="1"/>
          <p:nvPr/>
        </p:nvSpPr>
        <p:spPr>
          <a:xfrm>
            <a:off x="1319841" y="4563373"/>
            <a:ext cx="6504318"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K20 Center (2020, February 18). ICAP – Worchester v Georgia. </a:t>
            </a:r>
            <a:r>
              <a:rPr lang="en-US" sz="1000" i="1" dirty="0">
                <a:latin typeface="Calibri" panose="020F0502020204030204" pitchFamily="34" charset="0"/>
                <a:cs typeface="Calibri" panose="020F0502020204030204" pitchFamily="34" charset="0"/>
              </a:rPr>
              <a:t>YouTube. </a:t>
            </a:r>
            <a:r>
              <a:rPr lang="en-US" sz="1000" dirty="0">
                <a:latin typeface="Calibri" panose="020F0502020204030204" pitchFamily="34" charset="0"/>
                <a:cs typeface="Calibri" panose="020F0502020204030204" pitchFamily="34" charset="0"/>
              </a:rPr>
              <a:t>Retrieved from https://youtu.be/hWQjUwvLXvU</a:t>
            </a: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440</Words>
  <Application>Microsoft Office PowerPoint</Application>
  <PresentationFormat>On-screen Show (16:9)</PresentationFormat>
  <Paragraphs>48</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Noto Sans Symbols</vt:lpstr>
      <vt:lpstr>Calibri</vt:lpstr>
      <vt:lpstr>Arial</vt:lpstr>
      <vt:lpstr>Georgia</vt:lpstr>
      <vt:lpstr>Constantia</vt:lpstr>
      <vt:lpstr>LEARN theme</vt:lpstr>
      <vt:lpstr>LEARN theme</vt:lpstr>
      <vt:lpstr>PowerPoint Presentation</vt:lpstr>
      <vt:lpstr>Worcester vs. Georgia:  Cherokee Sovereignty and Actions of the U.S. Government</vt:lpstr>
      <vt:lpstr>Word Splash</vt:lpstr>
      <vt:lpstr>Word Splash</vt:lpstr>
      <vt:lpstr>Essential Questions</vt:lpstr>
      <vt:lpstr>Tribal Sovereignty is… </vt:lpstr>
      <vt:lpstr>Worcester v. Georgia—Categorical Highlighting</vt:lpstr>
      <vt:lpstr>Worcester v. Georgia—Tribal Sovereignty Chart</vt:lpstr>
      <vt:lpstr> What Does a Judge Do?</vt:lpstr>
      <vt:lpstr>Four Corners</vt:lpstr>
      <vt:lpstr>Four Corners</vt:lpstr>
      <vt:lpstr>Word Splash Extended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Thurston, Taylor L.</cp:lastModifiedBy>
  <cp:revision>8</cp:revision>
  <dcterms:modified xsi:type="dcterms:W3CDTF">2020-02-19T17:58:38Z</dcterms:modified>
</cp:coreProperties>
</file>