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18"/>
      <p:bold r:id="rId19"/>
      <p:italic r:id="rId20"/>
      <p:boldItalic r:id="rId21"/>
    </p:embeddedFont>
    <p:embeddedFont>
      <p:font typeface="Georgia" panose="02040502050405020303" pitchFamily="18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i/q5GtisLW+W1SRe8ohLfTfkzT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/>
    <p:restoredTop sz="94602"/>
  </p:normalViewPr>
  <p:slideViewPr>
    <p:cSldViewPr snapToGrid="0">
      <p:cViewPr varScale="1">
        <p:scale>
          <a:sx n="146" d="100"/>
          <a:sy n="146" d="100"/>
        </p:scale>
        <p:origin x="176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6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8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8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99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99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99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92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6af2194e6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6af2194e6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000" dirty="0"/>
              <a:t>K20 Center (2020, February 18). </a:t>
            </a:r>
            <a:r>
              <a:rPr lang="en-US" sz="1000" i="1" dirty="0"/>
              <a:t>ICAP - Worcester v Georgia </a:t>
            </a:r>
            <a:r>
              <a:rPr lang="en-US" sz="1000" dirty="0"/>
              <a:t>[Video]. YouTube. https://</a:t>
            </a:r>
            <a:r>
              <a:rPr lang="en-US" sz="1000" dirty="0" err="1"/>
              <a:t>www.youtube.com</a:t>
            </a:r>
            <a:r>
              <a:rPr lang="en-US" sz="1000" dirty="0"/>
              <a:t>/</a:t>
            </a:r>
            <a:r>
              <a:rPr lang="en-US" sz="1000" dirty="0" err="1"/>
              <a:t>watch?v</a:t>
            </a:r>
            <a:r>
              <a:rPr lang="en-US" sz="1000" dirty="0"/>
              <a:t>=</a:t>
            </a:r>
            <a:r>
              <a:rPr lang="en-US" sz="1000" dirty="0" err="1"/>
              <a:t>hWQjUwvLXvU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4cdd175ca6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4cdd175ca6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292929"/>
                </a:solidFill>
              </a:rPr>
              <a:t>K20 Center (n.d.). Elbow partners. Strategies. </a:t>
            </a:r>
            <a:r>
              <a:rPr lang="en-US" sz="1200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https://learn.k20center.ou.edu/strategy/116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6af2194e6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6af2194e6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292929"/>
                </a:solidFill>
              </a:rPr>
              <a:t>K20 Center (n.d.). Four corners. Strategies. </a:t>
            </a:r>
            <a:r>
              <a:rPr lang="en-US" sz="1200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https://learn.k20center.ou.edu/strategy/138</a:t>
            </a:r>
            <a:endParaRPr sz="1200" dirty="0">
              <a:solidFill>
                <a:srgbClr val="292929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8f50a04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78f50a04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rgbClr val="292929"/>
                </a:solidFill>
              </a:rPr>
              <a:t>K20 Center (n.d.). Four corners. Strategies. </a:t>
            </a:r>
            <a:r>
              <a:rPr lang="en-US" sz="1200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https://learn.k20center.ou.edu/strategy/138</a:t>
            </a:r>
            <a:endParaRPr sz="1200" dirty="0">
              <a:solidFill>
                <a:srgbClr val="29292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6af2194e6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6af2194e6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rgbClr val="292929"/>
                </a:solidFill>
              </a:rPr>
              <a:t>K20 Center (n.d.). Word splash. Strategies. </a:t>
            </a:r>
            <a:r>
              <a:rPr lang="en-US" sz="1200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https://learn.k20center.ou.edu/strategy/199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403e270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g7403e270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292929"/>
                </a:solidFill>
              </a:rPr>
              <a:t>K20 Center (n.d.). Word splash. Strategies. </a:t>
            </a:r>
            <a:r>
              <a:rPr lang="en-US" sz="1200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https://learn.k20center.ou.edu/strategy/199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403e270e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7403e270e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292929"/>
                </a:solidFill>
              </a:rPr>
              <a:t>K20 Center (n.d.). Word splash. Strategies. </a:t>
            </a:r>
            <a:r>
              <a:rPr lang="en-US" sz="1200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https://learn.k20center.ou.edu/strategy/199</a:t>
            </a:r>
            <a:endParaRPr lang="en-US"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4cdd175ca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4cdd175ca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4cdd175ca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4cdd175ca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6af2194e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g6af2194e6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403e270e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g7403e270e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292929"/>
                </a:solidFill>
              </a:rPr>
              <a:t>K20 Center (n.d.). Categorical highlighting. Strategies. </a:t>
            </a:r>
            <a:r>
              <a:rPr lang="en-US" sz="1200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https://learn.k20center.ou.edu/strategy/192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af2194e6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6af2194e6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accent1"/>
              </a:buClr>
              <a:buSzPts val="1658"/>
              <a:buFont typeface="Noto Sans Symbols"/>
              <a:buChar char="●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45" name="Google Shape;4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0" name="Google Shape;5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5" name="Google Shape;5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971D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9" name="Google Shape;59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63" name="Google Shape;6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70" name="Google Shape;7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3" name="Google Shape;13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0" name="Google Shape;2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4" name="Google Shape;2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148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8" name="Google Shape;2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33" name="Google Shape;3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6" name="Google Shape;3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hWQjUwvLXvU?feature=oembed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s://youtu.be/hWQjUwvLXv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af2194e69_0_20"/>
          <p:cNvSpPr txBox="1">
            <a:spLocks noGrp="1"/>
          </p:cNvSpPr>
          <p:nvPr>
            <p:ph type="title" idx="4294967295"/>
          </p:nvPr>
        </p:nvSpPr>
        <p:spPr>
          <a:xfrm>
            <a:off x="1264053" y="4478589"/>
            <a:ext cx="65043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br>
              <a:rPr lang="en-US" dirty="0"/>
            </a:br>
            <a:r>
              <a:rPr lang="en-US" sz="2600" i="1" u="sng" dirty="0">
                <a:solidFill>
                  <a:schemeClr val="hlink"/>
                </a:solidFill>
                <a:hlinkClick r:id="rId4"/>
              </a:rPr>
              <a:t>What Does a Judge Do?</a:t>
            </a:r>
            <a:endParaRPr sz="2600" i="1" dirty="0"/>
          </a:p>
        </p:txBody>
      </p:sp>
      <p:pic>
        <p:nvPicPr>
          <p:cNvPr id="3" name="Online Media 2" descr="ICAP - Worcester v Georgia">
            <a:hlinkClick r:id="" action="ppaction://media"/>
            <a:extLst>
              <a:ext uri="{FF2B5EF4-FFF2-40B4-BE49-F238E27FC236}">
                <a16:creationId xmlns:a16="http://schemas.microsoft.com/office/drawing/2014/main" id="{E14C4BC3-61EC-B46A-0795-B1F71508F6F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494282" y="832839"/>
            <a:ext cx="6155435" cy="3477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4cdd175ca6_0_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Elbow Partners</a:t>
            </a:r>
            <a:endParaRPr dirty="0"/>
          </a:p>
        </p:txBody>
      </p:sp>
      <p:sp>
        <p:nvSpPr>
          <p:cNvPr id="138" name="Google Shape;138;g34cdd175ca6_0_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Find a partner near you.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Discuss the following questions: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600" dirty="0"/>
              <a:t>What is the role of a judge?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600" dirty="0"/>
              <a:t>Why is the judicial branch important?</a:t>
            </a:r>
          </a:p>
        </p:txBody>
      </p:sp>
      <p:pic>
        <p:nvPicPr>
          <p:cNvPr id="139" name="Google Shape;139;g34cdd175ca6_0_19" title="elbow partner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7463" y="170212"/>
            <a:ext cx="1507052" cy="924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af2194e69_0_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Four Corners</a:t>
            </a:r>
            <a:endParaRPr/>
          </a:p>
        </p:txBody>
      </p:sp>
      <p:sp>
        <p:nvSpPr>
          <p:cNvPr id="145" name="Google Shape;145;g6af2194e69_0_2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Do you agree or disagree with this statement?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2600"/>
              <a:buNone/>
            </a:pPr>
            <a:r>
              <a:rPr lang="en-US" b="1" dirty="0"/>
              <a:t>President Jackson’s decision to ignore the Supreme Court ruling in </a:t>
            </a:r>
            <a:r>
              <a:rPr lang="en-US" b="1" i="1" dirty="0"/>
              <a:t>Worcester v. Georgia</a:t>
            </a:r>
            <a:r>
              <a:rPr lang="en-US" b="1" dirty="0"/>
              <a:t> was constitutional.</a:t>
            </a:r>
            <a:endParaRPr b="1" dirty="0"/>
          </a:p>
        </p:txBody>
      </p:sp>
      <p:pic>
        <p:nvPicPr>
          <p:cNvPr id="146" name="Google Shape;146;g6af2194e69_0_25" title="Four Corner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6129" y="174710"/>
            <a:ext cx="1216425" cy="113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8f50a0445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Four Corners</a:t>
            </a:r>
            <a:endParaRPr/>
          </a:p>
        </p:txBody>
      </p:sp>
      <p:sp>
        <p:nvSpPr>
          <p:cNvPr id="152" name="Google Shape;152;g78f50a0445_0_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Do you agree or disagree with this statement?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/>
              <a:t>A president’s </a:t>
            </a:r>
            <a:r>
              <a:rPr lang="en-US" b="1" dirty="0"/>
              <a:t>decision to ignore a Supreme Court ruling is constitutional.</a:t>
            </a:r>
            <a:endParaRPr b="1" dirty="0"/>
          </a:p>
        </p:txBody>
      </p:sp>
      <p:pic>
        <p:nvPicPr>
          <p:cNvPr id="2" name="Google Shape;146;g6af2194e69_0_25" title="Four Corners.png">
            <a:extLst>
              <a:ext uri="{FF2B5EF4-FFF2-40B4-BE49-F238E27FC236}">
                <a16:creationId xmlns:a16="http://schemas.microsoft.com/office/drawing/2014/main" id="{28826E87-0008-2D9F-FD5D-1989B7B1C32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6129" y="174710"/>
            <a:ext cx="1216425" cy="113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af2194e69_0_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Word Splash Extended</a:t>
            </a:r>
            <a:endParaRPr dirty="0"/>
          </a:p>
        </p:txBody>
      </p:sp>
      <p:sp>
        <p:nvSpPr>
          <p:cNvPr id="159" name="Google Shape;159;g6af2194e69_0_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000" dirty="0"/>
              <a:t>Write a 5–8 sentence summary responding to the following question. Use each of the terms from the list below at least once.</a:t>
            </a:r>
            <a:endParaRPr sz="10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None/>
            </a:pPr>
            <a:r>
              <a:rPr lang="en-US" sz="2000" b="1" dirty="0"/>
              <a:t>How did the decisions and actions of the U.S. government regarding the case </a:t>
            </a:r>
            <a:r>
              <a:rPr lang="en-US" sz="2000" b="1" i="1" dirty="0"/>
              <a:t>Worcester v. Georgia</a:t>
            </a:r>
            <a:r>
              <a:rPr lang="en-US" sz="2000" b="1" dirty="0"/>
              <a:t> impact Cherokee sovereignty?</a:t>
            </a:r>
            <a:endParaRPr sz="1000" dirty="0"/>
          </a:p>
          <a:p>
            <a:pPr marL="457200" lvl="0" indent="-355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Indian Removal Act of 1830</a:t>
            </a:r>
            <a:endParaRPr sz="2000"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Cherokee </a:t>
            </a:r>
            <a:endParaRPr sz="2000"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Resistance</a:t>
            </a:r>
            <a:endParaRPr sz="2000"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Tribal Sovereignty</a:t>
            </a:r>
            <a:endParaRPr sz="2000"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Andrew Jackson</a:t>
            </a:r>
            <a:endParaRPr sz="2000" dirty="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Worcester v. Georgia</a:t>
            </a:r>
            <a:endParaRPr sz="2000" dirty="0"/>
          </a:p>
          <a:p>
            <a:pPr marL="457200" lvl="0" indent="0" algn="l" rtl="0">
              <a:lnSpc>
                <a:spcPct val="100000"/>
              </a:lnSpc>
              <a:spcBef>
                <a:spcPts val="520"/>
              </a:spcBef>
              <a:spcAft>
                <a:spcPts val="1200"/>
              </a:spcAft>
              <a:buSzPts val="2600"/>
              <a:buNone/>
            </a:pPr>
            <a:endParaRPr sz="2400" dirty="0"/>
          </a:p>
        </p:txBody>
      </p:sp>
      <p:pic>
        <p:nvPicPr>
          <p:cNvPr id="2" name="Google Shape;87;g7403e270ee_0_0" title="Word Splash.png">
            <a:extLst>
              <a:ext uri="{FF2B5EF4-FFF2-40B4-BE49-F238E27FC236}">
                <a16:creationId xmlns:a16="http://schemas.microsoft.com/office/drawing/2014/main" id="{47A0C840-60F2-A79A-EAEA-866F6928DD9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8045" y="96716"/>
            <a:ext cx="1200918" cy="1275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Worcester vs. Georgia</a:t>
            </a:r>
            <a:endParaRPr sz="2500" dirty="0"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582075" y="2400306"/>
            <a:ext cx="7854600" cy="10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Cherokee Sovereignty and Actions of the U.S. Government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403e270ee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Word Splash</a:t>
            </a:r>
            <a:endParaRPr dirty="0"/>
          </a:p>
        </p:txBody>
      </p:sp>
      <p:sp>
        <p:nvSpPr>
          <p:cNvPr id="86" name="Google Shape;86;g7403e270ee_0_0"/>
          <p:cNvSpPr txBox="1">
            <a:spLocks noGrp="1"/>
          </p:cNvSpPr>
          <p:nvPr>
            <p:ph type="body" idx="1"/>
          </p:nvPr>
        </p:nvSpPr>
        <p:spPr>
          <a:xfrm>
            <a:off x="457200" y="1451609"/>
            <a:ext cx="8229600" cy="359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In your groups, explain how each of the following terms is connected to two or more other terms from the list. Do this for each term.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Indian Removal Act of 1830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Cherokee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Resistance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Tribal sovereignty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Andrew Jackson</a:t>
            </a:r>
            <a:endParaRPr dirty="0"/>
          </a:p>
        </p:txBody>
      </p:sp>
      <p:pic>
        <p:nvPicPr>
          <p:cNvPr id="87" name="Google Shape;87;g7403e270ee_0_0" title="Word Splash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8045" y="96716"/>
            <a:ext cx="1200918" cy="1275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403e270ee_0_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Word Splash</a:t>
            </a:r>
            <a:endParaRPr dirty="0"/>
          </a:p>
        </p:txBody>
      </p:sp>
      <p:sp>
        <p:nvSpPr>
          <p:cNvPr id="93" name="Google Shape;93;g7403e270ee_0_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This lesson is about the court case </a:t>
            </a:r>
            <a:r>
              <a:rPr lang="en-US" b="1" i="1" dirty="0"/>
              <a:t>Worcester v. Georgia.</a:t>
            </a:r>
            <a:r>
              <a:rPr lang="en-US" i="1" dirty="0"/>
              <a:t>  </a:t>
            </a:r>
            <a:r>
              <a:rPr lang="en-US" dirty="0"/>
              <a:t>With your group members, predict how this court case might relate to the following terms:</a:t>
            </a:r>
            <a:endParaRPr sz="1200" dirty="0"/>
          </a:p>
          <a:p>
            <a:pPr marL="457200" lvl="0" indent="-3937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Indian Removal Act of 1830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Cherokee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Resistance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Tribal sovereignty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Andrew Jackson</a:t>
            </a:r>
            <a:endParaRPr dirty="0"/>
          </a:p>
        </p:txBody>
      </p:sp>
      <p:pic>
        <p:nvPicPr>
          <p:cNvPr id="2" name="Google Shape;87;g7403e270ee_0_0" title="Word Splash.png">
            <a:extLst>
              <a:ext uri="{FF2B5EF4-FFF2-40B4-BE49-F238E27FC236}">
                <a16:creationId xmlns:a16="http://schemas.microsoft.com/office/drawing/2014/main" id="{5EF618DE-8107-2B71-2C22-CA8957CB5B9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8045" y="96716"/>
            <a:ext cx="1200918" cy="1275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4cdd175ca6_0_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100" name="Google Shape;100;g34cdd175ca6_0_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lang="en-US" dirty="0"/>
              <a:t>How have Native American tribes fought to maintain their tribal sovereignty?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lang="en-US" dirty="0"/>
              <a:t>How have the policies and decisions of the U.S. government impacted tribal sovereignty?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4cdd175ca6_0_1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Le</a:t>
            </a:r>
            <a:r>
              <a:rPr lang="en-US" dirty="0"/>
              <a:t>sson Objectives</a:t>
            </a:r>
            <a:endParaRPr dirty="0"/>
          </a:p>
        </p:txBody>
      </p:sp>
      <p:sp>
        <p:nvSpPr>
          <p:cNvPr id="106" name="Google Shape;106;g34cdd175ca6_0_1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lang="en-US" dirty="0"/>
              <a:t>Identify key actions taken by the U.S. and the Cherokee Nation that either protected or threatened the tribal sovereignty of Native Americans. 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lang="en-US" dirty="0"/>
              <a:t>Describe the impact of key actions and legal decisions on the lives of Native American tribes. 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af2194e69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Tribal Sovereignty Is… </a:t>
            </a:r>
            <a:endParaRPr dirty="0"/>
          </a:p>
        </p:txBody>
      </p:sp>
      <p:sp>
        <p:nvSpPr>
          <p:cNvPr id="112" name="Google Shape;112;g6af2194e69_0_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 tribe’s inherent right to govern itself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•"/>
            </a:pPr>
            <a:r>
              <a:rPr lang="en-US" dirty="0"/>
              <a:t>a tribe’s inherent right to maintain authority or power over tribal land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403e270ee_0_1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 i="1" dirty="0"/>
              <a:t>Worcester v. Georgia</a:t>
            </a:r>
            <a:r>
              <a:rPr lang="en-US" sz="3200" dirty="0"/>
              <a:t>—Categorical Highlighting</a:t>
            </a:r>
            <a:endParaRPr sz="3200" dirty="0"/>
          </a:p>
        </p:txBody>
      </p:sp>
      <p:sp>
        <p:nvSpPr>
          <p:cNvPr id="118" name="Google Shape;118;g7403e270ee_0_1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With your group, read the handout “</a:t>
            </a:r>
            <a:r>
              <a:rPr lang="en-US" i="1" dirty="0"/>
              <a:t>Worcester v. Georgia</a:t>
            </a:r>
            <a:r>
              <a:rPr lang="en-US" dirty="0"/>
              <a:t>—An Explanation of the Case.” 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•"/>
            </a:pPr>
            <a:r>
              <a:rPr lang="en-US" dirty="0"/>
              <a:t>As you read, highlight actions taken to </a:t>
            </a:r>
            <a:r>
              <a:rPr lang="en-US" b="1" dirty="0"/>
              <a:t>protect the tribal sovereignty</a:t>
            </a:r>
            <a:r>
              <a:rPr lang="en-US" dirty="0"/>
              <a:t> of the Cherokee Nation in one color.</a:t>
            </a:r>
          </a:p>
          <a:p>
            <a:pPr marL="45720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•"/>
            </a:pPr>
            <a:r>
              <a:rPr lang="en-US" dirty="0"/>
              <a:t>Highlight actions taken to </a:t>
            </a:r>
            <a:r>
              <a:rPr lang="en-US" b="1" dirty="0"/>
              <a:t>remove the tribal sovereignty</a:t>
            </a:r>
            <a:r>
              <a:rPr lang="en-US" dirty="0"/>
              <a:t> of the Cherokee Nation in another color.</a:t>
            </a:r>
            <a:endParaRPr dirty="0"/>
          </a:p>
        </p:txBody>
      </p:sp>
      <p:pic>
        <p:nvPicPr>
          <p:cNvPr id="119" name="Google Shape;119;g7403e270ee_0_16" title="categorical highlighti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8396" y="87651"/>
            <a:ext cx="913950" cy="8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af2194e69_0_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 i="1" dirty="0"/>
              <a:t>Worcester v. Georgia</a:t>
            </a:r>
            <a:r>
              <a:rPr lang="en-US" sz="3200" dirty="0"/>
              <a:t>—Tribal Sovereignty Chart</a:t>
            </a:r>
            <a:endParaRPr sz="3200" dirty="0"/>
          </a:p>
        </p:txBody>
      </p:sp>
      <p:sp>
        <p:nvSpPr>
          <p:cNvPr id="125" name="Google Shape;125;g6af2194e69_0_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As a group, use your Categorical Highlighting analysis to fill in the Tribal Sovereignty Chart.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Include at least two examples in each category.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2600"/>
              <a:buChar char="•"/>
            </a:pPr>
            <a:r>
              <a:rPr lang="en-US" dirty="0"/>
              <a:t>Explain your examples in 1–3 completed sentences.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660</Words>
  <Application>Microsoft Macintosh PowerPoint</Application>
  <PresentationFormat>On-screen Show (16:9)</PresentationFormat>
  <Paragraphs>62</Paragraphs>
  <Slides>14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Georgia</vt:lpstr>
      <vt:lpstr>Calibri</vt:lpstr>
      <vt:lpstr>Arial</vt:lpstr>
      <vt:lpstr>Constantia</vt:lpstr>
      <vt:lpstr>Noto Sans Symbols</vt:lpstr>
      <vt:lpstr>LEARN theme</vt:lpstr>
      <vt:lpstr>LEARN theme</vt:lpstr>
      <vt:lpstr>PowerPoint Presentation</vt:lpstr>
      <vt:lpstr>Worcester vs. Georgia</vt:lpstr>
      <vt:lpstr>Word Splash</vt:lpstr>
      <vt:lpstr>Word Splash</vt:lpstr>
      <vt:lpstr>Essential Questions</vt:lpstr>
      <vt:lpstr>Lesson Objectives</vt:lpstr>
      <vt:lpstr>Tribal Sovereignty Is… </vt:lpstr>
      <vt:lpstr>Worcester v. Georgia—Categorical Highlighting</vt:lpstr>
      <vt:lpstr>Worcester v. Georgia—Tribal Sovereignty Chart</vt:lpstr>
      <vt:lpstr> What Does a Judge Do?</vt:lpstr>
      <vt:lpstr>Elbow Partners</vt:lpstr>
      <vt:lpstr>Four Corners</vt:lpstr>
      <vt:lpstr>Four Corners</vt:lpstr>
      <vt:lpstr>Word Splash Extended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Worcester v. Georgia</dc:title>
  <dc:subject/>
  <dc:creator>K20 Center</dc:creator>
  <cp:keywords/>
  <dc:description/>
  <cp:lastModifiedBy>Gracia, Ann M.</cp:lastModifiedBy>
  <cp:revision>8</cp:revision>
  <dcterms:modified xsi:type="dcterms:W3CDTF">2025-05-07T19:24:39Z</dcterms:modified>
  <cp:category/>
</cp:coreProperties>
</file>