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  <p:sldMasterId id="2147483675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8"/>
      <p:bold r:id="rId19"/>
      <p:italic r:id="rId20"/>
      <p:boldItalic r:id="rId21"/>
    </p:embeddedFont>
    <p:embeddedFont>
      <p:font typeface="Georgia" panose="02040502050405020303" pitchFamily="18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23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font" Target="fonts/font4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7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2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6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klahoman.com/article/5599714/trash-piles-up-at-arcadia-lake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youtube.com/watch?v=HcEEAnwOt2c" TargetMode="External"/><Relationship Id="rId4" Type="http://schemas.openxmlformats.org/officeDocument/2006/relationships/hyperlink" Target="https://learn.k20center.ou.edu/strategy/152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4BAvdIznV4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2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klahoman.com/article/5599714/trash-piles-up-at-arcadia-lake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9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9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31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e11b96d7c2_1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g2e11b96d7c2_1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e11b96d7c2_1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g2e11b96d7c2_1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Why-lighting. Strategies. Retrieved from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https://learn.k20center.ou.edu/strategy/128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e9754aa61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e9754aa61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Elbow partners. Strategies. Retrieved from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https://learn.k20center.ou.edu/strategy/116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e11b96d7c2_1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g2e11b96d7c2_1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Image source: </a:t>
            </a: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Shlotthauer, K. (2018). [Photo Image] Trash piles up at Arcadia Lake--Edmond's main source of drinking water. The Oklahoman. Retrieved from </a:t>
            </a:r>
            <a:r>
              <a:rPr lang="en" sz="11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https://oklahoman.com/article/5599714/trash-piles-up-at-arcadia-lake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Two-minute paper. Strategies. Retrieved from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https://learn.k20center.ou.edu/strategy/152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K20 Center. (2021, September 21). </a:t>
            </a:r>
            <a:r>
              <a:rPr lang="en" i="1">
                <a:solidFill>
                  <a:schemeClr val="dk1"/>
                </a:solidFill>
              </a:rPr>
              <a:t>K20 Center 2 minute timer </a:t>
            </a:r>
            <a:r>
              <a:rPr lang="en">
                <a:solidFill>
                  <a:schemeClr val="dk1"/>
                </a:solidFill>
              </a:rPr>
              <a:t>[Video]. YouTube.</a:t>
            </a:r>
            <a:r>
              <a:rPr lang="en">
                <a:solidFill>
                  <a:schemeClr val="dk1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https://www.youtube.com/watch?v=HcEEAnwOt2c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e11b96d7c2_1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g2e11b96d7c2_1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(2020, February 13). ICAP - What's in your Water. YouTube. Retrieved from </a:t>
            </a:r>
            <a:r>
              <a:rPr lang="en" sz="1200" u="sng">
                <a:solidFill>
                  <a:srgbClr val="5D94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https://youtu.be/P4BAvdIznV4  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e11b96d7c2_1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g2e11b96d7c2_1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Two-minute paper. Strategies. Retrieved from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https://learn.k20center.ou.edu/strategy/152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e11b96d7c2_1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g2e11b96d7c2_1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e11b96d79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e11b96d79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11b96d79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e11b96d79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e11b96d7c2_1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2e11b96d7c2_1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Image Source: </a:t>
            </a: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Shlotthauer, K. (2018). [Photo Image] Trash piles up at Arcadia Lake--Edmond's main source of drinking water. The Oklahoman. Retrieved from </a:t>
            </a:r>
            <a:r>
              <a:rPr lang="en" sz="11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https://oklahoman.com/article/5599714/trash-piles-up-at-arcadia-lake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e11b96d7c2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g2e11b96d7c2_1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It’s OPTIC-al. Strategies. Retrieved from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https://learn.k20center.ou.edu/strategy/99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e11b96d7c2_1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2e11b96d7c2_1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Make sure all the pictures have been numbered 1-6 so they can match the picture to the correct box on their graphic organizer.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It’s OPTIC-al. Strategies. Retrieved from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https://learn.k20center.ou.edu/strategy/99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e11b96d7c2_1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g2e11b96d7c2_1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Gallery walk/carousel. Strategies. Retrieved from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e9754aa61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e9754aa61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Painting a picture. Strategies. Retrieved from </a:t>
            </a:r>
            <a:r>
              <a:rPr lang="en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https://learn.k20center.ou.edu/strategy/1331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34288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8" name="Google Shape;5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63" name="Google Shape;6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■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○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■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○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■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67" name="Google Shape;6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00" cy="28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00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900" cy="28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00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74" name="Google Shape;74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78" name="Google Shape;78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83" name="Google Shape;83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86" name="Google Shape;8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4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4"/>
              </a:buClr>
              <a:buSzPts val="315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00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95" name="Google Shape;95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9" name="Google Shape;99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00" name="Google Shape;10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3" name="Google Shape;103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04" name="Google Shape;104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7" name="Google Shape;107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08" name="Google Shape;10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762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39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jpg"/><Relationship Id="rId5" Type="http://schemas.openxmlformats.org/officeDocument/2006/relationships/hyperlink" Target="http://www.youtube.com/watch?v=HcEEAnwOt2c" TargetMode="Externa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4BAvdIznV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2.jpg"/><Relationship Id="rId4" Type="http://schemas.openxmlformats.org/officeDocument/2006/relationships/hyperlink" Target="http://www.youtube.com/watch?v=P4BAvdIznV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8"/>
          <p:cNvSpPr txBox="1">
            <a:spLocks noGrp="1"/>
          </p:cNvSpPr>
          <p:nvPr>
            <p:ph type="title"/>
          </p:nvPr>
        </p:nvSpPr>
        <p:spPr>
          <a:xfrm>
            <a:off x="342000" y="312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dirty="0"/>
              <a:t>Why-Lighting</a:t>
            </a:r>
            <a:endParaRPr dirty="0"/>
          </a:p>
        </p:txBody>
      </p:sp>
      <p:sp>
        <p:nvSpPr>
          <p:cNvPr id="171" name="Google Shape;171;p38"/>
          <p:cNvSpPr txBox="1">
            <a:spLocks noGrp="1"/>
          </p:cNvSpPr>
          <p:nvPr>
            <p:ph type="body" idx="1"/>
          </p:nvPr>
        </p:nvSpPr>
        <p:spPr>
          <a:xfrm>
            <a:off x="457200" y="1169475"/>
            <a:ext cx="7960200" cy="38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 sz="2200" dirty="0"/>
              <a:t>As you read, look for information to help you respond to the following questions:</a:t>
            </a:r>
            <a:endParaRPr sz="2200" dirty="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2200"/>
              <a:buFont typeface="Calibri"/>
              <a:buChar char="•"/>
            </a:pPr>
            <a:r>
              <a:rPr lang="en" sz="2200" dirty="0"/>
              <a:t>What is contributing to the pollution of the Ganges River?</a:t>
            </a:r>
            <a:endParaRPr sz="2200" dirty="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2200"/>
              <a:buFont typeface="Calibri"/>
              <a:buChar char="•"/>
            </a:pPr>
            <a:r>
              <a:rPr lang="en" sz="2200" dirty="0"/>
              <a:t>What efforts have been made to clean up Ganges River?</a:t>
            </a:r>
            <a:endParaRPr sz="2200" dirty="0"/>
          </a:p>
          <a:p>
            <a:pPr marL="3429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 sz="2200" dirty="0">
                <a:highlight>
                  <a:srgbClr val="FFFF00"/>
                </a:highlight>
              </a:rPr>
              <a:t>Highlight</a:t>
            </a:r>
            <a:r>
              <a:rPr lang="en" sz="2200" dirty="0"/>
              <a:t> any information in the reading that answers these questions.</a:t>
            </a:r>
            <a:endParaRPr sz="2200" dirty="0"/>
          </a:p>
          <a:p>
            <a:pPr marL="3429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 sz="2200" dirty="0"/>
              <a:t>Next to your highlight, write why you chose to highlight that piece of information</a:t>
            </a:r>
            <a:endParaRPr sz="2200" dirty="0"/>
          </a:p>
        </p:txBody>
      </p:sp>
      <p:pic>
        <p:nvPicPr>
          <p:cNvPr id="172" name="Google Shape;172;p38" title="Why-Lighting.png"/>
          <p:cNvPicPr preferRelativeResize="0"/>
          <p:nvPr/>
        </p:nvPicPr>
        <p:blipFill rotWithShape="1">
          <a:blip r:embed="rId3">
            <a:alphaModFix/>
          </a:blip>
          <a:srcRect t="17679" r="3428" b="18217"/>
          <a:stretch/>
        </p:blipFill>
        <p:spPr>
          <a:xfrm>
            <a:off x="6014825" y="155725"/>
            <a:ext cx="1992863" cy="1322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Elbow Partner Discussion</a:t>
            </a:r>
            <a:endParaRPr/>
          </a:p>
        </p:txBody>
      </p:sp>
      <p:sp>
        <p:nvSpPr>
          <p:cNvPr id="178" name="Google Shape;178;p3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" dirty="0"/>
              <a:t>Once you have finished reading, share what you highlighted with your elbow partner. </a:t>
            </a:r>
            <a:endParaRPr dirty="0"/>
          </a:p>
          <a:p>
            <a:pPr marL="342900" lvl="0" indent="-393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" dirty="0"/>
              <a:t>Discuss the questions and what answers you found.</a:t>
            </a:r>
            <a:endParaRPr dirty="0"/>
          </a:p>
          <a:p>
            <a:pPr marL="342900" lvl="0" indent="-3937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3400"/>
              <a:buChar char="•"/>
            </a:pPr>
            <a:r>
              <a:rPr lang="en" dirty="0"/>
              <a:t>Be ready to share your answers with the class.</a:t>
            </a:r>
            <a:endParaRPr dirty="0"/>
          </a:p>
        </p:txBody>
      </p:sp>
      <p:pic>
        <p:nvPicPr>
          <p:cNvPr id="179" name="Google Shape;179;p39" title="elbow partner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8074" y="403524"/>
            <a:ext cx="1472000" cy="90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Two-Minute Paper</a:t>
            </a:r>
            <a:endParaRPr/>
          </a:p>
        </p:txBody>
      </p:sp>
      <p:sp>
        <p:nvSpPr>
          <p:cNvPr id="185" name="Google Shape;185;p40"/>
          <p:cNvSpPr txBox="1">
            <a:spLocks noGrp="1"/>
          </p:cNvSpPr>
          <p:nvPr>
            <p:ph type="body" idx="1"/>
          </p:nvPr>
        </p:nvSpPr>
        <p:spPr>
          <a:xfrm>
            <a:off x="304800" y="1451600"/>
            <a:ext cx="48708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200" dirty="0"/>
              <a:t>For the next two minutes, respond to the following questions on notebook paper:</a:t>
            </a:r>
          </a:p>
          <a:p>
            <a:pPr marL="45720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Font typeface="Arial"/>
              <a:buAutoNum type="arabicPeriod"/>
            </a:pPr>
            <a:r>
              <a:rPr lang="en-US" sz="2200" dirty="0"/>
              <a:t>What role do you play in water conservation and water pollution?</a:t>
            </a:r>
          </a:p>
          <a:p>
            <a:pPr marL="45720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600"/>
              <a:buFont typeface="Arial"/>
              <a:buAutoNum type="arabicPeriod"/>
            </a:pPr>
            <a:r>
              <a:rPr lang="en-US" sz="2200" dirty="0"/>
              <a:t>What impact does water conservation and water pollution have beyond just our personal use?</a:t>
            </a:r>
          </a:p>
        </p:txBody>
      </p:sp>
      <p:pic>
        <p:nvPicPr>
          <p:cNvPr id="186" name="Google Shape;186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7944" y="1491405"/>
            <a:ext cx="3508814" cy="2160688"/>
          </a:xfrm>
          <a:prstGeom prst="rect">
            <a:avLst/>
          </a:prstGeom>
          <a:noFill/>
          <a:ln>
            <a:noFill/>
          </a:ln>
          <a:effectLst>
            <a:outerShdw blurRad="114300" dist="139700" dir="2700000" algn="tl" rotWithShape="0">
              <a:srgbClr val="000000">
                <a:alpha val="0"/>
              </a:srgbClr>
            </a:outerShdw>
          </a:effectLst>
        </p:spPr>
      </p:pic>
      <p:pic>
        <p:nvPicPr>
          <p:cNvPr id="187" name="Google Shape;187;p40" title="Two-Minute Paper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49438" y="3758025"/>
            <a:ext cx="1065825" cy="106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40" title="K20 Center 2 minute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63050" y="196125"/>
            <a:ext cx="2038600" cy="114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dirty="0"/>
              <a:t>Director of OWRB, Julie Cunningham</a:t>
            </a:r>
            <a:endParaRPr dirty="0"/>
          </a:p>
        </p:txBody>
      </p:sp>
      <p:sp>
        <p:nvSpPr>
          <p:cNvPr id="194" name="Google Shape;194;p41"/>
          <p:cNvSpPr txBox="1">
            <a:spLocks noGrp="1"/>
          </p:cNvSpPr>
          <p:nvPr>
            <p:ph type="body" idx="1"/>
          </p:nvPr>
        </p:nvSpPr>
        <p:spPr>
          <a:xfrm>
            <a:off x="1999343" y="4284724"/>
            <a:ext cx="5145314" cy="4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https://youtu.be/P4BAvdIznV4  </a:t>
            </a:r>
            <a:endParaRPr sz="1200">
              <a:solidFill>
                <a:srgbClr val="7F7F7F"/>
              </a:solidFill>
            </a:endParaRPr>
          </a:p>
        </p:txBody>
      </p:sp>
      <p:pic>
        <p:nvPicPr>
          <p:cNvPr id="195" name="Google Shape;195;p41" descr="A conversation with Julie Cunningham, the Executive Director of the Oklahoma Water Resources Board. Part of the What's in your Water lesson." title="ICAP - What's in your Water?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67475" y="1385474"/>
            <a:ext cx="5209041" cy="293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dirty="0"/>
              <a:t>Two-Minute Paper</a:t>
            </a:r>
            <a:endParaRPr dirty="0"/>
          </a:p>
        </p:txBody>
      </p:sp>
      <p:sp>
        <p:nvSpPr>
          <p:cNvPr id="201" name="Google Shape;201;p4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Go back to your Two-Minute Paper. Add to your paper a response to the following question: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	</a:t>
            </a:r>
            <a:endParaRPr dirty="0"/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i="1" dirty="0"/>
              <a:t>How can we support efforts to clean, protect, and </a:t>
            </a:r>
            <a:endParaRPr i="1" dirty="0"/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i="1" dirty="0"/>
              <a:t>conserve our water and water sources?</a:t>
            </a:r>
            <a:endParaRPr i="1" dirty="0"/>
          </a:p>
        </p:txBody>
      </p:sp>
      <p:pic>
        <p:nvPicPr>
          <p:cNvPr id="202" name="Google Shape;202;p42" title="Two-Minute Pape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49450" y="201725"/>
            <a:ext cx="1065825" cy="106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0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 dirty="0"/>
              <a:t>What’s In Your Water?</a:t>
            </a:r>
            <a:endParaRPr dirty="0"/>
          </a:p>
        </p:txBody>
      </p:sp>
      <p:sp>
        <p:nvSpPr>
          <p:cNvPr id="118" name="Google Shape;118;p30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3900"/>
              <a:buNone/>
            </a:pPr>
            <a:r>
              <a:rPr lang="en" sz="3200" dirty="0"/>
              <a:t>Ganges River Pollution</a:t>
            </a:r>
            <a:endParaRPr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Essential Question</a:t>
            </a:r>
            <a:endParaRPr dirty="0"/>
          </a:p>
        </p:txBody>
      </p:sp>
      <p:sp>
        <p:nvSpPr>
          <p:cNvPr id="124" name="Google Shape;124;p3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3200" dirty="0"/>
              <a:t>Does clean water impact more than just our personal use? </a:t>
            </a:r>
            <a:endParaRPr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Learning Objectives</a:t>
            </a:r>
            <a:endParaRPr dirty="0"/>
          </a:p>
        </p:txBody>
      </p:sp>
      <p:sp>
        <p:nvSpPr>
          <p:cNvPr id="130" name="Google Shape;130;p3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dirty="0"/>
              <a:t>Examine the effects of water pollution in India.</a:t>
            </a:r>
            <a:endParaRPr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dirty="0"/>
              <a:t>Consider how water pollution and water conservation have impacted your community. 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dirty="0"/>
              <a:t>What does water pollution look like?</a:t>
            </a:r>
            <a:endParaRPr dirty="0"/>
          </a:p>
        </p:txBody>
      </p:sp>
      <p:pic>
        <p:nvPicPr>
          <p:cNvPr id="136" name="Google Shape;136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10375" y="1430428"/>
            <a:ext cx="5364222" cy="3185006"/>
          </a:xfrm>
          <a:prstGeom prst="rect">
            <a:avLst/>
          </a:prstGeom>
          <a:noFill/>
          <a:ln>
            <a:noFill/>
          </a:ln>
          <a:effectLst>
            <a:outerShdw blurRad="114300" dist="139700" dir="2700000" algn="tl" rotWithShape="0">
              <a:srgbClr val="000000">
                <a:alpha val="0"/>
              </a:srgbClr>
            </a:outerShdw>
          </a:effectLst>
        </p:spPr>
      </p:pic>
      <p:sp>
        <p:nvSpPr>
          <p:cNvPr id="137" name="Google Shape;137;p33"/>
          <p:cNvSpPr txBox="1"/>
          <p:nvPr/>
        </p:nvSpPr>
        <p:spPr>
          <a:xfrm>
            <a:off x="1810375" y="4725501"/>
            <a:ext cx="536422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dirty="0"/>
              <a:t>It’s OPTIC-al</a:t>
            </a:r>
            <a:endParaRPr dirty="0"/>
          </a:p>
        </p:txBody>
      </p:sp>
      <p:sp>
        <p:nvSpPr>
          <p:cNvPr id="143" name="Google Shape;143;p34"/>
          <p:cNvSpPr txBox="1">
            <a:spLocks noGrp="1"/>
          </p:cNvSpPr>
          <p:nvPr>
            <p:ph type="body" idx="1"/>
          </p:nvPr>
        </p:nvSpPr>
        <p:spPr>
          <a:xfrm>
            <a:off x="457201" y="1451610"/>
            <a:ext cx="5359399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 b="1" dirty="0"/>
              <a:t>O: Observations </a:t>
            </a:r>
            <a:r>
              <a:rPr lang="en" sz="2200" dirty="0"/>
              <a:t>about the picture.</a:t>
            </a:r>
            <a:endParaRPr sz="2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 b="1" dirty="0"/>
              <a:t>P: Parts </a:t>
            </a:r>
            <a:r>
              <a:rPr lang="en" sz="2200" dirty="0"/>
              <a:t>that seem important or significant.</a:t>
            </a:r>
            <a:endParaRPr sz="2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 b="1" dirty="0"/>
              <a:t>T: Title </a:t>
            </a:r>
            <a:r>
              <a:rPr lang="en" sz="2200" dirty="0"/>
              <a:t>of the picture (find it or create one).</a:t>
            </a:r>
            <a:endParaRPr sz="2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200" b="1" dirty="0"/>
              <a:t>I: Interpretation </a:t>
            </a:r>
            <a:r>
              <a:rPr lang="en" sz="2200" dirty="0"/>
              <a:t>of</a:t>
            </a:r>
            <a:r>
              <a:rPr lang="en" sz="2200" b="1" dirty="0"/>
              <a:t> </a:t>
            </a:r>
            <a:r>
              <a:rPr lang="en" sz="2200" dirty="0"/>
              <a:t>the picture’s message. </a:t>
            </a:r>
            <a:endParaRPr dirty="0"/>
          </a:p>
          <a:p>
            <a:pPr marL="800100" lvl="1" indent="-342900" algn="l" rtl="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SzPts val="1530"/>
              <a:buChar char="○"/>
            </a:pPr>
            <a:r>
              <a:rPr lang="en" sz="1600" i="1" dirty="0"/>
              <a:t>What does this picture tell us? </a:t>
            </a:r>
            <a:endParaRPr sz="1600" i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200" b="1" dirty="0"/>
              <a:t>C: Conclusion</a:t>
            </a:r>
            <a:r>
              <a:rPr lang="en" sz="2200" dirty="0"/>
              <a:t> you draw.</a:t>
            </a:r>
            <a:endParaRPr dirty="0"/>
          </a:p>
          <a:p>
            <a:pPr marL="800100" lvl="1" indent="-342900" algn="l" rtl="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SzPts val="1530"/>
              <a:buChar char="○"/>
            </a:pPr>
            <a:r>
              <a:rPr lang="en" sz="1600" i="1" dirty="0"/>
              <a:t>What do you predict about the future based on this picture?</a:t>
            </a:r>
            <a:r>
              <a:rPr lang="en" sz="1600" dirty="0"/>
              <a:t>  </a:t>
            </a:r>
            <a:endParaRPr sz="16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sz="2400" dirty="0"/>
          </a:p>
        </p:txBody>
      </p:sp>
      <p:pic>
        <p:nvPicPr>
          <p:cNvPr id="144" name="Google Shape;144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6600" y="1200150"/>
            <a:ext cx="274320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It’s OPTIC-al</a:t>
            </a:r>
            <a:endParaRPr/>
          </a:p>
        </p:txBody>
      </p:sp>
      <p:sp>
        <p:nvSpPr>
          <p:cNvPr id="150" name="Google Shape;150;p35"/>
          <p:cNvSpPr txBox="1"/>
          <p:nvPr/>
        </p:nvSpPr>
        <p:spPr>
          <a:xfrm>
            <a:off x="457200" y="1451600"/>
            <a:ext cx="8229600" cy="3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82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your area matching your group number. Take your “It’s OPTIC</a:t>
            </a:r>
            <a:r>
              <a:rPr lang="en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-al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graphic organizer. </a:t>
            </a:r>
            <a:endParaRPr sz="2600" dirty="0"/>
          </a:p>
          <a:p>
            <a:pPr marL="457200" marR="0" lvl="0" indent="-482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Fill out the parts of O-P-T-I-C listed on the large poster next to your picture. </a:t>
            </a:r>
            <a:endParaRPr sz="2600" dirty="0"/>
          </a:p>
          <a:p>
            <a:pPr marL="457200" marR="0" lvl="0" indent="-48260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your graphic organizer, write a short description of the picture you just analyzed. </a:t>
            </a:r>
            <a:endParaRPr sz="2600" dirty="0"/>
          </a:p>
        </p:txBody>
      </p:sp>
      <p:pic>
        <p:nvPicPr>
          <p:cNvPr id="151" name="Google Shape;151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12675" y="292975"/>
            <a:ext cx="1158626" cy="1158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Carousel/Gallery Walk </a:t>
            </a:r>
            <a:endParaRPr/>
          </a:p>
        </p:txBody>
      </p:sp>
      <p:sp>
        <p:nvSpPr>
          <p:cNvPr id="157" name="Google Shape;157;p3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" dirty="0"/>
              <a:t>Rotate clockwise to each picture around the            room. </a:t>
            </a:r>
            <a:endParaRPr dirty="0"/>
          </a:p>
          <a:p>
            <a:pPr marL="342900" lvl="0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" dirty="0"/>
              <a:t>At each new picture, look at what your classmates wrote for their OPTIC descriptions. Then, with your group, write your own description on your personal graphic organizer. </a:t>
            </a:r>
            <a:endParaRPr dirty="0"/>
          </a:p>
        </p:txBody>
      </p:sp>
      <p:pic>
        <p:nvPicPr>
          <p:cNvPr id="158" name="Google Shape;158;p36" title="Gallery Walk Carousel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7300" y="484210"/>
            <a:ext cx="1868376" cy="94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Painting a Picture</a:t>
            </a:r>
            <a:endParaRPr dirty="0"/>
          </a:p>
        </p:txBody>
      </p:sp>
      <p:sp>
        <p:nvSpPr>
          <p:cNvPr id="164" name="Google Shape;164;p3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" dirty="0"/>
              <a:t>Once you have looked at each picture, work with your group to fill out the conclusion portion of the graphic organizer together.  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" dirty="0"/>
              <a:t>As a group, come to a consensus and draw a conclusion about what these pictures mean for this geographic region.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65" name="Google Shape;165;p37" title="PaintingAPictur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6252" y="267551"/>
            <a:ext cx="854476" cy="104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856</Words>
  <Application>Microsoft Office PowerPoint</Application>
  <PresentationFormat>On-screen Show (16:9)</PresentationFormat>
  <Paragraphs>65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Noto Sans Symbols</vt:lpstr>
      <vt:lpstr>Constantia</vt:lpstr>
      <vt:lpstr>Georgia</vt:lpstr>
      <vt:lpstr>Simple Light</vt:lpstr>
      <vt:lpstr>LEARN theme</vt:lpstr>
      <vt:lpstr>PowerPoint Presentation</vt:lpstr>
      <vt:lpstr>What’s In Your Water?</vt:lpstr>
      <vt:lpstr>Essential Question</vt:lpstr>
      <vt:lpstr>Learning Objectives</vt:lpstr>
      <vt:lpstr>What does water pollution look like?</vt:lpstr>
      <vt:lpstr>It’s OPTIC-al</vt:lpstr>
      <vt:lpstr>It’s OPTIC-al</vt:lpstr>
      <vt:lpstr>Carousel/Gallery Walk </vt:lpstr>
      <vt:lpstr>Painting a Picture</vt:lpstr>
      <vt:lpstr>Why-Lighting</vt:lpstr>
      <vt:lpstr>Elbow Partner Discussion</vt:lpstr>
      <vt:lpstr>Two-Minute Paper</vt:lpstr>
      <vt:lpstr>Director of OWRB, Julie Cunningham</vt:lpstr>
      <vt:lpstr>Two-Minute Paper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McNaughton, Jason M.</cp:lastModifiedBy>
  <cp:revision>1</cp:revision>
  <dcterms:modified xsi:type="dcterms:W3CDTF">2024-11-05T16:32:01Z</dcterms:modified>
</cp:coreProperties>
</file>