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8" autoAdjust="0"/>
    <p:restoredTop sz="94660"/>
  </p:normalViewPr>
  <p:slideViewPr>
    <p:cSldViewPr snapToGrid="0">
      <p:cViewPr varScale="1">
        <p:scale>
          <a:sx n="173" d="100"/>
          <a:sy n="173" d="100"/>
        </p:scale>
        <p:origin x="92" y="5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c1ba340b7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c1ba340b7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c1ba340b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c1ba340b7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c3c4807d1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c3c4807d1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c3c4807d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7c3c4807d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c1ba340b7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c1ba340b7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/>
              <a:t>Ask students </a:t>
            </a:r>
            <a:r>
              <a:rPr lang="en-US"/>
              <a:t>Image Source: </a:t>
            </a:r>
            <a:r>
              <a:rPr lang="en-US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Shlotthauer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K. (2018). [Photo Image] Trash piles up at Arcadia Lake--Edmond's main source of drinking water. The Oklahoman. Retrieved from https://</a:t>
            </a:r>
            <a:r>
              <a:rPr lang="en-US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oklahoman.com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/article/5599714/trash-piles-up-at-arcadia-lake</a:t>
            </a:r>
            <a:b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think about what they’re seeing in the picture. Ask them to pay attention to all the parts, the color of the water, the different types of debris they’re seeing, etc.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c3c4807d1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c3c4807d1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c3c4807d1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c3c4807d1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Make sure all the pictures have been numbered 1-6 so they can match the picture to the correct box on their graphic organizer.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32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c1ba340b7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c1ba340b7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students at each picture and tell them not to rotate until you direct them to.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c1ba340b7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c1ba340b7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c3c4807d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7c3c4807d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Image source: </a:t>
            </a:r>
            <a:r>
              <a:rPr lang="en-US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Shlotthauer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K. (2018). [Photo Image] Trash piles up at Arcadia Lake--Edmond's main source of drinking water. The Oklahoman. Retrieved from https://</a:t>
            </a:r>
            <a:r>
              <a:rPr lang="en-US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oklahoman.com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/article/5599714/trash-piles-up-at-arcadia-lake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315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■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○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○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■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4BAvdIznV4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youtu.be/P4BAvdIznV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Director of OWRB, Julie Cunningham</a:t>
            </a:r>
            <a:endParaRPr dirty="0"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1"/>
          </p:nvPr>
        </p:nvSpPr>
        <p:spPr>
          <a:xfrm>
            <a:off x="1999343" y="4284724"/>
            <a:ext cx="5145314" cy="458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tx1"/>
                </a:solidFill>
              </a:rPr>
              <a:t>K20 Center. (2020, February 13). ICAP - What's in your Water. YouTube. Retrieved from 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https://youtu.be/P4BAvdIznV4 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Online Media 2" title="ICAP - What's in your Water">
            <a:hlinkClick r:id="" action="ppaction://media"/>
            <a:extLst>
              <a:ext uri="{FF2B5EF4-FFF2-40B4-BE49-F238E27FC236}">
                <a16:creationId xmlns:a16="http://schemas.microsoft.com/office/drawing/2014/main" id="{C0CD9452-7F6E-4562-B634-18918738C3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48800" y="1392011"/>
            <a:ext cx="5145314" cy="2894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Two-Minute Paper</a:t>
            </a:r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back to your Two-Minute Paper. Add to your paper a response to the following question: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How can we support efforts to clean, protect, and </a:t>
            </a:r>
            <a:endParaRPr i="1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conserve our water and water sources?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 Your Water?</a:t>
            </a:r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7th Grade Geograph</a:t>
            </a:r>
            <a:r>
              <a:rPr lang="en-US"/>
              <a:t>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457200" y="524786"/>
            <a:ext cx="8229600" cy="74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Objective</a:t>
            </a:r>
            <a:endParaRPr dirty="0"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7939377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3900"/>
              <a:buNone/>
            </a:pPr>
            <a:r>
              <a:rPr lang="en" i="1"/>
              <a:t>By the end of this lesson, students will understand the impact of water pollution in India and in their own community.</a:t>
            </a:r>
            <a:endParaRPr i="1"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2"/>
          </p:nvPr>
        </p:nvSpPr>
        <p:spPr>
          <a:xfrm>
            <a:off x="457174" y="3371614"/>
            <a:ext cx="7819102" cy="1168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i="1"/>
              <a:t>Does clean water impact more than just our personal use?</a:t>
            </a:r>
            <a:endParaRPr/>
          </a:p>
        </p:txBody>
      </p:sp>
      <p:sp>
        <p:nvSpPr>
          <p:cNvPr id="5" name="Google Shape;78;p19">
            <a:extLst>
              <a:ext uri="{FF2B5EF4-FFF2-40B4-BE49-F238E27FC236}">
                <a16:creationId xmlns:a16="http://schemas.microsoft.com/office/drawing/2014/main" id="{84D45FBD-F04A-284F-A608-8FB69419E488}"/>
              </a:ext>
            </a:extLst>
          </p:cNvPr>
          <p:cNvSpPr txBox="1">
            <a:spLocks/>
          </p:cNvSpPr>
          <p:nvPr/>
        </p:nvSpPr>
        <p:spPr>
          <a:xfrm>
            <a:off x="457174" y="2799318"/>
            <a:ext cx="8229600" cy="66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>
              <a:buSzPts val="5000"/>
            </a:pPr>
            <a:r>
              <a:rPr lang="en-US" dirty="0"/>
              <a:t>Essential Question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water pollution look like?</a:t>
            </a:r>
            <a:endParaRPr/>
          </a:p>
        </p:txBody>
      </p:sp>
      <p:pic>
        <p:nvPicPr>
          <p:cNvPr id="87" name="Google Shape;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375" y="1430428"/>
            <a:ext cx="5364222" cy="3185006"/>
          </a:xfrm>
          <a:prstGeom prst="rect">
            <a:avLst/>
          </a:prstGeom>
          <a:noFill/>
          <a:ln>
            <a:noFill/>
          </a:ln>
          <a:effectLst>
            <a:outerShdw blurRad="114300" dist="139700" dir="2700000" algn="tl" rotWithShape="0">
              <a:prstClr val="black">
                <a:alpha val="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5FA6A4-8A7D-5B4A-A1FF-786CFE908A39}"/>
              </a:ext>
            </a:extLst>
          </p:cNvPr>
          <p:cNvSpPr txBox="1"/>
          <p:nvPr/>
        </p:nvSpPr>
        <p:spPr>
          <a:xfrm>
            <a:off x="1810375" y="4725501"/>
            <a:ext cx="5364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</a:t>
            </a:r>
            <a:r>
              <a:rPr lang="en-US" sz="70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Shlotthauer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K. (2018). Trash piles up at Arcadia Lake--Edmond's main source of drinking water [Image]. </a:t>
            </a:r>
            <a:r>
              <a:rPr lang="en-US" sz="700" i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Oklahoman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</a:t>
            </a:r>
            <a:r>
              <a:rPr lang="en-US" sz="70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oklahoman.com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/article/5599714/trash-piles-up-at-arcadia-lake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It’s OPTIC-al</a:t>
            </a:r>
            <a:endParaRPr dirty="0"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457201" y="1451610"/>
            <a:ext cx="5359399" cy="3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/>
              <a:t>O: </a:t>
            </a:r>
            <a:r>
              <a:rPr lang="en" sz="2200" b="1"/>
              <a:t>Observations </a:t>
            </a:r>
            <a:r>
              <a:rPr lang="en" sz="2200"/>
              <a:t>about the picture.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/>
              <a:t>P: </a:t>
            </a:r>
            <a:r>
              <a:rPr lang="en" sz="2200" b="1"/>
              <a:t>Parts </a:t>
            </a:r>
            <a:r>
              <a:rPr lang="en" sz="2200"/>
              <a:t>that seem important or significant.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/>
              <a:t>T</a:t>
            </a:r>
            <a:r>
              <a:rPr lang="en" sz="2200" b="1"/>
              <a:t>: Title </a:t>
            </a:r>
            <a:r>
              <a:rPr lang="en" sz="2200"/>
              <a:t>of the picture (find it or create </a:t>
            </a:r>
            <a:r>
              <a:rPr lang="en-US" sz="2200"/>
              <a:t>one)</a:t>
            </a:r>
            <a:r>
              <a:rPr lang="en" sz="2200"/>
              <a:t>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I: </a:t>
            </a:r>
            <a:r>
              <a:rPr lang="en" sz="2200" b="1"/>
              <a:t>Interpret</a:t>
            </a:r>
            <a:r>
              <a:rPr lang="en-US" sz="2200" b="1" err="1"/>
              <a:t>ation</a:t>
            </a:r>
            <a:r>
              <a:rPr lang="en-US" sz="2200" b="1"/>
              <a:t> </a:t>
            </a:r>
            <a:r>
              <a:rPr lang="en-US" sz="2200"/>
              <a:t>of</a:t>
            </a:r>
            <a:r>
              <a:rPr lang="en" sz="2200" b="1"/>
              <a:t> </a:t>
            </a:r>
            <a:r>
              <a:rPr lang="en" sz="2200"/>
              <a:t>the </a:t>
            </a:r>
            <a:r>
              <a:rPr lang="en-US" sz="2200"/>
              <a:t>picture’s message</a:t>
            </a:r>
            <a:r>
              <a:rPr lang="en" sz="2200"/>
              <a:t>. </a:t>
            </a:r>
          </a:p>
          <a:p>
            <a:pPr marL="800100" lvl="1" indent="-342900">
              <a:lnSpc>
                <a:spcPct val="115000"/>
              </a:lnSpc>
            </a:pPr>
            <a:r>
              <a:rPr lang="en" sz="1600" i="1"/>
              <a:t>What does this picture tell us? </a:t>
            </a:r>
            <a:endParaRPr sz="16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C: </a:t>
            </a:r>
            <a:r>
              <a:rPr lang="en" sz="2200" b="1"/>
              <a:t>Conclusion</a:t>
            </a:r>
            <a:r>
              <a:rPr lang="en" sz="2200"/>
              <a:t> </a:t>
            </a:r>
            <a:r>
              <a:rPr lang="en-US" sz="2200"/>
              <a:t>you draw.</a:t>
            </a:r>
          </a:p>
          <a:p>
            <a:pPr marL="800100" lvl="1" indent="-342900">
              <a:lnSpc>
                <a:spcPct val="115000"/>
              </a:lnSpc>
            </a:pPr>
            <a:r>
              <a:rPr lang="en" sz="1600" i="1"/>
              <a:t>What do you predict about the future based </a:t>
            </a:r>
            <a:r>
              <a:rPr lang="en-US" sz="1600" i="1"/>
              <a:t>on</a:t>
            </a:r>
            <a:r>
              <a:rPr lang="en" sz="1600" i="1"/>
              <a:t> this picture?</a:t>
            </a:r>
            <a:r>
              <a:rPr lang="en" sz="1600"/>
              <a:t> 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" name="Card Graphic">
            <a:extLst>
              <a:ext uri="{FF2B5EF4-FFF2-40B4-BE49-F238E27FC236}">
                <a16:creationId xmlns:a16="http://schemas.microsoft.com/office/drawing/2014/main" id="{CB1261F5-0A84-4F06-8154-D2F027F0F80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16600" y="120015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OPTIC-al</a:t>
            </a:r>
            <a:endParaRPr/>
          </a:p>
        </p:txBody>
      </p:sp>
      <p:sp>
        <p:nvSpPr>
          <p:cNvPr id="7" name="Google Shape;100;p22">
            <a:extLst>
              <a:ext uri="{FF2B5EF4-FFF2-40B4-BE49-F238E27FC236}">
                <a16:creationId xmlns:a16="http://schemas.microsoft.com/office/drawing/2014/main" id="{E21BB608-32A0-4039-BFF8-3A7F764D419A}"/>
              </a:ext>
            </a:extLst>
          </p:cNvPr>
          <p:cNvSpPr txBox="1">
            <a:spLocks/>
          </p:cNvSpPr>
          <p:nvPr/>
        </p:nvSpPr>
        <p:spPr>
          <a:xfrm>
            <a:off x="457200" y="1451600"/>
            <a:ext cx="82296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■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○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○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■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-4572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Go to your area matching your group number. Take your “It’s OPTICAL” graphic organizer. </a:t>
            </a:r>
          </a:p>
          <a:p>
            <a:pPr indent="-4572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Fill out the parts of O-P-T-I-C listed on the large poster next to your picture. </a:t>
            </a:r>
          </a:p>
          <a:p>
            <a:pPr indent="-4572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On your graphic organizer, write a short description of the picture you just analyzed. </a:t>
            </a:r>
          </a:p>
        </p:txBody>
      </p:sp>
    </p:spTree>
    <p:extLst>
      <p:ext uri="{BB962C8B-B14F-4D97-AF65-F5344CB8AC3E}">
        <p14:creationId xmlns:p14="http://schemas.microsoft.com/office/powerpoint/2010/main" val="192397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Carousel/Gallery Walk </a:t>
            </a:r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Rotate clockwise to each picture around the room. </a:t>
            </a:r>
            <a:endParaRPr sz="2000" dirty="0"/>
          </a:p>
          <a:p>
            <a:pPr marL="342900" indent="-3429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At each new picture, look at what your classmates wrote for their OPTIC descriptions. Then, with your group, write your own description on your personal graphic organizer. </a:t>
            </a:r>
            <a:endParaRPr sz="2000" dirty="0"/>
          </a:p>
          <a:p>
            <a:pPr marL="342900" indent="-3429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Once you have looked at each picture, work with your group to fill out the conclusion portion of the graphic organizer together.  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342000" y="3120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Categorical Highlighting</a:t>
            </a:r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8114400" cy="35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As you read, look for information to help you respond to the following questions:</a:t>
            </a:r>
            <a:endParaRPr sz="2000" dirty="0"/>
          </a:p>
          <a:p>
            <a:pPr lvl="1" indent="-34290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What is contributing to the pollution of the Ganges River?</a:t>
            </a:r>
          </a:p>
          <a:p>
            <a:pPr lvl="1" indent="-34290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What efforts have been made to clean up </a:t>
            </a:r>
            <a:r>
              <a:rPr lang="en-US" sz="2000" dirty="0"/>
              <a:t>Ganges River</a:t>
            </a:r>
            <a:r>
              <a:rPr lang="en" sz="2000" dirty="0"/>
              <a:t>?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highlight>
                  <a:srgbClr val="FFFF00"/>
                </a:highlight>
              </a:rPr>
              <a:t>Highlight</a:t>
            </a:r>
            <a:r>
              <a:rPr lang="en" sz="2000" dirty="0"/>
              <a:t> any information in the reading that answers these questions.</a:t>
            </a:r>
            <a:endParaRPr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Once you have finished reading, share what you highlighted with your partner. Together, discuss the questions and what answers you found.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Two-Minute Paper</a:t>
            </a:r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870747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" sz="2200" dirty="0"/>
              <a:t>For the next two minutes, respond to the following questions on notebook paper:</a:t>
            </a:r>
            <a:endParaRPr sz="2300" dirty="0"/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" sz="2300" dirty="0"/>
              <a:t>What role do you play in water conservation and water pollution?</a:t>
            </a:r>
            <a:endParaRPr sz="2300" dirty="0"/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" sz="2300" dirty="0"/>
              <a:t>What impact does water conservation and water pollution have beyond just our personal use?</a:t>
            </a:r>
            <a:endParaRPr sz="2200" dirty="0"/>
          </a:p>
        </p:txBody>
      </p:sp>
      <p:pic>
        <p:nvPicPr>
          <p:cNvPr id="121" name="Google Shape;1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082" y="1059592"/>
            <a:ext cx="3508815" cy="2160687"/>
          </a:xfrm>
          <a:prstGeom prst="rect">
            <a:avLst/>
          </a:prstGeom>
          <a:noFill/>
          <a:ln>
            <a:noFill/>
          </a:ln>
          <a:effectLst>
            <a:outerShdw blurRad="114300" dist="139700" dir="2700000" algn="tl" rotWithShape="0">
              <a:prstClr val="black">
                <a:alpha val="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7AD1A7-6671-0C43-BE11-736837107571}"/>
              </a:ext>
            </a:extLst>
          </p:cNvPr>
          <p:cNvSpPr txBox="1"/>
          <p:nvPr/>
        </p:nvSpPr>
        <p:spPr>
          <a:xfrm>
            <a:off x="5375081" y="3290140"/>
            <a:ext cx="350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</a:t>
            </a:r>
            <a:r>
              <a:rPr lang="en-US" sz="80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Shlotthauer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K. (2018). Trash piles up at Arcadia Lake--Edmond's main source of drinking water [Image]. </a:t>
            </a:r>
            <a:r>
              <a:rPr lang="en-US" sz="800" i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Oklahoman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https://oklahoman.com/article/5599714/trash-piles-up-at-arcadia-lake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684</Words>
  <Application>Microsoft Office PowerPoint</Application>
  <PresentationFormat>On-screen Show (16:9)</PresentationFormat>
  <Paragraphs>48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Georgia</vt:lpstr>
      <vt:lpstr>Constantia</vt:lpstr>
      <vt:lpstr>Calibri</vt:lpstr>
      <vt:lpstr>Arial</vt:lpstr>
      <vt:lpstr>Noto Sans Symbols</vt:lpstr>
      <vt:lpstr>LEARN theme</vt:lpstr>
      <vt:lpstr>PowerPoint Presentation</vt:lpstr>
      <vt:lpstr>What’s In Your Water?</vt:lpstr>
      <vt:lpstr>Objective</vt:lpstr>
      <vt:lpstr>What does water pollution look like?</vt:lpstr>
      <vt:lpstr>It’s OPTIC-al</vt:lpstr>
      <vt:lpstr>It’s OPTIC-al</vt:lpstr>
      <vt:lpstr>Carousel/Gallery Walk </vt:lpstr>
      <vt:lpstr>Categorical Highlighting</vt:lpstr>
      <vt:lpstr>Two-Minute Paper</vt:lpstr>
      <vt:lpstr>Director of OWRB, Julie Cunningham</vt:lpstr>
      <vt:lpstr>Two-Minute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Hoang, Ada C.</cp:lastModifiedBy>
  <cp:revision>5</cp:revision>
  <dcterms:modified xsi:type="dcterms:W3CDTF">2020-02-13T21:14:57Z</dcterms:modified>
</cp:coreProperties>
</file>