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27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89C3"/>
    <a:srgbClr val="91192A"/>
    <a:srgbClr val="275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2"/>
    <p:restoredTop sz="94694"/>
  </p:normalViewPr>
  <p:slideViewPr>
    <p:cSldViewPr snapToGrid="0">
      <p:cViewPr varScale="1">
        <p:scale>
          <a:sx n="134" d="100"/>
          <a:sy n="134" d="100"/>
        </p:scale>
        <p:origin x="176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3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390F7-1AD0-1DE3-E02A-4ACE2C691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F1333-03C1-2283-35E5-78E0D974B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2F12E-A72F-3822-9A39-F04F23AE2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8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Heritage Auctions. (1865). </a:t>
            </a:r>
            <a:r>
              <a:rPr lang="en-US" sz="800" i="1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Civil War Union signed carte de </a:t>
            </a:r>
            <a:r>
              <a:rPr lang="en-US" sz="800" i="1" dirty="0" err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viste</a:t>
            </a:r>
            <a:r>
              <a:rPr lang="en-US" sz="800" i="1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 of drummer boy Johnny Clem </a:t>
            </a:r>
            <a:r>
              <a:rPr lang="en-US" sz="8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[Image]. Wikimedia Commons. https://</a:t>
            </a:r>
            <a:r>
              <a:rPr lang="en-US" sz="800" i="0" dirty="0" err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commons.wikimedia.org</a:t>
            </a:r>
            <a:r>
              <a:rPr lang="en-US" sz="8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/wiki/</a:t>
            </a:r>
            <a:r>
              <a:rPr lang="en-US" sz="800" i="0" dirty="0" err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File:John_Clem_signed_CDV.jpg</a:t>
            </a:r>
            <a:r>
              <a:rPr lang="en-US" sz="8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02123-F287-37A2-56C0-1612FB93E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B791B5-2CBF-56F9-7D64-4C54FB51D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037B0C-1248-4245-A595-2F3689775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800" i="0" dirty="0" err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Squyer</a:t>
            </a:r>
            <a:r>
              <a:rPr lang="en-US" sz="8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, H.S. (1885). [Portrait photograph of Harriet Tubman]. Wikimedia Commons. https://</a:t>
            </a:r>
            <a:r>
              <a:rPr lang="en-US" sz="800" i="0" dirty="0" err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commons.wikimedia.org</a:t>
            </a:r>
            <a:r>
              <a:rPr lang="en-US" sz="8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/wiki/File:Harriet_Tubman_by_Squyer,_NPG,_c1885.jpg</a:t>
            </a:r>
            <a:endParaRPr lang="en-US" sz="2000" dirty="0">
              <a:solidFill>
                <a:srgbClr val="292929"/>
              </a:solidFill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86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C3CE4-D6F1-EB67-831B-727392B25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36EC13-D989-03B8-8882-8CF01E224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E2B9D3-E9F0-F704-F1E2-3F5882990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i="1" dirty="0">
                <a:solidFill>
                  <a:srgbClr val="292929"/>
                </a:solidFill>
              </a:rPr>
              <a:t>Isaac Stand Watie Degataga </a:t>
            </a:r>
            <a:r>
              <a:rPr lang="en-US" sz="1100" i="0" dirty="0">
                <a:solidFill>
                  <a:srgbClr val="292929"/>
                </a:solidFill>
              </a:rPr>
              <a:t>[Image]. (1871). Wikimedia Commons. https://</a:t>
            </a:r>
            <a:r>
              <a:rPr lang="en-US" sz="1100" i="0" dirty="0" err="1">
                <a:solidFill>
                  <a:srgbClr val="292929"/>
                </a:solidFill>
              </a:rPr>
              <a:t>commons.wikimedia.org</a:t>
            </a:r>
            <a:r>
              <a:rPr lang="en-US" sz="1100" i="0" dirty="0">
                <a:solidFill>
                  <a:srgbClr val="292929"/>
                </a:solidFill>
              </a:rPr>
              <a:t>/wiki/</a:t>
            </a:r>
            <a:r>
              <a:rPr lang="en-US" sz="1100" i="0" dirty="0" err="1">
                <a:solidFill>
                  <a:srgbClr val="292929"/>
                </a:solidFill>
              </a:rPr>
              <a:t>File:Stand_Watie.jpg</a:t>
            </a:r>
            <a:r>
              <a:rPr lang="en-US" sz="1100" i="0" dirty="0">
                <a:solidFill>
                  <a:srgbClr val="292929"/>
                </a:solidFill>
              </a:rPr>
              <a:t> </a:t>
            </a:r>
            <a:endParaRPr lang="en-US" sz="1100" i="1" dirty="0">
              <a:solidFill>
                <a:srgbClr val="292929"/>
              </a:solidFill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38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3D921-6E2D-A002-024E-253235747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812000-6FC2-1EA6-376D-1569EB9E0D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0C99C0-3181-58E6-120E-A2B51B042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800" i="0" dirty="0" err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liftarn</a:t>
            </a:r>
            <a:r>
              <a:rPr lang="en-US" sz="8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. (2006, August 30). </a:t>
            </a:r>
            <a:r>
              <a:rPr lang="en-US" sz="800" i="1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Man silhouette </a:t>
            </a:r>
            <a:r>
              <a:rPr lang="en-US" sz="8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[Image]. Wikimedia Commons. https://</a:t>
            </a:r>
            <a:r>
              <a:rPr lang="en-US" sz="800" i="0" dirty="0" err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commons.wikimedia.org</a:t>
            </a:r>
            <a:r>
              <a:rPr lang="en-US" sz="8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/wiki/</a:t>
            </a:r>
            <a:r>
              <a:rPr lang="en-US" sz="800" i="0" dirty="0" err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File:Man_silhouette.svg</a:t>
            </a:r>
            <a:endParaRPr lang="en-US" sz="800" i="0" dirty="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41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4379E-2C14-5C95-F37E-EF2D1E652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264C03-CB6D-6FEA-C0CC-A6502E367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4135B-392B-BD2E-C3C5-39CABEF00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8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Brady, M. B. (1860). </a:t>
            </a:r>
            <a:r>
              <a:rPr lang="en-US" sz="800" i="1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Gen. Michael Cocoran </a:t>
            </a:r>
            <a:r>
              <a:rPr lang="en-US" sz="8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[Photograph]. Wikimedia Commons. https://</a:t>
            </a:r>
            <a:r>
              <a:rPr lang="en-US" sz="800" i="0" dirty="0" err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commons.wikimedia.org</a:t>
            </a:r>
            <a:r>
              <a:rPr lang="en-US" sz="8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/wiki/File:Gen._Michael_Corcoran_-_NARA_-_528494.jpg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12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BB333-15A2-FD86-5114-5D44FD653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42FFD4-EE8A-EB50-0171-6EFD4936E1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8A1236-6423-2E31-926D-881A1FF3C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Ritchie, J. (ca. 1864). </a:t>
            </a:r>
            <a:r>
              <a:rPr lang="en-US" sz="1100" i="1" dirty="0">
                <a:solidFill>
                  <a:srgbClr val="292929"/>
                </a:solidFill>
              </a:rPr>
              <a:t>William Harvey Carney </a:t>
            </a:r>
            <a:r>
              <a:rPr lang="en-US" sz="1100" i="0" dirty="0">
                <a:solidFill>
                  <a:srgbClr val="292929"/>
                </a:solidFill>
              </a:rPr>
              <a:t>[Image]. Wikimedia Commons. https://</a:t>
            </a:r>
            <a:r>
              <a:rPr lang="en-US" sz="1100" i="0" dirty="0" err="1">
                <a:solidFill>
                  <a:srgbClr val="292929"/>
                </a:solidFill>
              </a:rPr>
              <a:t>commons.wikimedia.org</a:t>
            </a:r>
            <a:r>
              <a:rPr lang="en-US" sz="1100" i="0" dirty="0">
                <a:solidFill>
                  <a:srgbClr val="292929"/>
                </a:solidFill>
              </a:rPr>
              <a:t>/wiki/File:William_Harvey_Carney_c1864.jpg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54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AB08A-E541-8CE8-CD16-1BE838CBB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039EB2-0DED-5D29-EA89-3BBC4169F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2E3C9E-EDDA-4FD6-2A2B-A0F2D8CC9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i="1" dirty="0">
                <a:solidFill>
                  <a:srgbClr val="292929"/>
                </a:solidFill>
              </a:rPr>
              <a:t>Mathew Brady circa 1875</a:t>
            </a:r>
            <a:r>
              <a:rPr lang="en-US" sz="1100" i="0" dirty="0">
                <a:solidFill>
                  <a:srgbClr val="292929"/>
                </a:solidFill>
              </a:rPr>
              <a:t> [Photograph]. (ca. 1875). Wikimedia Commons. https://</a:t>
            </a:r>
            <a:r>
              <a:rPr lang="en-US" sz="1100" i="0" dirty="0" err="1">
                <a:solidFill>
                  <a:srgbClr val="292929"/>
                </a:solidFill>
              </a:rPr>
              <a:t>commons.wikimedia.org</a:t>
            </a:r>
            <a:r>
              <a:rPr lang="en-US" sz="1100" i="0" dirty="0">
                <a:solidFill>
                  <a:srgbClr val="292929"/>
                </a:solidFill>
              </a:rPr>
              <a:t>/wiki/File:Mathew_Brady_circa_1875.png  </a:t>
            </a:r>
            <a:endParaRPr lang="en-US" sz="1100" i="1" dirty="0">
              <a:solidFill>
                <a:srgbClr val="292929"/>
              </a:solidFill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2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38991-4628-C6CC-9985-1AC9E4A36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2CC5FD-C1FA-3C31-5D49-0A1F4AEB0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0AEAC4-CCB3-C076-F9B6-DAFF8EF07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i="0" dirty="0" err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liftarn</a:t>
            </a:r>
            <a:r>
              <a:rPr lang="en-US" sz="11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. (2006, August 30). </a:t>
            </a:r>
            <a:r>
              <a:rPr lang="en-US" sz="1100" i="1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Man silhouette </a:t>
            </a:r>
            <a:r>
              <a:rPr lang="en-US" sz="11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[Image]. Wikimedia Commons. https://</a:t>
            </a:r>
            <a:r>
              <a:rPr lang="en-US" sz="1100" i="0" dirty="0" err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commons.wikimedia.org</a:t>
            </a:r>
            <a:r>
              <a:rPr lang="en-US" sz="11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/wiki/</a:t>
            </a:r>
            <a:r>
              <a:rPr lang="en-US" sz="1100" i="0" dirty="0" err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File:Man_silhouette.svg</a:t>
            </a:r>
            <a:endParaRPr lang="en-US" sz="1100" i="0" dirty="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79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35663-7BE2-242E-1C55-2D56AA902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A18271-23D1-9B08-68DC-10F147C409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0F2AFE-9CF0-8343-C119-E3B2E4257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 err="1">
                <a:solidFill>
                  <a:srgbClr val="292929"/>
                </a:solidFill>
              </a:rPr>
              <a:t>TradingCardsNPS</a:t>
            </a:r>
            <a:r>
              <a:rPr lang="en-US" sz="1100" dirty="0">
                <a:solidFill>
                  <a:srgbClr val="292929"/>
                </a:solidFill>
              </a:rPr>
              <a:t>. (2012, May 18). </a:t>
            </a:r>
            <a:r>
              <a:rPr lang="en-US" sz="1100" i="1" dirty="0">
                <a:solidFill>
                  <a:srgbClr val="292929"/>
                </a:solidFill>
              </a:rPr>
              <a:t>Civil War soldier, spy, and author </a:t>
            </a:r>
            <a:r>
              <a:rPr lang="en-US" sz="1100" i="0" dirty="0">
                <a:solidFill>
                  <a:srgbClr val="292929"/>
                </a:solidFill>
              </a:rPr>
              <a:t>[Image]. Wikimedia Commons. https://</a:t>
            </a:r>
            <a:r>
              <a:rPr lang="en-US" sz="1100" i="0" dirty="0" err="1">
                <a:solidFill>
                  <a:srgbClr val="292929"/>
                </a:solidFill>
              </a:rPr>
              <a:t>commons.wikimedia.org</a:t>
            </a:r>
            <a:r>
              <a:rPr lang="en-US" sz="1100" i="0" dirty="0">
                <a:solidFill>
                  <a:srgbClr val="292929"/>
                </a:solidFill>
              </a:rPr>
              <a:t>/wiki/File:Civil_War_Soldier,_Spy,_</a:t>
            </a:r>
            <a:r>
              <a:rPr lang="en-US" sz="1100" i="0" dirty="0" err="1">
                <a:solidFill>
                  <a:srgbClr val="292929"/>
                </a:solidFill>
              </a:rPr>
              <a:t>and_Author</a:t>
            </a:r>
            <a:r>
              <a:rPr lang="en-US" sz="1100" i="0" dirty="0">
                <a:solidFill>
                  <a:srgbClr val="292929"/>
                </a:solidFill>
              </a:rPr>
              <a:t>_(7223011484).jpg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26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Why-Lighting.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3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4c260ff96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4c260ff96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Jigsaw.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https://learn.k20center.ou.edu/strategy/179</a:t>
            </a:r>
            <a:endParaRPr lang="en-US" sz="1100" dirty="0">
              <a:solidFill>
                <a:srgbClr val="1155CC"/>
              </a:solidFill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92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Two-voice poem.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https://learn.k20center.ou.edu/strategy/133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1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Bell ringers and exit tickets. Strategies.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https://learn.k20center.ou.edu/strategy/125</a:t>
            </a:r>
            <a:endParaRPr lang="en-US" u="sng" dirty="0">
              <a:solidFill>
                <a:schemeClr val="hlink"/>
              </a:solidFill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4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c260ff96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4c260ff96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Historical mingle.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https://learn.k20center.ou.edu/strategy/184</a:t>
            </a:r>
            <a:endParaRPr lang="en-US" sz="1100" dirty="0">
              <a:solidFill>
                <a:srgbClr val="292929"/>
              </a:solidFill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6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Historical mingle.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https://learn.k20center.ou.edu/strategy/184</a:t>
            </a:r>
            <a:endParaRPr lang="en-US" sz="1100" dirty="0">
              <a:solidFill>
                <a:srgbClr val="292929"/>
              </a:solidFill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2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Center. (n.d.). Historical mingle. Strategies. </a:t>
            </a:r>
            <a:r>
              <a:rPr lang="en-US" sz="12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https://learn.k20center.ou.edu/strategy/184</a:t>
            </a:r>
            <a:endParaRPr lang="en-US" sz="1200" dirty="0">
              <a:solidFill>
                <a:srgbClr val="29292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2 minute timer </a:t>
            </a:r>
            <a:r>
              <a:rPr lang="en-US" dirty="0"/>
              <a:t>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=HcEEAnwOt2c&amp;list=PL-aUhEQeaZXLMF3fItNDxiuSkEr0pq0c2&amp;index=5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56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Historical mingle.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https://learn.k20center.ou.edu/strategy/184</a:t>
            </a:r>
            <a:endParaRPr lang="en-US" sz="1100" dirty="0">
              <a:solidFill>
                <a:srgbClr val="292929"/>
              </a:solidFill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45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Gardner, A. (1863). </a:t>
            </a:r>
            <a:r>
              <a:rPr lang="en-US" i="1" dirty="0"/>
              <a:t>Abraham Lincoln November 1863 </a:t>
            </a:r>
            <a:r>
              <a:rPr lang="en-US" dirty="0"/>
              <a:t>[Image]. Wikimedia Commons. https://</a:t>
            </a:r>
            <a:r>
              <a:rPr lang="en-US" dirty="0" err="1"/>
              <a:t>commons.wikimedia.org</a:t>
            </a:r>
            <a:r>
              <a:rPr lang="en-US" dirty="0"/>
              <a:t>/wiki/File:Abraham_Lincoln_November_1863.jpg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29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D113F-EF37-FEFF-AE63-19406CB9F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4D572B-9CD4-8557-BFCD-9BBDA1EF4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7B6389-0650-DB2E-247F-8961F95D6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8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Vannerson, J. (1864, March). </a:t>
            </a:r>
            <a:r>
              <a:rPr lang="en-US" sz="800" i="1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Portrait of Gen. Robert E. Lee, officer of the Confederate Army </a:t>
            </a:r>
            <a:r>
              <a:rPr lang="en-US" sz="8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[Image]. Wikimedia Commons. https://</a:t>
            </a:r>
            <a:r>
              <a:rPr lang="en-US" sz="800" i="0" dirty="0" err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commons.wikimedia.org</a:t>
            </a:r>
            <a:r>
              <a:rPr lang="en-US" sz="8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/wiki/</a:t>
            </a:r>
            <a:r>
              <a:rPr lang="en-US" sz="800" i="0" dirty="0" err="1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File:Robert_Edward_Lee.jpg</a:t>
            </a:r>
            <a:r>
              <a:rPr lang="en-US" sz="800" i="0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Subtitle: Calibri Reg., 26pt</a:t>
            </a:r>
            <a:endParaRPr dirty="0"/>
          </a:p>
        </p:txBody>
      </p:sp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tabLst/>
              <a:defRPr/>
            </a:pPr>
            <a:r>
              <a:rPr lang="en-US" dirty="0"/>
              <a:t>Subtitle: Calibri Reg., 26pt</a:t>
            </a:r>
          </a:p>
        </p:txBody>
      </p:sp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TITLE_AND_BODY_1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 hasCustomPrompt="1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 hasCustomPrompt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lvl="2" indent="-4572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Wingdings" pitchFamily="2" charset="2"/>
              <a:buChar char="§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obert_Edward_Lee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arriet_Tubman_by_Squyer,_NPG,_c1885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m.wikipedia.org/wiki/Fichier:Stand_Watie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illiam_Harvey_Carney_c1864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thew_Brady_1875_cropped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radingcardsnpsyahoocom/722301148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cEEAnwOt2c?list=PL-aUhEQeaZXLMF3fItNDxiuSkEr0pq0c2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Abraham_Lincoln_head_on_shoulders_photo_portrait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D5FF8-A74B-BD72-FB03-00ACAB584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9853-7EC5-F049-F629-3E335333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Robert E. Lee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71A53-192B-7763-4BA3-23E42686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4850486" cy="3416400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Who had this role?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have you accomplished?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do you feel about the Civil War?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Why do you feel this way about the war? </a:t>
            </a:r>
          </a:p>
          <a:p>
            <a:endParaRPr lang="en-US" dirty="0"/>
          </a:p>
        </p:txBody>
      </p:sp>
      <p:pic>
        <p:nvPicPr>
          <p:cNvPr id="5" name="Google Shape;130;p9">
            <a:hlinkClick r:id="rId3"/>
            <a:extLst>
              <a:ext uri="{FF2B5EF4-FFF2-40B4-BE49-F238E27FC236}">
                <a16:creationId xmlns:a16="http://schemas.microsoft.com/office/drawing/2014/main" id="{0CE91C2D-7263-084C-EBCD-5A5637CB05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8442" y="660654"/>
            <a:ext cx="2581963" cy="3822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11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B1DD1-2138-4D4A-149D-FEA6A9EC4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0ABB-05B3-D63B-0D94-A460A994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Lincoln Clem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950BF-F33E-3D3F-D524-5F6A116F3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4850486" cy="3416400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Who had this role?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have you accomplished?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do you feel about the Civil War?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Why do you feel this way about the war? </a:t>
            </a:r>
          </a:p>
          <a:p>
            <a:endParaRPr lang="en-US" dirty="0"/>
          </a:p>
        </p:txBody>
      </p:sp>
      <p:pic>
        <p:nvPicPr>
          <p:cNvPr id="4" name="Google Shape;139;p10">
            <a:extLst>
              <a:ext uri="{FF2B5EF4-FFF2-40B4-BE49-F238E27FC236}">
                <a16:creationId xmlns:a16="http://schemas.microsoft.com/office/drawing/2014/main" id="{D2450E72-9B7A-74EA-9A52-AEEED5284C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2725" y="660654"/>
            <a:ext cx="2380096" cy="3822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31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AE97A-BE13-1776-7BA6-F2A9705CD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91E4-2B25-7949-02ED-0DA58A82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Harriet Tubman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45755-6BE7-0F12-B264-9691B682B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4850486" cy="3416400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Who had this role?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have you accomplished?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do you feel about the Civil War?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Why do you feel this way about the war? </a:t>
            </a:r>
          </a:p>
          <a:p>
            <a:endParaRPr lang="en-US" dirty="0"/>
          </a:p>
        </p:txBody>
      </p:sp>
      <p:pic>
        <p:nvPicPr>
          <p:cNvPr id="5" name="Google Shape;147;p11">
            <a:hlinkClick r:id="rId3"/>
            <a:extLst>
              <a:ext uri="{FF2B5EF4-FFF2-40B4-BE49-F238E27FC236}">
                <a16:creationId xmlns:a16="http://schemas.microsoft.com/office/drawing/2014/main" id="{BF9A0D9B-F571-AC46-A289-0C66815392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4633" y="524172"/>
            <a:ext cx="2865729" cy="3820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45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97F2F-DE4D-8417-5521-71E703758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805A-2D6F-F935-CFC4-EFD29E18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 Watie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ECF18-ABBF-F106-3F7A-C8FB25B9B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4850486" cy="3416400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Who had this role?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have you accomplished?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do you feel about the Civil War?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Why do you feel this way about the war? </a:t>
            </a:r>
          </a:p>
          <a:p>
            <a:endParaRPr lang="en-US" dirty="0"/>
          </a:p>
        </p:txBody>
      </p:sp>
      <p:pic>
        <p:nvPicPr>
          <p:cNvPr id="4" name="Google Shape;152;p12">
            <a:hlinkClick r:id="rId3"/>
            <a:extLst>
              <a:ext uri="{FF2B5EF4-FFF2-40B4-BE49-F238E27FC236}">
                <a16:creationId xmlns:a16="http://schemas.microsoft.com/office/drawing/2014/main" id="{78E3ADF9-5AE9-564F-475E-00195ACD398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7997" y="553263"/>
            <a:ext cx="3486750" cy="3820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271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9F1A4-CE25-4BE7-9149-F3466DC33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B6E0C-EA06-3407-38A7-037FD3D7D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 Kye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64EC0-9C17-4419-1FB8-3E5517FD1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4850486" cy="3416400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Who had this role?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What have you accomplished?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How do you feel about the Civil War?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Why do you feel this way about the war?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Why do we think there is no known photo of George Kye?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What does this tell us about society?</a:t>
            </a:r>
          </a:p>
        </p:txBody>
      </p:sp>
      <p:pic>
        <p:nvPicPr>
          <p:cNvPr id="6" name="Google Shape;163;p13">
            <a:extLst>
              <a:ext uri="{FF2B5EF4-FFF2-40B4-BE49-F238E27FC236}">
                <a16:creationId xmlns:a16="http://schemas.microsoft.com/office/drawing/2014/main" id="{1E16CEC4-426A-31CB-20BF-136CDDF3E5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5212" y="927411"/>
            <a:ext cx="2866150" cy="3131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4;p13">
            <a:extLst>
              <a:ext uri="{FF2B5EF4-FFF2-40B4-BE49-F238E27FC236}">
                <a16:creationId xmlns:a16="http://schemas.microsoft.com/office/drawing/2014/main" id="{242C34AF-3B68-DF7B-D409-E34E4A2E79C3}"/>
              </a:ext>
            </a:extLst>
          </p:cNvPr>
          <p:cNvSpPr txBox="1"/>
          <p:nvPr/>
        </p:nvSpPr>
        <p:spPr>
          <a:xfrm>
            <a:off x="6267450" y="1784661"/>
            <a:ext cx="1428750" cy="3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Known Photo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287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87BD8-38F0-7D34-A499-80213D653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A49D-F3C6-68CA-5A8C-875AC6CA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Michael Corcoran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16154-749D-6BAB-CED7-9A2F9BCFA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4850486" cy="3416400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Who had this role?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have you accomplished?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do you feel about the Civil War?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Why do you feel this way about the war? </a:t>
            </a:r>
          </a:p>
          <a:p>
            <a:endParaRPr lang="en-US" dirty="0"/>
          </a:p>
        </p:txBody>
      </p:sp>
      <p:pic>
        <p:nvPicPr>
          <p:cNvPr id="5" name="Google Shape;169;p14">
            <a:extLst>
              <a:ext uri="{FF2B5EF4-FFF2-40B4-BE49-F238E27FC236}">
                <a16:creationId xmlns:a16="http://schemas.microsoft.com/office/drawing/2014/main" id="{A0866E1B-42FC-0D5F-15BD-322D39137D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4749" y="556641"/>
            <a:ext cx="3266826" cy="382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75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36B57-6492-B019-7132-0508CCA5C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EC681-0F03-5E24-5333-93DACEEE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William Harvey Carney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F76A6-20FD-B2C8-E75B-9EE78AF11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4850486" cy="3416400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Who had this role?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have you accomplished?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do you feel about the Civil War?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Why do you feel this way about the war? </a:t>
            </a:r>
          </a:p>
        </p:txBody>
      </p:sp>
      <p:pic>
        <p:nvPicPr>
          <p:cNvPr id="4" name="Google Shape;180;p15">
            <a:hlinkClick r:id="rId3"/>
            <a:extLst>
              <a:ext uri="{FF2B5EF4-FFF2-40B4-BE49-F238E27FC236}">
                <a16:creationId xmlns:a16="http://schemas.microsoft.com/office/drawing/2014/main" id="{1954A59D-E06B-01F3-1C4E-DF9CE34BE4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7948" y="515163"/>
            <a:ext cx="2379097" cy="382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11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D62BD-3AD9-3BDF-7765-0D1F810EF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62BF-1C87-AD6B-544C-D0927DF9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Mathew Brady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65941-2B6B-2B66-6C27-02D3B46FF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4850486" cy="3416400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Who had this role?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have you accomplished?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do you feel about the Civil War?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Why do you feel this way about the war? </a:t>
            </a:r>
          </a:p>
        </p:txBody>
      </p:sp>
      <p:pic>
        <p:nvPicPr>
          <p:cNvPr id="5" name="Google Shape;185;p16">
            <a:hlinkClick r:id="rId3"/>
            <a:extLst>
              <a:ext uri="{FF2B5EF4-FFF2-40B4-BE49-F238E27FC236}">
                <a16:creationId xmlns:a16="http://schemas.microsoft.com/office/drawing/2014/main" id="{AB80A1C3-B82A-5431-6FC9-E576630262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8958" y="566166"/>
            <a:ext cx="2865730" cy="382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209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92F11-5F51-9415-85D2-A0A5439B9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F6E0-7CBD-E02D-7D59-188C9182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 Jane Richards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6541D-1486-C627-64EA-67B65D0E2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4850486" cy="3416400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Who had this role?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What have you accomplished?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How do you feel about the Civil War?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Why do you feel this way about the war?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Why do we think there is no known photo of Mary Jane Richards?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What does this tell us about society?</a:t>
            </a:r>
          </a:p>
        </p:txBody>
      </p:sp>
      <p:pic>
        <p:nvPicPr>
          <p:cNvPr id="6" name="Google Shape;163;p13">
            <a:extLst>
              <a:ext uri="{FF2B5EF4-FFF2-40B4-BE49-F238E27FC236}">
                <a16:creationId xmlns:a16="http://schemas.microsoft.com/office/drawing/2014/main" id="{C0ABE941-0E25-2F0E-D0C1-93EC45E8AE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5212" y="927411"/>
            <a:ext cx="2866150" cy="3131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4;p13">
            <a:extLst>
              <a:ext uri="{FF2B5EF4-FFF2-40B4-BE49-F238E27FC236}">
                <a16:creationId xmlns:a16="http://schemas.microsoft.com/office/drawing/2014/main" id="{68188ABB-84B8-3104-E4C2-ACE34C172E2D}"/>
              </a:ext>
            </a:extLst>
          </p:cNvPr>
          <p:cNvSpPr txBox="1"/>
          <p:nvPr/>
        </p:nvSpPr>
        <p:spPr>
          <a:xfrm>
            <a:off x="6267450" y="1784661"/>
            <a:ext cx="1428750" cy="3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Known Photo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7395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B32C5-EB1A-D9C2-28E4-D422E56AD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5A2A-8B39-303F-CF77-73EAA287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Loreta Janeta Velázquez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349C6-7E08-520B-B3B6-811F20147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4850486" cy="3416400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Who had this role?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What have you accomplished?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How do you feel about the Civil War?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Why do you feel this way about the war?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Why is this the only image we have of Loreta Janeta Velázquez?</a:t>
            </a:r>
          </a:p>
        </p:txBody>
      </p:sp>
      <p:pic>
        <p:nvPicPr>
          <p:cNvPr id="4" name="Google Shape;202;p18">
            <a:hlinkClick r:id="rId3"/>
            <a:extLst>
              <a:ext uri="{FF2B5EF4-FFF2-40B4-BE49-F238E27FC236}">
                <a16:creationId xmlns:a16="http://schemas.microsoft.com/office/drawing/2014/main" id="{CF33D53B-8EFA-ED60-566F-7314A8E8D6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7987" y="661261"/>
            <a:ext cx="2730336" cy="3820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78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ctrTitle"/>
          </p:nvPr>
        </p:nvSpPr>
        <p:spPr>
          <a:xfrm>
            <a:off x="771525" y="744575"/>
            <a:ext cx="7696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Blue or Gray?</a:t>
            </a:r>
            <a:endParaRPr dirty="0"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771525" y="2834125"/>
            <a:ext cx="7696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Perspectives in the Civil War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E57B-F720-66E5-4F35-AD67F43A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C33CE-4720-768A-E11A-1406D77D4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Read through the notes in your graphic organizer.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notice any similarities or trends?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Are there similarities between particular people and for which side of the Civil War they fought?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Find and circle, underline, or highlight any interesting connections.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76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50C7A-DA4D-1263-616F-C19613F98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C8F10-5747-3889-5197-CA31E996B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/>
              <a:t>Share the connections you found. </a:t>
            </a:r>
          </a:p>
          <a:p>
            <a:pPr marL="622300" indent="-457200">
              <a:spcBef>
                <a:spcPts val="52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72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178C1-05A4-5481-931B-FC4A714C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Why-Lighting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93796-EA85-4CD0-CD02-A15875289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dirty="0"/>
              <a:t>With your partner, read your assigned document.</a:t>
            </a:r>
          </a:p>
          <a:p>
            <a:pPr indent="-457200">
              <a:spcBef>
                <a:spcPts val="1120"/>
              </a:spcBef>
              <a:buFont typeface="Arial" panose="020B0604020202020204" pitchFamily="34" charset="0"/>
              <a:buChar char="•"/>
            </a:pPr>
            <a:r>
              <a:rPr lang="en-US" dirty="0"/>
              <a:t>You are the expert on this document.</a:t>
            </a:r>
          </a:p>
          <a:p>
            <a:pPr indent="-457200">
              <a:spcBef>
                <a:spcPts val="1120"/>
              </a:spcBef>
              <a:buFont typeface="Arial" panose="020B0604020202020204" pitchFamily="34" charset="0"/>
              <a:buChar char="•"/>
            </a:pPr>
            <a:r>
              <a:rPr lang="en-US" dirty="0"/>
              <a:t>Why-Light your document:</a:t>
            </a:r>
          </a:p>
          <a:p>
            <a:pPr marL="752079" lvl="1" indent="-457200" algn="l" rtl="0">
              <a:spcBef>
                <a:spcPts val="1120"/>
              </a:spcBef>
              <a:spcAft>
                <a:spcPts val="0"/>
              </a:spcAft>
              <a:buSzPts val="2210"/>
              <a:buFont typeface="Courier New" panose="02070309020205020404" pitchFamily="49" charset="0"/>
              <a:buChar char="o"/>
            </a:pPr>
            <a:r>
              <a:rPr lang="en-US" sz="2600" dirty="0"/>
              <a:t>Highlight information you think is important.</a:t>
            </a:r>
          </a:p>
          <a:p>
            <a:pPr marL="752079" lvl="1" indent="-457200" algn="l" rtl="0">
              <a:spcBef>
                <a:spcPts val="1120"/>
              </a:spcBef>
              <a:spcAft>
                <a:spcPts val="0"/>
              </a:spcAft>
              <a:buSzPts val="2210"/>
              <a:buFont typeface="Courier New" panose="02070309020205020404" pitchFamily="49" charset="0"/>
              <a:buChar char="o"/>
            </a:pPr>
            <a:r>
              <a:rPr lang="en-US" sz="2600" dirty="0"/>
              <a:t>In the margins, write why you highlighted this information.</a:t>
            </a:r>
          </a:p>
          <a:p>
            <a:pPr marL="205730" lvl="0" indent="-40630" algn="l" rtl="0">
              <a:spcBef>
                <a:spcPts val="11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Google Shape;224;p21" title="Why-Lighting.png">
            <a:extLst>
              <a:ext uri="{FF2B5EF4-FFF2-40B4-BE49-F238E27FC236}">
                <a16:creationId xmlns:a16="http://schemas.microsoft.com/office/drawing/2014/main" id="{45CA0DD6-A207-C758-698B-381AF17534E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3750" y="95250"/>
            <a:ext cx="1537226" cy="1537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636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BF94-B794-0E3D-BDE6-62ABEEA9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Jigsaw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B3B8A-1E80-BD1A-5A93-B0ECC5F3F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dirty="0"/>
              <a:t>Each person in your group has read a different article. </a:t>
            </a:r>
          </a:p>
          <a:p>
            <a:pPr indent="-457200">
              <a:spcBef>
                <a:spcPts val="1120"/>
              </a:spcBef>
              <a:buFont typeface="Arial" panose="020B0604020202020204" pitchFamily="34" charset="0"/>
              <a:buChar char="•"/>
            </a:pPr>
            <a:r>
              <a:rPr lang="en-US" dirty="0"/>
              <a:t>Share your expertise with your group.</a:t>
            </a:r>
          </a:p>
          <a:p>
            <a:pPr indent="-457200">
              <a:spcBef>
                <a:spcPts val="112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As others share, take notes over each reading in your Jigsaw Graphic Organizer.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Google Shape;231;p22" title="Jigsaw.png">
            <a:extLst>
              <a:ext uri="{FF2B5EF4-FFF2-40B4-BE49-F238E27FC236}">
                <a16:creationId xmlns:a16="http://schemas.microsoft.com/office/drawing/2014/main" id="{BD042552-CD6C-D07B-76F5-6221A7E7DBD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9339" y="76140"/>
            <a:ext cx="1343085" cy="1343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601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607D-93FF-5EAC-A6E6-E91869C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Two-Voice Poem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28297-2AA5-91F5-B3E3-4B30CAC81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299" y="1152475"/>
            <a:ext cx="8468625" cy="3416400"/>
          </a:xfrm>
        </p:spPr>
        <p:txBody>
          <a:bodyPr/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dirty="0"/>
              <a:t>Based on the Historical Mingle activity and your readings from the Jigsaw activity, write a Two-Voice Poem that illustrates two different Civil War perspectives. </a:t>
            </a:r>
          </a:p>
          <a:p>
            <a:pPr indent="-457200">
              <a:spcBef>
                <a:spcPts val="1120"/>
              </a:spcBef>
              <a:buFont typeface="Arial" panose="020B0604020202020204" pitchFamily="34" charset="0"/>
              <a:buChar char="•"/>
            </a:pPr>
            <a:r>
              <a:rPr lang="en-US" dirty="0"/>
              <a:t>One perspective should be that of a woman, immigrant, African American (free or enslaved), or Native American.</a:t>
            </a:r>
          </a:p>
          <a:p>
            <a:pPr indent="-457200">
              <a:spcBef>
                <a:spcPts val="1120"/>
              </a:spcBef>
              <a:buFont typeface="Arial" panose="020B0604020202020204" pitchFamily="34" charset="0"/>
              <a:buChar char="•"/>
            </a:pPr>
            <a:r>
              <a:rPr lang="en-US" dirty="0"/>
              <a:t>Remember to be factual and respectful in your representation.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Google Shape;238;p23" title="Two Voice Poems.png">
            <a:extLst>
              <a:ext uri="{FF2B5EF4-FFF2-40B4-BE49-F238E27FC236}">
                <a16:creationId xmlns:a16="http://schemas.microsoft.com/office/drawing/2014/main" id="{B6A5C936-3897-A92F-4223-160D78A2C38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9871" y="199099"/>
            <a:ext cx="1885260" cy="1064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490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F7B0-1EC6-10E9-84C4-F24C8E28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43F46-434C-3F0B-1785-6EB0D5DEA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Respond to the following questions: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do people fight?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worth fighting for?</a:t>
            </a:r>
          </a:p>
          <a:p>
            <a:endParaRPr lang="en-US" dirty="0"/>
          </a:p>
        </p:txBody>
      </p:sp>
      <p:pic>
        <p:nvPicPr>
          <p:cNvPr id="4" name="Google Shape;245;g28361d9642a_0_6" title="Bell Ringers and Exit Tickets.png">
            <a:extLst>
              <a:ext uri="{FF2B5EF4-FFF2-40B4-BE49-F238E27FC236}">
                <a16:creationId xmlns:a16="http://schemas.microsoft.com/office/drawing/2014/main" id="{F32EDEE4-748A-8AE5-ABC6-6F81F60374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2550" y="193725"/>
            <a:ext cx="2084750" cy="1075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43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ctrTitle"/>
          </p:nvPr>
        </p:nvSpPr>
        <p:spPr>
          <a:xfrm>
            <a:off x="908700" y="1117825"/>
            <a:ext cx="7326600" cy="16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52" name="Google Shape;52;p12"/>
          <p:cNvSpPr txBox="1">
            <a:spLocks noGrp="1"/>
          </p:cNvSpPr>
          <p:nvPr>
            <p:ph type="subTitle" idx="1"/>
          </p:nvPr>
        </p:nvSpPr>
        <p:spPr>
          <a:xfrm>
            <a:off x="908700" y="2778625"/>
            <a:ext cx="7326600" cy="1491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Why do people fight? </a:t>
            </a:r>
          </a:p>
          <a:p>
            <a:pPr marL="4826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What is worth fighting for?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E698-3ECB-81B1-9B5F-CEE8B24B1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850" y="85900"/>
            <a:ext cx="8232300" cy="2052600"/>
          </a:xfrm>
        </p:spPr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FD432-E5AD-B480-6EA7-CC6EFACC6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850" y="2175450"/>
            <a:ext cx="8232300" cy="792600"/>
          </a:xfrm>
        </p:spPr>
        <p:txBody>
          <a:bodyPr/>
          <a:lstStyle/>
          <a:p>
            <a:pPr marL="482600" lvl="0" indent="-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Describe various perspectives and motives of persons involved in the U.S. Civil War. </a:t>
            </a: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Understand the impact and contributions of specific groups during the conflict.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4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E1FE-2A78-43AB-311A-8ECECFD4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Mingle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91DA-BCD8-2859-317D-8909F9BD8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3927921" cy="3416400"/>
          </a:xfrm>
        </p:spPr>
        <p:txBody>
          <a:bodyPr/>
          <a:lstStyle/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the biographical information on your card.</a:t>
            </a:r>
          </a:p>
          <a:p>
            <a:pPr marL="571500" lvl="0" indent="-457200" algn="l" rtl="0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Assume the role of this real Civil War figure. </a:t>
            </a:r>
          </a:p>
          <a:p>
            <a:pPr marL="571500" lvl="0" indent="-457200" algn="l" rtl="0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Take 2–3 minutes to read through your role. </a:t>
            </a:r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FDFBE2D3-F75C-FC5F-9420-83D3B1975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258" y="1017725"/>
            <a:ext cx="3676317" cy="29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6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874AF-A95C-EF19-D145-FA0EA9EE0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35A0-AB5F-F72D-8AC9-AE8C32DB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Mingle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AB416-4375-1629-71DD-264219D38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4450436" cy="3416400"/>
          </a:xfrm>
        </p:spPr>
        <p:txBody>
          <a:bodyPr/>
          <a:lstStyle/>
          <a:p>
            <a:pPr marL="571500" lvl="0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“Meet” other people who also lived through the Civil War. </a:t>
            </a:r>
            <a:endParaRPr lang="en-US" sz="3000" dirty="0"/>
          </a:p>
          <a:p>
            <a:pPr marL="571500" lvl="0" indent="-482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You should: </a:t>
            </a:r>
            <a:endParaRPr lang="en-US" sz="3000" dirty="0"/>
          </a:p>
          <a:p>
            <a:pPr marL="939800" lvl="1" indent="-3683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Get up from your seat</a:t>
            </a:r>
            <a:endParaRPr lang="en-US" sz="2200" dirty="0"/>
          </a:p>
          <a:p>
            <a:pPr marL="939800" lvl="1" indent="-3683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Meet with someone else </a:t>
            </a:r>
            <a:endParaRPr lang="en-US" sz="2200" dirty="0"/>
          </a:p>
          <a:p>
            <a:pPr marL="939800" lvl="1" indent="-3683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Introduce yourself</a:t>
            </a:r>
            <a:endParaRPr lang="en-US" sz="2200" dirty="0"/>
          </a:p>
          <a:p>
            <a:pPr marL="939800" lvl="1" indent="-3683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Talk about yourself and your experiences in the Civil War </a:t>
            </a:r>
            <a:endParaRPr lang="en-US" sz="2200" dirty="0"/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8058730-F13A-8E1F-3E2D-9ADE8B7F0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258" y="1017725"/>
            <a:ext cx="3676317" cy="29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2FE3-618D-272C-629E-8233D967E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53F41-C274-AEFA-07A8-B6C2353A4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lvl="0" indent="-482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“What do you do?” </a:t>
            </a:r>
          </a:p>
          <a:p>
            <a:pPr marL="571500" lvl="0" indent="-482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“Where are you from originally?” </a:t>
            </a:r>
          </a:p>
          <a:p>
            <a:pPr marL="571500" lvl="0" indent="-482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“What have your experiences been like during the Civil War?” </a:t>
            </a:r>
          </a:p>
          <a:p>
            <a:pPr marL="571500" lvl="0" indent="-482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“For which side are you fighting?” </a:t>
            </a:r>
          </a:p>
          <a:p>
            <a:pPr marL="571500" lvl="0" indent="-482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“Have you seen any battles?“</a:t>
            </a:r>
          </a:p>
          <a:p>
            <a:pPr marL="571500" lvl="0" indent="-482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“Can you vote? If so, which presidential candidate did you vote for?” </a:t>
            </a:r>
          </a:p>
          <a:p>
            <a:endParaRPr lang="en-US" sz="2400" dirty="0"/>
          </a:p>
        </p:txBody>
      </p:sp>
      <p:pic>
        <p:nvPicPr>
          <p:cNvPr id="4" name="Online Media 3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92ABB65D-D199-CCC3-0039-82C062C8C7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12593" y="205014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A82C-345F-3944-F494-4935FCDC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8A19D-FA1D-6857-3291-8C7A49852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lvl="0" indent="-457200">
              <a:spcBef>
                <a:spcPts val="0"/>
              </a:spcBef>
            </a:pPr>
            <a:r>
              <a:rPr lang="en-US" dirty="0"/>
              <a:t>Take notes about each person from the Historical Mingle using your Historical Roles Graphic Organizer. </a:t>
            </a:r>
          </a:p>
          <a:p>
            <a:pPr marL="571500" lvl="0" indent="-457200" algn="l" rtl="0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During the discussion, share out information about the person you portrayed during the activity. </a:t>
            </a:r>
          </a:p>
          <a:p>
            <a:pPr marL="1028700" lvl="1" indent="-457200">
              <a:spcBef>
                <a:spcPts val="600"/>
              </a:spcBef>
              <a:buSzPts val="2600"/>
              <a:buFont typeface="Courier New" panose="02070309020205020404" pitchFamily="49" charset="0"/>
              <a:buChar char="o"/>
            </a:pPr>
            <a:r>
              <a:rPr lang="en-US" sz="2400" dirty="0"/>
              <a:t>Include which side they may have taken during the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8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ADE6-DAD5-3249-22F6-D8C6E520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Abraham Lincoln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F67B4-36C9-3BCE-08F9-55755C7B3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4850486" cy="3416400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Who had this role?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have you accomplished?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do you feel about the Civil War?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Why do you feel this way about the war? </a:t>
            </a:r>
          </a:p>
          <a:p>
            <a:endParaRPr lang="en-US" dirty="0"/>
          </a:p>
        </p:txBody>
      </p:sp>
      <p:pic>
        <p:nvPicPr>
          <p:cNvPr id="4" name="Google Shape;122;p8">
            <a:hlinkClick r:id="rId3"/>
            <a:extLst>
              <a:ext uri="{FF2B5EF4-FFF2-40B4-BE49-F238E27FC236}">
                <a16:creationId xmlns:a16="http://schemas.microsoft.com/office/drawing/2014/main" id="{659FD47A-02CF-DCE7-4B22-CE7EE43EC4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7353" y="585216"/>
            <a:ext cx="2910149" cy="3822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01612"/>
      </p:ext>
    </p:extLst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9C3"/>
      </a:accent1>
      <a:accent2>
        <a:srgbClr val="285782"/>
      </a:accent2>
      <a:accent3>
        <a:srgbClr val="90192A"/>
      </a:accent3>
      <a:accent4>
        <a:srgbClr val="E6BC37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1528</Words>
  <Application>Microsoft Macintosh PowerPoint</Application>
  <PresentationFormat>On-screen Show (16:9)</PresentationFormat>
  <Paragraphs>137</Paragraphs>
  <Slides>25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Wingdings</vt:lpstr>
      <vt:lpstr>K20 LEARN</vt:lpstr>
      <vt:lpstr>PowerPoint Presentation</vt:lpstr>
      <vt:lpstr>Blue or Gray?</vt:lpstr>
      <vt:lpstr>Essential Questions</vt:lpstr>
      <vt:lpstr>Lesson Objectives</vt:lpstr>
      <vt:lpstr>Historical Mingle</vt:lpstr>
      <vt:lpstr>Historical Mingle</vt:lpstr>
      <vt:lpstr>Questions to Ask</vt:lpstr>
      <vt:lpstr>Discussion</vt:lpstr>
      <vt:lpstr>Abraham Lincoln</vt:lpstr>
      <vt:lpstr>General Robert E. Lee</vt:lpstr>
      <vt:lpstr>John Lincoln Clem</vt:lpstr>
      <vt:lpstr>Harriet Tubman</vt:lpstr>
      <vt:lpstr>Stand Watie</vt:lpstr>
      <vt:lpstr>George Kye</vt:lpstr>
      <vt:lpstr>Michael Corcoran</vt:lpstr>
      <vt:lpstr>William Harvey Carney</vt:lpstr>
      <vt:lpstr>Mathew Brady</vt:lpstr>
      <vt:lpstr>Mary Jane Richards</vt:lpstr>
      <vt:lpstr>Loreta Janeta Velázquez</vt:lpstr>
      <vt:lpstr>Analysis</vt:lpstr>
      <vt:lpstr>Analysis</vt:lpstr>
      <vt:lpstr>Why-Lighting Activity</vt:lpstr>
      <vt:lpstr>Jigsaw Activity</vt:lpstr>
      <vt:lpstr>Two-Voice Poem</vt:lpstr>
      <vt:lpstr>Exit Ticket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 Gray?</dc:title>
  <dc:subject/>
  <dc:creator>K20 Center</dc:creator>
  <cp:keywords/>
  <dc:description/>
  <cp:lastModifiedBy>Gracia, Ann M.</cp:lastModifiedBy>
  <cp:revision>12</cp:revision>
  <dcterms:modified xsi:type="dcterms:W3CDTF">2025-06-12T21:17:57Z</dcterms:modified>
  <cp:category/>
</cp:coreProperties>
</file>