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1"/>
  </p:notesMasterIdLst>
  <p:sldIdLst>
    <p:sldId id="256" r:id="rId3"/>
    <p:sldId id="257" r:id="rId4"/>
    <p:sldId id="258" r:id="rId5"/>
    <p:sldId id="27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4" roundtripDataSignature="AMtx7miRvUaG6mb1FShgIk+JJO+dUZ/V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2F084-D426-4910-A517-3ABB1646A125}" v="7" dt="2020-03-06T18:42:57.564"/>
  </p1510:revLst>
</p1510:revInfo>
</file>

<file path=ppt/tableStyles.xml><?xml version="1.0" encoding="utf-8"?>
<a:tblStyleLst xmlns:a="http://schemas.openxmlformats.org/drawingml/2006/main" def="{626592A5-4C7A-4984-BD1F-040940EAFEC9}">
  <a:tblStyle styleId="{626592A5-4C7A-4984-BD1F-040940EAFEC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62"/>
  </p:normalViewPr>
  <p:slideViewPr>
    <p:cSldViewPr snapToGrid="0" snapToObjects="1">
      <p:cViewPr varScale="1">
        <p:scale>
          <a:sx n="162" d="100"/>
          <a:sy n="162" d="100"/>
        </p:scale>
        <p:origin x="144"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1202F084-D426-4910-A517-3ABB1646A125}"/>
    <pc:docChg chg="custSel addSld delSld modSld">
      <pc:chgData name="Taylor Thurston" userId="10285e41d43c4120" providerId="LiveId" clId="{1202F084-D426-4910-A517-3ABB1646A125}" dt="2020-03-06T18:43:00.511" v="25" actId="1076"/>
      <pc:docMkLst>
        <pc:docMk/>
      </pc:docMkLst>
      <pc:sldChg chg="modSp">
        <pc:chgData name="Taylor Thurston" userId="10285e41d43c4120" providerId="LiveId" clId="{1202F084-D426-4910-A517-3ABB1646A125}" dt="2020-03-06T18:39:37.162" v="13" actId="6549"/>
        <pc:sldMkLst>
          <pc:docMk/>
          <pc:sldMk cId="0" sldId="258"/>
        </pc:sldMkLst>
        <pc:spChg chg="mod">
          <ac:chgData name="Taylor Thurston" userId="10285e41d43c4120" providerId="LiveId" clId="{1202F084-D426-4910-A517-3ABB1646A125}" dt="2020-03-06T18:39:37.162" v="13" actId="6549"/>
          <ac:spMkLst>
            <pc:docMk/>
            <pc:sldMk cId="0" sldId="258"/>
            <ac:spMk id="86" creationId="{00000000-0000-0000-0000-000000000000}"/>
          </ac:spMkLst>
        </pc:spChg>
      </pc:sldChg>
      <pc:sldChg chg="del">
        <pc:chgData name="Taylor Thurston" userId="10285e41d43c4120" providerId="LiveId" clId="{1202F084-D426-4910-A517-3ABB1646A125}" dt="2020-03-06T18:40:12.800" v="15" actId="47"/>
        <pc:sldMkLst>
          <pc:docMk/>
          <pc:sldMk cId="0" sldId="259"/>
        </pc:sldMkLst>
      </pc:sldChg>
      <pc:sldChg chg="modSp">
        <pc:chgData name="Taylor Thurston" userId="10285e41d43c4120" providerId="LiveId" clId="{1202F084-D426-4910-A517-3ABB1646A125}" dt="2020-03-06T18:41:41.843" v="16" actId="20577"/>
        <pc:sldMkLst>
          <pc:docMk/>
          <pc:sldMk cId="0" sldId="266"/>
        </pc:sldMkLst>
        <pc:spChg chg="mod">
          <ac:chgData name="Taylor Thurston" userId="10285e41d43c4120" providerId="LiveId" clId="{1202F084-D426-4910-A517-3ABB1646A125}" dt="2020-03-06T18:41:41.843" v="16" actId="20577"/>
          <ac:spMkLst>
            <pc:docMk/>
            <pc:sldMk cId="0" sldId="266"/>
            <ac:spMk id="134" creationId="{00000000-0000-0000-0000-000000000000}"/>
          </ac:spMkLst>
        </pc:spChg>
      </pc:sldChg>
      <pc:sldChg chg="modSp">
        <pc:chgData name="Taylor Thurston" userId="10285e41d43c4120" providerId="LiveId" clId="{1202F084-D426-4910-A517-3ABB1646A125}" dt="2020-03-06T18:42:15.766" v="21" actId="14100"/>
        <pc:sldMkLst>
          <pc:docMk/>
          <pc:sldMk cId="0" sldId="267"/>
        </pc:sldMkLst>
        <pc:spChg chg="mod">
          <ac:chgData name="Taylor Thurston" userId="10285e41d43c4120" providerId="LiveId" clId="{1202F084-D426-4910-A517-3ABB1646A125}" dt="2020-03-06T18:42:15.766" v="21" actId="14100"/>
          <ac:spMkLst>
            <pc:docMk/>
            <pc:sldMk cId="0" sldId="267"/>
            <ac:spMk id="140" creationId="{00000000-0000-0000-0000-000000000000}"/>
          </ac:spMkLst>
        </pc:spChg>
      </pc:sldChg>
      <pc:sldChg chg="addSp delSp modSp">
        <pc:chgData name="Taylor Thurston" userId="10285e41d43c4120" providerId="LiveId" clId="{1202F084-D426-4910-A517-3ABB1646A125}" dt="2020-03-06T18:43:00.511" v="25" actId="1076"/>
        <pc:sldMkLst>
          <pc:docMk/>
          <pc:sldMk cId="0" sldId="270"/>
        </pc:sldMkLst>
        <pc:spChg chg="del">
          <ac:chgData name="Taylor Thurston" userId="10285e41d43c4120" providerId="LiveId" clId="{1202F084-D426-4910-A517-3ABB1646A125}" dt="2020-03-06T18:42:57.257" v="23" actId="478"/>
          <ac:spMkLst>
            <pc:docMk/>
            <pc:sldMk cId="0" sldId="270"/>
            <ac:spMk id="3" creationId="{ADE95AD1-D501-2346-B225-5EA215BBF257}"/>
          </ac:spMkLst>
        </pc:spChg>
        <pc:spChg chg="add mod">
          <ac:chgData name="Taylor Thurston" userId="10285e41d43c4120" providerId="LiveId" clId="{1202F084-D426-4910-A517-3ABB1646A125}" dt="2020-03-06T18:43:00.511" v="25" actId="1076"/>
          <ac:spMkLst>
            <pc:docMk/>
            <pc:sldMk cId="0" sldId="270"/>
            <ac:spMk id="5" creationId="{EAD0888B-F413-496A-BB4E-0BD3EDE33495}"/>
          </ac:spMkLst>
        </pc:spChg>
        <pc:spChg chg="mod">
          <ac:chgData name="Taylor Thurston" userId="10285e41d43c4120" providerId="LiveId" clId="{1202F084-D426-4910-A517-3ABB1646A125}" dt="2020-03-06T18:42:47.346" v="22" actId="13926"/>
          <ac:spMkLst>
            <pc:docMk/>
            <pc:sldMk cId="0" sldId="270"/>
            <ac:spMk id="157" creationId="{00000000-0000-0000-0000-000000000000}"/>
          </ac:spMkLst>
        </pc:spChg>
      </pc:sldChg>
      <pc:sldChg chg="add">
        <pc:chgData name="Taylor Thurston" userId="10285e41d43c4120" providerId="LiveId" clId="{1202F084-D426-4910-A517-3ABB1646A125}" dt="2020-03-06T18:40:09.738" v="14"/>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XPpiKKsCl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90c87f12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790c87f120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90c87f12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790c87f120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90c87f12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790c87f120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92345257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7923452578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Type student answers into this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92345257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7923452578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90c87f12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790c87f120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sng" strike="noStrike" cap="none" dirty="0">
                <a:solidFill>
                  <a:schemeClr val="dk1"/>
                </a:solidFill>
                <a:effectLst/>
                <a:latin typeface="Arial"/>
                <a:ea typeface="Arial"/>
                <a:cs typeface="Arial"/>
                <a:sym typeface="Arial"/>
                <a:hlinkClick r:id="rId3"/>
              </a:rPr>
              <a:t>https://youtu.be/XPpiKKsClTY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92345257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7923452578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Type student answers into this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92345257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7923452578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5a89f34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5a89f34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273e02a3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6273e02a3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90c87f12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790c87f12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9234525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7923452578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2778"/>
              </a:lnSpc>
              <a:spcBef>
                <a:spcPts val="0"/>
              </a:spcBef>
              <a:spcAft>
                <a:spcPts val="0"/>
              </a:spcAft>
              <a:buClr>
                <a:schemeClr val="dk1"/>
              </a:buClr>
              <a:buSzPts val="1100"/>
              <a:buFont typeface="Arial"/>
              <a:buNone/>
            </a:pPr>
            <a:r>
              <a:rPr lang="en-US" sz="1100" b="0" i="0" u="none" strike="noStrike" cap="none" dirty="0">
                <a:solidFill>
                  <a:schemeClr val="dk1"/>
                </a:solidFill>
                <a:effectLst/>
                <a:latin typeface="Arial"/>
                <a:ea typeface="Arial"/>
                <a:cs typeface="Arial"/>
                <a:sym typeface="Arial"/>
              </a:rPr>
              <a:t>Library of Congress. (1908). 9 P.M. in an Indiana Glass Works, Aug. 1908. Location: Indiana. </a:t>
            </a:r>
            <a:r>
              <a:rPr lang="en-US" i="1" dirty="0">
                <a:solidFill>
                  <a:srgbClr val="000000"/>
                </a:solidFill>
                <a:latin typeface="Calibri"/>
                <a:ea typeface="Calibri"/>
                <a:cs typeface="Calibri"/>
                <a:sym typeface="Calibri"/>
              </a:rPr>
              <a:t>Library of Congress Prints and Photographs Division Washington, D.C. 20540 USA</a:t>
            </a:r>
            <a:r>
              <a:rPr lang="en-US" sz="1100" b="0" i="0" u="none" strike="noStrike" cap="none" dirty="0">
                <a:solidFill>
                  <a:schemeClr val="dk1"/>
                </a:solidFill>
                <a:effectLst/>
                <a:latin typeface="Arial"/>
                <a:ea typeface="Arial"/>
                <a:cs typeface="Arial"/>
                <a:sym typeface="Arial"/>
              </a:rPr>
              <a:t>. Retrieved from https://hdl.loc.gov/loc.pnp/nclc.01166</a:t>
            </a:r>
          </a:p>
          <a:p>
            <a:pPr marL="0" lvl="0" indent="0" algn="l" rtl="0">
              <a:lnSpc>
                <a:spcPct val="100000"/>
              </a:lnSpc>
              <a:spcBef>
                <a:spcPts val="80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9234525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79234525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effectLst/>
                <a:latin typeface="Arial"/>
                <a:ea typeface="Arial"/>
                <a:cs typeface="Arial"/>
                <a:sym typeface="Arial"/>
              </a:rPr>
              <a:t>Library of Congress. (n.d.). National Child Labor Committee, No. 69. Man with punching machine to drill into coal. Boy shovels out 10 hrs. daily, Laura Mine, Red Star, W. Va. Location: Red Star, West Virginia.. </a:t>
            </a:r>
            <a:r>
              <a:rPr lang="en-US" i="1" dirty="0">
                <a:solidFill>
                  <a:srgbClr val="000000"/>
                </a:solidFill>
                <a:latin typeface="Calibri"/>
                <a:ea typeface="Calibri"/>
                <a:cs typeface="Calibri"/>
                <a:sym typeface="Calibri"/>
              </a:rPr>
              <a:t>Library of Congress Prints and Photographs Division Washington, D.C. 20540 USA</a:t>
            </a:r>
            <a:r>
              <a:rPr lang="en-US" sz="1100" b="0" i="0" u="none" strike="noStrike" cap="none" dirty="0">
                <a:solidFill>
                  <a:schemeClr val="dk1"/>
                </a:solidFill>
                <a:effectLst/>
                <a:latin typeface="Arial"/>
                <a:ea typeface="Arial"/>
                <a:cs typeface="Arial"/>
                <a:sym typeface="Arial"/>
              </a:rPr>
              <a:t>. Retrieved from https://hdl.loc.gov/loc.pnp/nclc.01048</a:t>
            </a:r>
          </a:p>
          <a:p>
            <a:pPr marL="0" lvl="0" indent="0" algn="l" rtl="0">
              <a:lnSpc>
                <a:spcPct val="100000"/>
              </a:lnSpc>
              <a:spcBef>
                <a:spcPts val="80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92345257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792345257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effectLst/>
                <a:latin typeface="Arial"/>
                <a:ea typeface="Arial"/>
                <a:cs typeface="Arial"/>
                <a:sym typeface="Arial"/>
              </a:rPr>
              <a:t>Library of Congress (1909, January 19). 488 Macon, Ga. Lewis W. Hine 1-19-1909. Bibb Mill No. 1 Many youngsters here. Some boys were so small they had to climb up on the spinning frame to mend the broken threads and put back the empty bobbins. Location: Macon, Georgia.. </a:t>
            </a:r>
            <a:r>
              <a:rPr lang="en-US" i="1" dirty="0">
                <a:solidFill>
                  <a:srgbClr val="000000"/>
                </a:solidFill>
                <a:latin typeface="Calibri"/>
                <a:ea typeface="Calibri"/>
                <a:cs typeface="Calibri"/>
                <a:sym typeface="Calibri"/>
              </a:rPr>
              <a:t>Library of Congress Prints and Photographs Division Washington, D.C. 20540 USA</a:t>
            </a:r>
            <a:r>
              <a:rPr lang="en-US" sz="1100" b="0" i="0" u="none" strike="noStrike" cap="none" dirty="0">
                <a:solidFill>
                  <a:schemeClr val="dk1"/>
                </a:solidFill>
                <a:effectLst/>
                <a:latin typeface="Arial"/>
                <a:ea typeface="Arial"/>
                <a:cs typeface="Arial"/>
                <a:sym typeface="Arial"/>
              </a:rPr>
              <a:t>. Retrieved from https://hdl.loc.gov/loc.pnp/nclc.05394</a:t>
            </a:r>
            <a:endParaRPr lang="en-US" sz="900" i="1" dirty="0">
              <a:solidFill>
                <a:srgbClr val="999999"/>
              </a:solidFill>
              <a:latin typeface="Calibri"/>
              <a:ea typeface="Calibri"/>
              <a:cs typeface="Calibri"/>
              <a:sym typeface="Calibri"/>
            </a:endParaRPr>
          </a:p>
          <a:p>
            <a:pPr marL="0" lvl="0" indent="0" algn="l" rtl="0">
              <a:lnSpc>
                <a:spcPct val="116640"/>
              </a:lnSpc>
              <a:spcBef>
                <a:spcPts val="800"/>
              </a:spcBef>
              <a:spcAft>
                <a:spcPts val="0"/>
              </a:spcAft>
              <a:buClr>
                <a:schemeClr val="dk1"/>
              </a:buClr>
              <a:buSzPts val="1100"/>
              <a:buFont typeface="Arial"/>
              <a:buNone/>
            </a:pPr>
            <a:endParaRPr sz="900" i="1" dirty="0">
              <a:solidFill>
                <a:srgbClr val="999999"/>
              </a:solidFill>
              <a:latin typeface="Calibri"/>
              <a:ea typeface="Calibri"/>
              <a:cs typeface="Calibri"/>
              <a:sym typeface="Calibri"/>
            </a:endParaRPr>
          </a:p>
          <a:p>
            <a:pPr marL="0" lvl="0" indent="0" algn="l" rtl="0">
              <a:lnSpc>
                <a:spcPct val="100000"/>
              </a:lnSpc>
              <a:spcBef>
                <a:spcPts val="80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92345257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7923452578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effectLst/>
                <a:latin typeface="Arial"/>
                <a:ea typeface="Arial"/>
                <a:cs typeface="Arial"/>
                <a:sym typeface="Arial"/>
              </a:rPr>
              <a:t>Hine, L. (1912.). View of the Ewen Breaker of the Pa. Coal Co. The dust was so dense at times as to obscure the view. This dust penetrated the utmost recesses of the boy's lungs. A kind of slave-driver sometimes stands over the boys, prodding or kicking them into obedience. S. Pittston, Pa.. </a:t>
            </a:r>
            <a:r>
              <a:rPr lang="en-US" sz="1100" b="0" i="1" u="none" strike="noStrike" cap="none" dirty="0">
                <a:solidFill>
                  <a:schemeClr val="dk1"/>
                </a:solidFill>
                <a:effectLst/>
                <a:latin typeface="Arial"/>
                <a:ea typeface="Arial"/>
                <a:cs typeface="Arial"/>
                <a:sym typeface="Arial"/>
              </a:rPr>
              <a:t>National Archives Catalog</a:t>
            </a:r>
            <a:r>
              <a:rPr lang="en-US" sz="1100" b="0" i="0" u="none" strike="noStrike" cap="none" dirty="0">
                <a:solidFill>
                  <a:schemeClr val="dk1"/>
                </a:solidFill>
                <a:effectLst/>
                <a:latin typeface="Arial"/>
                <a:ea typeface="Arial"/>
                <a:cs typeface="Arial"/>
                <a:sym typeface="Arial"/>
              </a:rPr>
              <a:t>. Retrieved from https://catalog.archives.gov/id/523378</a:t>
            </a:r>
            <a:endParaRPr lang="en-US" dirty="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92345257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792345257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effectLst/>
                <a:latin typeface="Arial"/>
                <a:ea typeface="Arial"/>
                <a:cs typeface="Arial"/>
                <a:sym typeface="Arial"/>
              </a:rPr>
              <a:t>Hine, L. (1912.). Rosy, an 8 year old oyster shucker works steady all day from about 3 A.M. to 5 P.M. The baby will shuck as soon as she can handle the knife. Dunbar, La.. </a:t>
            </a:r>
            <a:r>
              <a:rPr lang="en-US" sz="1100" b="0" i="1" u="none" strike="noStrike" cap="none" dirty="0">
                <a:solidFill>
                  <a:schemeClr val="dk1"/>
                </a:solidFill>
                <a:effectLst/>
                <a:latin typeface="Arial"/>
                <a:ea typeface="Arial"/>
                <a:cs typeface="Arial"/>
                <a:sym typeface="Arial"/>
              </a:rPr>
              <a:t>National Archives Catalog</a:t>
            </a:r>
            <a:r>
              <a:rPr lang="en-US" sz="1100" b="0" i="0" u="none" strike="noStrike" cap="none" dirty="0">
                <a:solidFill>
                  <a:schemeClr val="dk1"/>
                </a:solidFill>
                <a:effectLst/>
                <a:latin typeface="Arial"/>
                <a:ea typeface="Arial"/>
                <a:cs typeface="Arial"/>
                <a:sym typeface="Arial"/>
              </a:rPr>
              <a:t>. Retrieved from https://catalog.archives.gov/id/523414</a:t>
            </a:r>
            <a:endParaRPr lang="en-US" sz="900" i="1" dirty="0">
              <a:solidFill>
                <a:srgbClr val="99999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900" i="1" dirty="0">
              <a:solidFill>
                <a:srgbClr val="99999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900" i="1" dirty="0">
              <a:solidFill>
                <a:srgbClr val="999999"/>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PpiKKsCl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790c87f120_0_6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Painting a Picture—Document</a:t>
            </a:r>
            <a:endParaRPr b="1" dirty="0"/>
          </a:p>
        </p:txBody>
      </p:sp>
      <p:sp>
        <p:nvSpPr>
          <p:cNvPr id="128" name="Google Shape;128;g790c87f120_0_6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Read excerpts from the report from Massachusetts lawmakers investigating the working conditions at the Lowell Mills.</a:t>
            </a:r>
            <a:endParaRPr dirty="0"/>
          </a:p>
          <a:p>
            <a:pPr marL="457200" lvl="0" indent="0" algn="l" rtl="0">
              <a:lnSpc>
                <a:spcPct val="100000"/>
              </a:lnSpc>
              <a:spcBef>
                <a:spcPts val="520"/>
              </a:spcBef>
              <a:spcAft>
                <a:spcPts val="0"/>
              </a:spcAft>
              <a:buSzPts val="2600"/>
              <a:buNone/>
            </a:pPr>
            <a:endParaRPr dirty="0"/>
          </a:p>
          <a:p>
            <a:pPr marL="457200" lvl="0" indent="-393700" algn="l" rtl="0">
              <a:lnSpc>
                <a:spcPct val="100000"/>
              </a:lnSpc>
              <a:spcBef>
                <a:spcPts val="520"/>
              </a:spcBef>
              <a:spcAft>
                <a:spcPts val="0"/>
              </a:spcAft>
              <a:buSzPts val="2600"/>
              <a:buChar char="•"/>
            </a:pPr>
            <a:r>
              <a:rPr lang="en-US" dirty="0"/>
              <a:t>As you read, highlight or underline things that concern you about the working conditions in the Lowell Mills.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90c87f120_0_6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Painting a Picture</a:t>
            </a:r>
            <a:endParaRPr b="1"/>
          </a:p>
        </p:txBody>
      </p:sp>
      <p:sp>
        <p:nvSpPr>
          <p:cNvPr id="134" name="Google Shape;134;g790c87f120_0_6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Based on your inferences from the photos and the information from the text, respond to the following prompt in 2–3 sentences:</a:t>
            </a:r>
            <a:br>
              <a:rPr lang="en-US" dirty="0"/>
            </a:br>
            <a:endParaRPr dirty="0"/>
          </a:p>
          <a:p>
            <a:pPr marL="914400" lvl="0" indent="0" algn="l" rtl="0">
              <a:lnSpc>
                <a:spcPct val="100000"/>
              </a:lnSpc>
              <a:spcBef>
                <a:spcPts val="520"/>
              </a:spcBef>
              <a:spcAft>
                <a:spcPts val="0"/>
              </a:spcAft>
              <a:buSzPts val="2600"/>
              <a:buNone/>
            </a:pPr>
            <a:r>
              <a:rPr lang="en-US" sz="2600" b="1" i="1" dirty="0"/>
              <a:t>How did the industrialization of the American economy impact work</a:t>
            </a:r>
            <a:r>
              <a:rPr lang="en-US" b="1" i="1" dirty="0"/>
              <a:t>ers</a:t>
            </a:r>
            <a:r>
              <a:rPr lang="en-US" sz="2600" b="1" i="1" dirty="0"/>
              <a:t>?</a:t>
            </a:r>
            <a:endParaRPr sz="2600"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790c87f120_0_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RAFT</a:t>
            </a:r>
            <a:endParaRPr b="1"/>
          </a:p>
        </p:txBody>
      </p:sp>
      <p:sp>
        <p:nvSpPr>
          <p:cNvPr id="140" name="Google Shape;140;g790c87f120_0_75"/>
          <p:cNvSpPr txBox="1">
            <a:spLocks noGrp="1"/>
          </p:cNvSpPr>
          <p:nvPr>
            <p:ph type="body" idx="1"/>
          </p:nvPr>
        </p:nvSpPr>
        <p:spPr>
          <a:xfrm>
            <a:off x="457199" y="1451610"/>
            <a:ext cx="7630815" cy="32919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20"/>
              </a:spcBef>
              <a:spcAft>
                <a:spcPts val="0"/>
              </a:spcAft>
              <a:buSzPts val="2600"/>
              <a:buNone/>
            </a:pPr>
            <a:r>
              <a:rPr lang="en-US" sz="2400" b="1" dirty="0">
                <a:solidFill>
                  <a:schemeClr val="accent4"/>
                </a:solidFill>
              </a:rPr>
              <a:t>R</a:t>
            </a:r>
            <a:r>
              <a:rPr lang="en-US" sz="2400" dirty="0"/>
              <a:t>ole - Worker</a:t>
            </a:r>
            <a:endParaRPr sz="2400" dirty="0"/>
          </a:p>
          <a:p>
            <a:pPr marL="457200" lvl="0" indent="0" algn="l" rtl="0">
              <a:lnSpc>
                <a:spcPct val="100000"/>
              </a:lnSpc>
              <a:spcBef>
                <a:spcPts val="520"/>
              </a:spcBef>
              <a:spcAft>
                <a:spcPts val="0"/>
              </a:spcAft>
              <a:buSzPts val="2600"/>
              <a:buNone/>
            </a:pPr>
            <a:r>
              <a:rPr lang="en-US" sz="2400" b="1" dirty="0">
                <a:solidFill>
                  <a:schemeClr val="accent4"/>
                </a:solidFill>
              </a:rPr>
              <a:t>A</a:t>
            </a:r>
            <a:r>
              <a:rPr lang="en-US" sz="2400" dirty="0"/>
              <a:t>udience - Business Owner or Congress</a:t>
            </a:r>
            <a:endParaRPr sz="2400" dirty="0"/>
          </a:p>
          <a:p>
            <a:pPr marL="457200" lvl="0" indent="0" algn="l" rtl="0">
              <a:lnSpc>
                <a:spcPct val="100000"/>
              </a:lnSpc>
              <a:spcBef>
                <a:spcPts val="520"/>
              </a:spcBef>
              <a:spcAft>
                <a:spcPts val="0"/>
              </a:spcAft>
              <a:buSzPts val="2600"/>
              <a:buNone/>
            </a:pPr>
            <a:r>
              <a:rPr lang="en-US" sz="2400" b="1" dirty="0">
                <a:solidFill>
                  <a:schemeClr val="accent4"/>
                </a:solidFill>
              </a:rPr>
              <a:t>F</a:t>
            </a:r>
            <a:r>
              <a:rPr lang="en-US" sz="2400" dirty="0"/>
              <a:t>ormat - Letter</a:t>
            </a:r>
            <a:endParaRPr sz="2400" dirty="0"/>
          </a:p>
          <a:p>
            <a:pPr marL="457200" lvl="0" indent="0" algn="l" rtl="0">
              <a:lnSpc>
                <a:spcPct val="100000"/>
              </a:lnSpc>
              <a:spcBef>
                <a:spcPts val="520"/>
              </a:spcBef>
              <a:spcAft>
                <a:spcPts val="0"/>
              </a:spcAft>
              <a:buSzPts val="2600"/>
              <a:buNone/>
            </a:pPr>
            <a:r>
              <a:rPr lang="en-US" sz="2400" b="1" dirty="0">
                <a:solidFill>
                  <a:schemeClr val="accent4"/>
                </a:solidFill>
              </a:rPr>
              <a:t>T</a:t>
            </a:r>
            <a:r>
              <a:rPr lang="en-US" sz="2400" dirty="0"/>
              <a:t>opic - Working conditions</a:t>
            </a:r>
            <a:endParaRPr sz="2400" dirty="0"/>
          </a:p>
          <a:p>
            <a:pPr marL="0" lvl="0" indent="0" algn="l" rtl="0">
              <a:lnSpc>
                <a:spcPct val="100000"/>
              </a:lnSpc>
              <a:spcBef>
                <a:spcPts val="0"/>
              </a:spcBef>
              <a:spcAft>
                <a:spcPts val="0"/>
              </a:spcAft>
              <a:buSzPts val="2600"/>
              <a:buNone/>
            </a:pPr>
            <a:endParaRPr sz="2400" dirty="0"/>
          </a:p>
          <a:p>
            <a:pPr marL="0" lvl="0" indent="0" algn="l" rtl="0">
              <a:lnSpc>
                <a:spcPct val="100000"/>
              </a:lnSpc>
              <a:spcBef>
                <a:spcPts val="520"/>
              </a:spcBef>
              <a:spcAft>
                <a:spcPts val="0"/>
              </a:spcAft>
              <a:buSzPts val="2600"/>
              <a:buNone/>
            </a:pPr>
            <a:r>
              <a:rPr lang="en-US" sz="2400" dirty="0"/>
              <a:t>If you were a factory working during the 1800s, what issues regarding your working conditions would you protest or fight to change?  </a:t>
            </a:r>
            <a:endParaRPr sz="2400"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7923452578_0_56"/>
          <p:cNvSpPr txBox="1">
            <a:spLocks noGrp="1"/>
          </p:cNvSpPr>
          <p:nvPr>
            <p:ph type="title"/>
          </p:nvPr>
        </p:nvSpPr>
        <p:spPr>
          <a:xfrm>
            <a:off x="247734" y="34277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Issues that Workers Protested</a:t>
            </a:r>
            <a:endParaRPr b="1" dirty="0"/>
          </a:p>
        </p:txBody>
      </p:sp>
      <p:graphicFrame>
        <p:nvGraphicFramePr>
          <p:cNvPr id="146" name="Google Shape;146;g7923452578_0_56"/>
          <p:cNvGraphicFramePr/>
          <p:nvPr>
            <p:extLst>
              <p:ext uri="{D42A27DB-BD31-4B8C-83A1-F6EECF244321}">
                <p14:modId xmlns:p14="http://schemas.microsoft.com/office/powerpoint/2010/main" val="2914222904"/>
              </p:ext>
            </p:extLst>
          </p:nvPr>
        </p:nvGraphicFramePr>
        <p:xfrm>
          <a:off x="247734" y="1425979"/>
          <a:ext cx="7667950" cy="3381875"/>
        </p:xfrm>
        <a:graphic>
          <a:graphicData uri="http://schemas.openxmlformats.org/drawingml/2006/table">
            <a:tbl>
              <a:tblPr>
                <a:noFill/>
                <a:tableStyleId>{626592A5-4C7A-4984-BD1F-040940EAFEC9}</a:tableStyleId>
              </a:tblPr>
              <a:tblGrid>
                <a:gridCol w="3833975">
                  <a:extLst>
                    <a:ext uri="{9D8B030D-6E8A-4147-A177-3AD203B41FA5}">
                      <a16:colId xmlns:a16="http://schemas.microsoft.com/office/drawing/2014/main" val="20000"/>
                    </a:ext>
                  </a:extLst>
                </a:gridCol>
                <a:gridCol w="3833975">
                  <a:extLst>
                    <a:ext uri="{9D8B030D-6E8A-4147-A177-3AD203B41FA5}">
                      <a16:colId xmlns:a16="http://schemas.microsoft.com/office/drawing/2014/main" val="20001"/>
                    </a:ext>
                  </a:extLst>
                </a:gridCol>
              </a:tblGrid>
              <a:tr h="4831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Issue</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Resolution</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7923452578_0_51"/>
          <p:cNvSpPr txBox="1">
            <a:spLocks noGrp="1"/>
          </p:cNvSpPr>
          <p:nvPr>
            <p:ph type="title"/>
          </p:nvPr>
        </p:nvSpPr>
        <p:spPr>
          <a:xfrm>
            <a:off x="247734" y="33874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Issues that Workers Protested</a:t>
            </a:r>
            <a:endParaRPr b="1"/>
          </a:p>
        </p:txBody>
      </p:sp>
      <p:graphicFrame>
        <p:nvGraphicFramePr>
          <p:cNvPr id="152" name="Google Shape;152;g7923452578_0_51"/>
          <p:cNvGraphicFramePr/>
          <p:nvPr>
            <p:extLst>
              <p:ext uri="{D42A27DB-BD31-4B8C-83A1-F6EECF244321}">
                <p14:modId xmlns:p14="http://schemas.microsoft.com/office/powerpoint/2010/main" val="3927009692"/>
              </p:ext>
            </p:extLst>
          </p:nvPr>
        </p:nvGraphicFramePr>
        <p:xfrm>
          <a:off x="247734" y="1421952"/>
          <a:ext cx="7667950" cy="3381875"/>
        </p:xfrm>
        <a:graphic>
          <a:graphicData uri="http://schemas.openxmlformats.org/drawingml/2006/table">
            <a:tbl>
              <a:tblPr>
                <a:noFill/>
                <a:tableStyleId>{626592A5-4C7A-4984-BD1F-040940EAFEC9}</a:tableStyleId>
              </a:tblPr>
              <a:tblGrid>
                <a:gridCol w="3833975">
                  <a:extLst>
                    <a:ext uri="{9D8B030D-6E8A-4147-A177-3AD203B41FA5}">
                      <a16:colId xmlns:a16="http://schemas.microsoft.com/office/drawing/2014/main" val="20000"/>
                    </a:ext>
                  </a:extLst>
                </a:gridCol>
                <a:gridCol w="3833975">
                  <a:extLst>
                    <a:ext uri="{9D8B030D-6E8A-4147-A177-3AD203B41FA5}">
                      <a16:colId xmlns:a16="http://schemas.microsoft.com/office/drawing/2014/main" val="20001"/>
                    </a:ext>
                  </a:extLst>
                </a:gridCol>
              </a:tblGrid>
              <a:tr h="4831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Issue</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Resolution</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low pay</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long hours</a:t>
                      </a:r>
                      <a:endParaRPr sz="14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dirty environment</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dangerous environment</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no sick/vacation days/weekends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child labor</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790c87f120_0_80"/>
          <p:cNvSpPr txBox="1">
            <a:spLocks noGrp="1"/>
          </p:cNvSpPr>
          <p:nvPr>
            <p:ph type="title"/>
          </p:nvPr>
        </p:nvSpPr>
        <p:spPr>
          <a:xfrm>
            <a:off x="457200" y="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Video Interview with AFL-CIO OK President</a:t>
            </a:r>
            <a:endParaRPr b="1" dirty="0"/>
          </a:p>
        </p:txBody>
      </p:sp>
      <p:pic>
        <p:nvPicPr>
          <p:cNvPr id="2" name="Picture 1">
            <a:hlinkClick r:id="rId3"/>
            <a:extLst>
              <a:ext uri="{FF2B5EF4-FFF2-40B4-BE49-F238E27FC236}">
                <a16:creationId xmlns:a16="http://schemas.microsoft.com/office/drawing/2014/main" id="{D95E7F3F-32D1-E744-8637-3579C73084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9888" y="1004682"/>
            <a:ext cx="6183376" cy="3475748"/>
          </a:xfrm>
          <a:prstGeom prst="rect">
            <a:avLst/>
          </a:prstGeom>
        </p:spPr>
      </p:pic>
      <p:sp>
        <p:nvSpPr>
          <p:cNvPr id="5" name="TextBox 4">
            <a:extLst>
              <a:ext uri="{FF2B5EF4-FFF2-40B4-BE49-F238E27FC236}">
                <a16:creationId xmlns:a16="http://schemas.microsoft.com/office/drawing/2014/main" id="{EAD0888B-F413-496A-BB4E-0BD3EDE33495}"/>
              </a:ext>
            </a:extLst>
          </p:cNvPr>
          <p:cNvSpPr txBox="1"/>
          <p:nvPr/>
        </p:nvSpPr>
        <p:spPr>
          <a:xfrm>
            <a:off x="1609793" y="4563080"/>
            <a:ext cx="5924413" cy="21544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K20 Center. (2020, February 27). ICAP—Impacts of industrialization on workers [Video file]. Retrieved from </a:t>
            </a:r>
            <a:r>
              <a:rPr lang="en-US" sz="800" dirty="0">
                <a:solidFill>
                  <a:schemeClr val="bg1">
                    <a:lumMod val="50000"/>
                  </a:schemeClr>
                </a:solidFill>
                <a:latin typeface="Calibri" panose="020F0502020204030204" pitchFamily="34" charset="0"/>
                <a:cs typeface="Calibri" panose="020F0502020204030204" pitchFamily="34" charset="0"/>
                <a:hlinkClick r:id="rId3"/>
              </a:rPr>
              <a:t>https://youtu.be/XPpiKKsClTY</a:t>
            </a:r>
            <a:r>
              <a:rPr lang="en-US" sz="800" dirty="0">
                <a:solidFill>
                  <a:schemeClr val="bg1">
                    <a:lumMod val="50000"/>
                  </a:schemeClr>
                </a:solidFill>
                <a:latin typeface="Calibri" panose="020F0502020204030204" pitchFamily="34" charset="0"/>
                <a:cs typeface="Calibri" panose="020F0502020204030204" pitchFamily="34" charset="0"/>
              </a:rPr>
              <a:t> </a:t>
            </a:r>
            <a:endParaRPr lang="en-US" sz="800" b="1" i="1"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7923452578_0_61"/>
          <p:cNvSpPr txBox="1">
            <a:spLocks noGrp="1"/>
          </p:cNvSpPr>
          <p:nvPr>
            <p:ph type="title"/>
          </p:nvPr>
        </p:nvSpPr>
        <p:spPr>
          <a:xfrm>
            <a:off x="292044" y="431392"/>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Issues that Workers Protested</a:t>
            </a:r>
            <a:endParaRPr b="1" dirty="0"/>
          </a:p>
        </p:txBody>
      </p:sp>
      <p:graphicFrame>
        <p:nvGraphicFramePr>
          <p:cNvPr id="164" name="Google Shape;164;g7923452578_0_61"/>
          <p:cNvGraphicFramePr/>
          <p:nvPr>
            <p:extLst>
              <p:ext uri="{D42A27DB-BD31-4B8C-83A1-F6EECF244321}">
                <p14:modId xmlns:p14="http://schemas.microsoft.com/office/powerpoint/2010/main" val="1115251893"/>
              </p:ext>
            </p:extLst>
          </p:nvPr>
        </p:nvGraphicFramePr>
        <p:xfrm>
          <a:off x="292044" y="1514601"/>
          <a:ext cx="7667950" cy="3381875"/>
        </p:xfrm>
        <a:graphic>
          <a:graphicData uri="http://schemas.openxmlformats.org/drawingml/2006/table">
            <a:tbl>
              <a:tblPr>
                <a:noFill/>
                <a:tableStyleId>{626592A5-4C7A-4984-BD1F-040940EAFEC9}</a:tableStyleId>
              </a:tblPr>
              <a:tblGrid>
                <a:gridCol w="3833975">
                  <a:extLst>
                    <a:ext uri="{9D8B030D-6E8A-4147-A177-3AD203B41FA5}">
                      <a16:colId xmlns:a16="http://schemas.microsoft.com/office/drawing/2014/main" val="20000"/>
                    </a:ext>
                  </a:extLst>
                </a:gridCol>
                <a:gridCol w="3833975">
                  <a:extLst>
                    <a:ext uri="{9D8B030D-6E8A-4147-A177-3AD203B41FA5}">
                      <a16:colId xmlns:a16="http://schemas.microsoft.com/office/drawing/2014/main" val="20001"/>
                    </a:ext>
                  </a:extLst>
                </a:gridCol>
              </a:tblGrid>
              <a:tr h="4831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Issue</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Resolution</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low pay</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long hours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dirty environment</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dangerous environment</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no sick/vacation days/weekends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child labor</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7923452578_0_66"/>
          <p:cNvSpPr txBox="1">
            <a:spLocks noGrp="1"/>
          </p:cNvSpPr>
          <p:nvPr>
            <p:ph type="title"/>
          </p:nvPr>
        </p:nvSpPr>
        <p:spPr>
          <a:xfrm>
            <a:off x="271903" y="242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Issues that Workers Protested</a:t>
            </a:r>
            <a:endParaRPr b="1"/>
          </a:p>
        </p:txBody>
      </p:sp>
      <p:graphicFrame>
        <p:nvGraphicFramePr>
          <p:cNvPr id="170" name="Google Shape;170;g7923452578_0_66"/>
          <p:cNvGraphicFramePr/>
          <p:nvPr>
            <p:extLst>
              <p:ext uri="{D42A27DB-BD31-4B8C-83A1-F6EECF244321}">
                <p14:modId xmlns:p14="http://schemas.microsoft.com/office/powerpoint/2010/main" val="2058769157"/>
              </p:ext>
            </p:extLst>
          </p:nvPr>
        </p:nvGraphicFramePr>
        <p:xfrm>
          <a:off x="271903" y="1325275"/>
          <a:ext cx="7667950" cy="3508320"/>
        </p:xfrm>
        <a:graphic>
          <a:graphicData uri="http://schemas.openxmlformats.org/drawingml/2006/table">
            <a:tbl>
              <a:tblPr>
                <a:noFill/>
                <a:tableStyleId>{626592A5-4C7A-4984-BD1F-040940EAFEC9}</a:tableStyleId>
              </a:tblPr>
              <a:tblGrid>
                <a:gridCol w="3833975">
                  <a:extLst>
                    <a:ext uri="{9D8B030D-6E8A-4147-A177-3AD203B41FA5}">
                      <a16:colId xmlns:a16="http://schemas.microsoft.com/office/drawing/2014/main" val="20000"/>
                    </a:ext>
                  </a:extLst>
                </a:gridCol>
                <a:gridCol w="3833975">
                  <a:extLst>
                    <a:ext uri="{9D8B030D-6E8A-4147-A177-3AD203B41FA5}">
                      <a16:colId xmlns:a16="http://schemas.microsoft.com/office/drawing/2014/main" val="20001"/>
                    </a:ext>
                  </a:extLst>
                </a:gridCol>
              </a:tblGrid>
              <a:tr h="4831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Issue</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Resolution</a:t>
                      </a:r>
                      <a:endParaRPr sz="1400" b="1"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low pay</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minimum wage laws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long hours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40 hour work weeks + laws requiring breaks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dirty environment</a:t>
                      </a:r>
                      <a:endParaRPr sz="14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laws requiring health inspections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dangerous environment</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building codes, safety requirements</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no time off</a:t>
                      </a:r>
                      <a:endParaRPr sz="14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laws regulating time off - vacation, sick leave, parental leave, weekends etc.</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3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child labor</a:t>
                      </a:r>
                      <a:endParaRPr sz="1400" u="none" strike="noStrike" cap="none">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laws preventing child labor</a:t>
                      </a:r>
                      <a:endParaRPr sz="14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75a89f3414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Class Discussion</a:t>
            </a:r>
            <a:endParaRPr b="1"/>
          </a:p>
        </p:txBody>
      </p:sp>
      <p:sp>
        <p:nvSpPr>
          <p:cNvPr id="176" name="Google Shape;176;g75a89f3414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Should governments regulate businesses to protect the rights of workers?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b="1" dirty="0"/>
              <a:t>Impacts of Industrialization on Workers</a:t>
            </a:r>
            <a:endParaRPr sz="2400" b="1"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sz="2400" dirty="0"/>
              <a:t>8</a:t>
            </a:r>
            <a:r>
              <a:rPr lang="en-US" sz="2400" baseline="30000" dirty="0"/>
              <a:t>th</a:t>
            </a:r>
            <a:r>
              <a:rPr lang="en-US" sz="2400" dirty="0"/>
              <a:t> Grade U.S. History and Government</a:t>
            </a:r>
            <a:endParaRPr sz="24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6273e02a3b_0_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Essential Questions</a:t>
            </a:r>
            <a:endParaRPr b="1" dirty="0"/>
          </a:p>
        </p:txBody>
      </p:sp>
      <p:sp>
        <p:nvSpPr>
          <p:cNvPr id="86" name="Google Shape;86;g6273e02a3b_0_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i="1" dirty="0"/>
              <a:t>How did the industrialization of the American economy impact workers in the 19</a:t>
            </a:r>
            <a:r>
              <a:rPr lang="en-US" i="1" baseline="30000" dirty="0"/>
              <a:t>th</a:t>
            </a:r>
            <a:r>
              <a:rPr lang="en-US" i="1" dirty="0"/>
              <a:t> and 20</a:t>
            </a:r>
            <a:r>
              <a:rPr lang="en-US" i="1" baseline="30000" dirty="0"/>
              <a:t>th</a:t>
            </a:r>
            <a:r>
              <a:rPr lang="en-US" i="1" dirty="0"/>
              <a:t> centuries?</a:t>
            </a:r>
            <a:endParaRPr i="1" dirty="0"/>
          </a:p>
          <a:p>
            <a:pPr marL="457200" lvl="0" indent="0" algn="l" rtl="0">
              <a:lnSpc>
                <a:spcPct val="100000"/>
              </a:lnSpc>
              <a:spcBef>
                <a:spcPts val="520"/>
              </a:spcBef>
              <a:spcAft>
                <a:spcPts val="0"/>
              </a:spcAft>
              <a:buSzPts val="2600"/>
              <a:buNone/>
            </a:pPr>
            <a:endParaRPr i="1" dirty="0"/>
          </a:p>
          <a:p>
            <a:pPr marL="457200" lvl="0" indent="-393700" algn="l" rtl="0">
              <a:lnSpc>
                <a:spcPct val="100000"/>
              </a:lnSpc>
              <a:spcBef>
                <a:spcPts val="520"/>
              </a:spcBef>
              <a:spcAft>
                <a:spcPts val="0"/>
              </a:spcAft>
              <a:buSzPts val="2600"/>
              <a:buChar char="•"/>
            </a:pPr>
            <a:r>
              <a:rPr lang="en-US" i="1" dirty="0"/>
              <a:t>Should governments regulate businesses to protect the rights of workers?</a:t>
            </a: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790c87f120_0_2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Painting a Picture—Photographs</a:t>
            </a:r>
            <a:endParaRPr b="1" dirty="0"/>
          </a:p>
        </p:txBody>
      </p:sp>
      <p:sp>
        <p:nvSpPr>
          <p:cNvPr id="92" name="Google Shape;92;g790c87f120_0_25"/>
          <p:cNvSpPr txBox="1">
            <a:spLocks noGrp="1"/>
          </p:cNvSpPr>
          <p:nvPr>
            <p:ph type="body" idx="1"/>
          </p:nvPr>
        </p:nvSpPr>
        <p:spPr>
          <a:xfrm>
            <a:off x="457200" y="1451610"/>
            <a:ext cx="7763435"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Using the photographs and the chart provided, take 5 minutes to look at each photo. Record your </a:t>
            </a:r>
            <a:r>
              <a:rPr lang="en-US" b="1" i="1" dirty="0"/>
              <a:t>observations</a:t>
            </a:r>
            <a:r>
              <a:rPr lang="en-US" dirty="0"/>
              <a:t>.</a:t>
            </a:r>
            <a:endParaRPr dirty="0"/>
          </a:p>
          <a:p>
            <a:pPr marL="45720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Char char="•"/>
            </a:pPr>
            <a:r>
              <a:rPr lang="en-US" dirty="0"/>
              <a:t>Next, with your group, share your observations. Working together, record your </a:t>
            </a:r>
            <a:r>
              <a:rPr lang="en-US" b="1" i="1" dirty="0"/>
              <a:t>inferences</a:t>
            </a:r>
            <a:r>
              <a:rPr lang="en-US" i="1" dirty="0"/>
              <a:t>. </a:t>
            </a:r>
            <a:r>
              <a:rPr lang="en-US" dirty="0"/>
              <a:t>Be prepared to share with the whole class.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7923452578_0_20"/>
          <p:cNvSpPr txBox="1">
            <a:spLocks noGrp="1"/>
          </p:cNvSpPr>
          <p:nvPr>
            <p:ph type="title"/>
          </p:nvPr>
        </p:nvSpPr>
        <p:spPr>
          <a:xfrm>
            <a:off x="457200" y="229979"/>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Photograph #1</a:t>
            </a:r>
            <a:endParaRPr b="1" dirty="0"/>
          </a:p>
        </p:txBody>
      </p:sp>
      <p:pic>
        <p:nvPicPr>
          <p:cNvPr id="98" name="Google Shape;98;g7923452578_0_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31226" y="1155496"/>
            <a:ext cx="5281548" cy="3758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7923452578_0_0"/>
          <p:cNvSpPr txBox="1">
            <a:spLocks noGrp="1"/>
          </p:cNvSpPr>
          <p:nvPr>
            <p:ph type="title"/>
          </p:nvPr>
        </p:nvSpPr>
        <p:spPr>
          <a:xfrm>
            <a:off x="457200" y="2823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Photograph #2</a:t>
            </a:r>
            <a:endParaRPr b="1" dirty="0"/>
          </a:p>
        </p:txBody>
      </p:sp>
      <p:pic>
        <p:nvPicPr>
          <p:cNvPr id="104" name="Google Shape;104;g7923452578_0_0"/>
          <p:cNvPicPr preferRelativeResize="0"/>
          <p:nvPr/>
        </p:nvPicPr>
        <p:blipFill rotWithShape="1">
          <a:blip r:embed="rId3">
            <a:alphaModFix/>
          </a:blip>
          <a:srcRect/>
          <a:stretch/>
        </p:blipFill>
        <p:spPr>
          <a:xfrm>
            <a:off x="1849125" y="1212263"/>
            <a:ext cx="5366150" cy="375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7923452578_0_5"/>
          <p:cNvSpPr txBox="1">
            <a:spLocks noGrp="1"/>
          </p:cNvSpPr>
          <p:nvPr>
            <p:ph type="title"/>
          </p:nvPr>
        </p:nvSpPr>
        <p:spPr>
          <a:xfrm>
            <a:off x="457200" y="24609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Photograph #3</a:t>
            </a:r>
            <a:endParaRPr b="1" dirty="0"/>
          </a:p>
        </p:txBody>
      </p:sp>
      <p:pic>
        <p:nvPicPr>
          <p:cNvPr id="110" name="Google Shape;110;g7923452578_0_5"/>
          <p:cNvPicPr preferRelativeResize="0"/>
          <p:nvPr/>
        </p:nvPicPr>
        <p:blipFill rotWithShape="1">
          <a:blip r:embed="rId3">
            <a:alphaModFix/>
          </a:blip>
          <a:srcRect/>
          <a:stretch/>
        </p:blipFill>
        <p:spPr>
          <a:xfrm>
            <a:off x="1925103" y="1252545"/>
            <a:ext cx="5293798" cy="38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923452578_0_10"/>
          <p:cNvSpPr txBox="1">
            <a:spLocks noGrp="1"/>
          </p:cNvSpPr>
          <p:nvPr>
            <p:ph type="title"/>
          </p:nvPr>
        </p:nvSpPr>
        <p:spPr>
          <a:xfrm>
            <a:off x="457200" y="20581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Photograph #4</a:t>
            </a:r>
            <a:endParaRPr b="1" dirty="0"/>
          </a:p>
        </p:txBody>
      </p:sp>
      <p:pic>
        <p:nvPicPr>
          <p:cNvPr id="116" name="Google Shape;116;g7923452578_0_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56623" y="1232404"/>
            <a:ext cx="5230764" cy="375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7923452578_0_15"/>
          <p:cNvSpPr txBox="1">
            <a:spLocks noGrp="1"/>
          </p:cNvSpPr>
          <p:nvPr>
            <p:ph type="title"/>
          </p:nvPr>
        </p:nvSpPr>
        <p:spPr>
          <a:xfrm>
            <a:off x="457200" y="25012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Photograph #5</a:t>
            </a:r>
            <a:endParaRPr b="1" dirty="0"/>
          </a:p>
        </p:txBody>
      </p:sp>
      <p:pic>
        <p:nvPicPr>
          <p:cNvPr id="122" name="Google Shape;122;g7923452578_0_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48952" y="1232403"/>
            <a:ext cx="5246099" cy="3758025"/>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800</Words>
  <Application>Microsoft Office PowerPoint</Application>
  <PresentationFormat>On-screen Show (16:9)</PresentationFormat>
  <Paragraphs>78</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Georgia</vt:lpstr>
      <vt:lpstr>Noto Sans Symbols</vt:lpstr>
      <vt:lpstr>Constantia</vt:lpstr>
      <vt:lpstr>Calibri</vt:lpstr>
      <vt:lpstr>Arial</vt:lpstr>
      <vt:lpstr>LEARN theme</vt:lpstr>
      <vt:lpstr>LEARN theme</vt:lpstr>
      <vt:lpstr>PowerPoint Presentation</vt:lpstr>
      <vt:lpstr>Impacts of Industrialization on Workers</vt:lpstr>
      <vt:lpstr>Essential Questions</vt:lpstr>
      <vt:lpstr>Painting a Picture—Photographs</vt:lpstr>
      <vt:lpstr>Photograph #1</vt:lpstr>
      <vt:lpstr>Photograph #2</vt:lpstr>
      <vt:lpstr>Photograph #3</vt:lpstr>
      <vt:lpstr>Photograph #4</vt:lpstr>
      <vt:lpstr>Photograph #5</vt:lpstr>
      <vt:lpstr>Painting a Picture—Document</vt:lpstr>
      <vt:lpstr>Painting a Picture</vt:lpstr>
      <vt:lpstr>RAFT</vt:lpstr>
      <vt:lpstr>Issues that Workers Protested</vt:lpstr>
      <vt:lpstr>Issues that Workers Protested</vt:lpstr>
      <vt:lpstr>Video Interview with AFL-CIO OK President</vt:lpstr>
      <vt:lpstr>Issues that Workers Protested</vt:lpstr>
      <vt:lpstr>Issues that Workers Protested</vt:lpstr>
      <vt:lpstr>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Thurston, Taylor L.</cp:lastModifiedBy>
  <cp:revision>6</cp:revision>
  <dcterms:modified xsi:type="dcterms:W3CDTF">2020-03-06T18:43:09Z</dcterms:modified>
</cp:coreProperties>
</file>