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Times" panose="020206030504050203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8A4A51-91F9-42D2-ACF9-6CD148ACF431}">
  <a:tblStyle styleId="{828A4A51-91F9-42D2-ACF9-6CD148ACF43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703"/>
  </p:normalViewPr>
  <p:slideViewPr>
    <p:cSldViewPr snapToGrid="0">
      <p:cViewPr varScale="1">
        <p:scale>
          <a:sx n="202" d="100"/>
          <a:sy n="202" d="100"/>
        </p:scale>
        <p:origin x="62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archives.gov/id/52306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talog.archives.gov/id/523378" TargetMode="External"/><Relationship Id="rId4" Type="http://schemas.openxmlformats.org/officeDocument/2006/relationships/hyperlink" Target="https://catalog.archives.gov/id/431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archives.gov/id/52306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atalog.archives.gov/id/523378" TargetMode="External"/><Relationship Id="rId4" Type="http://schemas.openxmlformats.org/officeDocument/2006/relationships/hyperlink" Target="https://catalog.archives.gov/id/431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PpiKKsClT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3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0c1f4a42a_3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2e0c1f4a42a_3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0c1f4a42a_3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2e0c1f4a42a_3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Hine, L. W. (1912). 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View of the Ewen Breaker of the Pa. Coal Co. Supervisor stands over “breaker boys.” S. Pittston, Pennsylvania, 1/10/1911. </a:t>
            </a:r>
            <a:r>
              <a:rPr lang="en" i="1" dirty="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National Child Labor Committee Photographs taken by Lewis Hine, ca. 1912 - ca. 191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 </a:t>
            </a:r>
            <a:r>
              <a:rPr lang="en" i="1" dirty="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Record Group 102: Records of the Children's Bureau, 1908 - 2003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National Archives. </a:t>
            </a:r>
            <a:r>
              <a:rPr lang="en" i="1" dirty="0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https://catalog.archives.gov/id/523378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0c1f4a42a_3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e0c1f4a42a_3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Hine, L. W. (1912). 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Rosy, an 8 year old oyster shucker works steady all day from about 3 A.M. to 5 P.M.  The baby will shuck as soon as she can handle the knife. </a:t>
            </a:r>
            <a:r>
              <a:rPr lang="en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Dubar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LA, March 1911. </a:t>
            </a:r>
            <a:r>
              <a:rPr lang="en" i="1" dirty="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National Child Labor Committee Photographs taken by Lewis Hine, ca. 1912 - ca. 191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2, </a:t>
            </a:r>
            <a:r>
              <a:rPr lang="en" i="1" dirty="0">
                <a:solidFill>
                  <a:schemeClr val="hlink"/>
                </a:solidFill>
                <a:highlight>
                  <a:schemeClr val="lt1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Record Group 102: Records of the Children's Bureau, 1908 - 2003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National Archives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i="1" dirty="0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https://catalog.archives.gov/id/5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23414.</a:t>
            </a: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0c1f4a42a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e0c1f4a42a_3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82c2b27a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782c2b27a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Categorical highlighting. Strategies. </a:t>
            </a:r>
            <a:r>
              <a:rPr lang="en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0c1f4a42a_3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e0c1f4a42a_3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0c1f4a42a_3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e0c1f4a42a_3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92929"/>
                </a:solidFill>
              </a:rPr>
              <a:t>K20 Center. (n.d.). RAFT.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cd5d8d7d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ecd5d8d7d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92929"/>
                </a:solidFill>
              </a:rPr>
              <a:t>K20 Center. (n.d.). RAFT.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https://learn.k20center.ou.edu/strategy/158</a:t>
            </a:r>
            <a:endParaRPr sz="12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0c1f4a42a_3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e0c1f4a42a_3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Type student answers into this slide.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0c1f4a42a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e0c1f4a42a_3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0c1f4a42a_3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2e0c1f4a42a_3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92929"/>
                </a:solidFill>
              </a:rPr>
              <a:t>K20 Center. (2020, March 3). ICAP-Impacts of industrialization on workers [Video]. YouTube. </a:t>
            </a:r>
            <a:r>
              <a:rPr lang="en" sz="12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https://youtu.be/XPpiKKsClTY</a:t>
            </a:r>
            <a:endParaRPr sz="12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0c1f4a42a_3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2e0c1f4a42a_3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963a603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f963a603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0c1f4a42a_3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e0c1f4a42a_3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0c1f4a42a_3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2e0c1f4a42a_3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2e8b430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2e8b4304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0c1f4a42a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e0c1f4a42a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c1f4a42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e0c1f4a42a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50f4a19e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e50f4a19e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92929"/>
                </a:solidFill>
              </a:rPr>
              <a:t>K20 Center. (n.d.). Painting a picture. Strategies. </a:t>
            </a:r>
            <a:r>
              <a:rPr lang="en" sz="1200" i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https://learn.k20center.ou.edu/strategy/1331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K20 Center. (2021, September 21). K20 Center 5-minute timer [Video]. YouTube.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https://www.youtube.com/watch?v=EVS_yYQoLJg 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0c1f4a42a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e0c1f4a42a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92929"/>
                </a:solidFill>
              </a:rPr>
              <a:t>K20 Center. (n.d.). Painting a Picture. Strategies. </a:t>
            </a:r>
            <a:r>
              <a:rPr lang="en" sz="1200" i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https://learn.k20center.ou.edu/strategy/1331</a:t>
            </a:r>
            <a:endParaRPr sz="120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0c1f4a42a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e0c1f4a42a_3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Hine, L. W. (1908). 9 P.M. in an Indiana Glass Works, Aug. 1908. Location: Indiana. National Child Labor Committee collection. Library of Congress Prints and Photographs Division. </a:t>
            </a:r>
            <a:r>
              <a:rPr lang="en-US" b="0" i="1" dirty="0">
                <a:solidFill>
                  <a:srgbClr val="000000"/>
                </a:solidFill>
                <a:effectLst/>
                <a:latin typeface="Times"/>
              </a:rPr>
              <a:t>https</a:t>
            </a: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://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/>
              </a:rPr>
              <a:t>hdl.loc.gov</a:t>
            </a: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/>
              </a:rPr>
              <a:t>loc.pnp</a:t>
            </a: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/nclc.01166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0c1f4a42a_3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e0c1f4a42a_3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Hine, L. W. (n.d.). 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Child Labor Committee, No. 69. Man with punching machine to drill into coal. Boy shovels out 10 hrs. daily, Laura Mine, Red Star, W. Va. Location: Red Star, West Virginia. 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Library of Congress Prints and Photographs Division Washington, D.C. 20540 USA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hdl.loc.gov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loc.pnp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/nclc.01048</a:t>
            </a: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0c1f4a42a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e0c1f4a42a_3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Hine, L. W. (1909). 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488 Macon, Ga. Lewis W. Hine 1-19-1909. Bibb Mill No. 1 Many youngsters here. Some boys were so small they had to climb up on the spinning frame to mend the broken threads and put back the empty bobbins. Location: Macon, Georgia. 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Library of Congress Prints and Photographs Division Washington, D.C. 20540 USA. https://</a:t>
            </a:r>
            <a:r>
              <a:rPr lang="en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hdl.loc.gov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loc.pnp</a:t>
            </a:r>
            <a:r>
              <a:rPr lang="en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/nclc.05394</a:t>
            </a: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664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i="1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00" name="Google Shape;10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PpiKKsClTY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youtu.be/XPpiKKsCl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>
            <a:spLocks noGrp="1"/>
          </p:cNvSpPr>
          <p:nvPr>
            <p:ph type="title"/>
          </p:nvPr>
        </p:nvSpPr>
        <p:spPr>
          <a:xfrm>
            <a:off x="457200" y="2726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Photograph #4</a:t>
            </a:r>
            <a:endParaRPr b="1" dirty="0"/>
          </a:p>
        </p:txBody>
      </p:sp>
      <p:pic>
        <p:nvPicPr>
          <p:cNvPr id="176" name="Google Shape;176;p40"/>
          <p:cNvPicPr preferRelativeResize="0"/>
          <p:nvPr/>
        </p:nvPicPr>
        <p:blipFill rotWithShape="1">
          <a:blip r:embed="rId3">
            <a:alphaModFix/>
          </a:blip>
          <a:srcRect l="19710" r="19710"/>
          <a:stretch/>
        </p:blipFill>
        <p:spPr>
          <a:xfrm>
            <a:off x="1956625" y="1222411"/>
            <a:ext cx="5078224" cy="364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377101" y="14969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Photograph #5</a:t>
            </a:r>
            <a:endParaRPr b="1" dirty="0"/>
          </a:p>
        </p:txBody>
      </p:sp>
      <p:pic>
        <p:nvPicPr>
          <p:cNvPr id="182" name="Google Shape;18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950" y="1202595"/>
            <a:ext cx="5085902" cy="36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Lowell Mills Working Conditions</a:t>
            </a:r>
            <a:endParaRPr b="1"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dirty="0"/>
              <a:t>Read excerpts of the report from Massachusetts lawmakers who investigated the working conditions at the Lowell Mills. </a:t>
            </a:r>
          </a:p>
          <a:p>
            <a:pPr indent="-457200"/>
            <a:r>
              <a:rPr lang="en" dirty="0"/>
              <a:t>Focus on the working conditions at Lowell Mills as you read.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Categorical Highlighting</a:t>
            </a:r>
            <a:endParaRPr b="1"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Get back in your original group.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a group, reread the article.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 you read, highlight or underline things that concern you about the working conditions in the Lowell Mills.</a:t>
            </a:r>
            <a:endParaRPr dirty="0"/>
          </a:p>
        </p:txBody>
      </p:sp>
      <p:pic>
        <p:nvPicPr>
          <p:cNvPr id="195" name="Google Shape;195;p43" title="categorical high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477" y="136950"/>
            <a:ext cx="1140326" cy="10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>
            <a:spLocks noGrp="1"/>
          </p:cNvSpPr>
          <p:nvPr>
            <p:ph type="title"/>
          </p:nvPr>
        </p:nvSpPr>
        <p:spPr>
          <a:xfrm>
            <a:off x="435128" y="27581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Impact of Industrialization</a:t>
            </a:r>
            <a:endParaRPr b="1" dirty="0"/>
          </a:p>
        </p:txBody>
      </p:sp>
      <p:sp>
        <p:nvSpPr>
          <p:cNvPr id="201" name="Google Shape;201;p44"/>
          <p:cNvSpPr txBox="1">
            <a:spLocks noGrp="1"/>
          </p:cNvSpPr>
          <p:nvPr>
            <p:ph type="body" idx="1"/>
          </p:nvPr>
        </p:nvSpPr>
        <p:spPr>
          <a:xfrm>
            <a:off x="422515" y="1246658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Based on your inferences from the photos and the information from the text, respond to the following prompt in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2–3 sentences</a:t>
            </a:r>
            <a:r>
              <a:rPr lang="en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" dirty="0"/>
              <a:t>nclude evidence to support your claim: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600" b="1" i="1" dirty="0"/>
              <a:t>How did the early industrialization of the American economy impact work</a:t>
            </a:r>
            <a:r>
              <a:rPr lang="en" b="1" i="1" dirty="0"/>
              <a:t>ers</a:t>
            </a:r>
            <a:r>
              <a:rPr lang="en" sz="2600" b="1" i="1" dirty="0"/>
              <a:t>?</a:t>
            </a:r>
            <a:endParaRPr sz="26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>
            <a:spLocks noGrp="1"/>
          </p:cNvSpPr>
          <p:nvPr>
            <p:ph type="title"/>
          </p:nvPr>
        </p:nvSpPr>
        <p:spPr>
          <a:xfrm>
            <a:off x="491884" y="34203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RAFT</a:t>
            </a:r>
            <a:endParaRPr b="1" dirty="0"/>
          </a:p>
        </p:txBody>
      </p:sp>
      <p:sp>
        <p:nvSpPr>
          <p:cNvPr id="207" name="Google Shape;207;p4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611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b="1" dirty="0">
                <a:solidFill>
                  <a:schemeClr val="accent4"/>
                </a:solidFill>
              </a:rPr>
              <a:t>R</a:t>
            </a:r>
            <a:r>
              <a:rPr lang="en" sz="2400" dirty="0"/>
              <a:t>ole - Worker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b="1" dirty="0">
                <a:solidFill>
                  <a:schemeClr val="accent4"/>
                </a:solidFill>
              </a:rPr>
              <a:t>A</a:t>
            </a:r>
            <a:r>
              <a:rPr lang="en" sz="2400" dirty="0"/>
              <a:t>udience - Business owner or Congress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b="1" dirty="0">
                <a:solidFill>
                  <a:schemeClr val="accent4"/>
                </a:solidFill>
              </a:rPr>
              <a:t>F</a:t>
            </a:r>
            <a:r>
              <a:rPr lang="en" sz="2400" dirty="0"/>
              <a:t>ormat - Letter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b="1" dirty="0">
                <a:solidFill>
                  <a:schemeClr val="accent4"/>
                </a:solidFill>
              </a:rPr>
              <a:t>T</a:t>
            </a:r>
            <a:r>
              <a:rPr lang="en" sz="2400" dirty="0"/>
              <a:t>opic - Working conditions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b="1" dirty="0"/>
              <a:t>If you had been a factory worker during the 1800s, what issues regarding your working conditions would you protest or fight to change?  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08" name="Google Shape;208;p45" title="RAF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646" y="309075"/>
            <a:ext cx="2651426" cy="10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82296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RAFT</a:t>
            </a:r>
            <a:endParaRPr b="1"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1"/>
          </p:nvPr>
        </p:nvSpPr>
        <p:spPr>
          <a:xfrm>
            <a:off x="457200" y="1114875"/>
            <a:ext cx="8069700" cy="3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b="1" dirty="0"/>
              <a:t>If you had been a factory worker during the 1800s, what issues regarding your working conditions would you protest or fight to change?  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Include the following in your letter to the business or Congress: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Identify 3 specific issues;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Explain how to improve working conditions;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Write in the voice of a worker.</a:t>
            </a:r>
            <a:endParaRPr dirty="0"/>
          </a:p>
        </p:txBody>
      </p:sp>
      <p:pic>
        <p:nvPicPr>
          <p:cNvPr id="215" name="Google Shape;215;p46" title="RAF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049" y="254575"/>
            <a:ext cx="2119125" cy="8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457200" y="3397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Workers’ Protested Issues</a:t>
            </a:r>
            <a:endParaRPr b="1"/>
          </a:p>
        </p:txBody>
      </p:sp>
      <p:graphicFrame>
        <p:nvGraphicFramePr>
          <p:cNvPr id="221" name="Google Shape;221;p47"/>
          <p:cNvGraphicFramePr/>
          <p:nvPr/>
        </p:nvGraphicFramePr>
        <p:xfrm>
          <a:off x="303150" y="1337400"/>
          <a:ext cx="7667950" cy="3386400"/>
        </p:xfrm>
        <a:graphic>
          <a:graphicData uri="http://schemas.openxmlformats.org/drawingml/2006/table">
            <a:tbl>
              <a:tblPr>
                <a:noFill/>
                <a:tableStyleId>{828A4A51-91F9-42D2-ACF9-6CD148ACF431}</a:tableStyleId>
              </a:tblPr>
              <a:tblGrid>
                <a:gridCol w="3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2713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Workers’ Protested Issues</a:t>
            </a:r>
            <a:endParaRPr b="1"/>
          </a:p>
        </p:txBody>
      </p:sp>
      <p:graphicFrame>
        <p:nvGraphicFramePr>
          <p:cNvPr id="227" name="Google Shape;227;p48"/>
          <p:cNvGraphicFramePr/>
          <p:nvPr/>
        </p:nvGraphicFramePr>
        <p:xfrm>
          <a:off x="286050" y="1380200"/>
          <a:ext cx="7667950" cy="3413550"/>
        </p:xfrm>
        <a:graphic>
          <a:graphicData uri="http://schemas.openxmlformats.org/drawingml/2006/table">
            <a:tbl>
              <a:tblPr>
                <a:noFill/>
                <a:tableStyleId>{828A4A51-91F9-42D2-ACF9-6CD148ACF431}</a:tableStyleId>
              </a:tblPr>
              <a:tblGrid>
                <a:gridCol w="3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pay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hours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dirty environment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dangerous environment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sick/vacation days/weekends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 labor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body" idx="1"/>
          </p:nvPr>
        </p:nvSpPr>
        <p:spPr>
          <a:xfrm>
            <a:off x="457200" y="4558209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1500" u="sng" dirty="0">
                <a:hlinkClick r:id="rId4"/>
              </a:rPr>
              <a:t>https://youtu.be/XPpiKKsClTY</a:t>
            </a:r>
            <a:endParaRPr sz="1500" dirty="0"/>
          </a:p>
        </p:txBody>
      </p:sp>
      <p:sp>
        <p:nvSpPr>
          <p:cNvPr id="234" name="Google Shape;234;p49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Impacts of Industrialization on Workers</a:t>
            </a:r>
            <a:endParaRPr b="1"/>
          </a:p>
        </p:txBody>
      </p:sp>
      <p:pic>
        <p:nvPicPr>
          <p:cNvPr id="2" name="Online Media 1" descr="ICAP - Impacts of Industrialization on Workers">
            <a:hlinkClick r:id="" action="ppaction://media"/>
            <a:extLst>
              <a:ext uri="{FF2B5EF4-FFF2-40B4-BE49-F238E27FC236}">
                <a16:creationId xmlns:a16="http://schemas.microsoft.com/office/drawing/2014/main" id="{E9AABCA1-63AB-DF28-E29A-80A072E980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0185" y="861059"/>
            <a:ext cx="6543629" cy="369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b="1" dirty="0"/>
              <a:t>Impact of Industrialization on Workers</a:t>
            </a:r>
            <a:endParaRPr sz="2400" b="1" dirty="0"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" sz="2400"/>
              <a:t>The Industrial Revolution</a:t>
            </a:r>
            <a:endParaRPr sz="240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457200" y="2713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Workers’ Protested Issues</a:t>
            </a:r>
            <a:endParaRPr b="1"/>
          </a:p>
        </p:txBody>
      </p:sp>
      <p:graphicFrame>
        <p:nvGraphicFramePr>
          <p:cNvPr id="240" name="Google Shape;240;p50"/>
          <p:cNvGraphicFramePr/>
          <p:nvPr/>
        </p:nvGraphicFramePr>
        <p:xfrm>
          <a:off x="286050" y="1380200"/>
          <a:ext cx="7667950" cy="3413550"/>
        </p:xfrm>
        <a:graphic>
          <a:graphicData uri="http://schemas.openxmlformats.org/drawingml/2006/table">
            <a:tbl>
              <a:tblPr>
                <a:noFill/>
                <a:tableStyleId>{828A4A51-91F9-42D2-ACF9-6CD148ACF431}</a:tableStyleId>
              </a:tblPr>
              <a:tblGrid>
                <a:gridCol w="3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pay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hours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dirty environment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dangerous environment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sick/vacation days/weekends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 labor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1"/>
          <p:cNvSpPr txBox="1">
            <a:spLocks noGrp="1"/>
          </p:cNvSpPr>
          <p:nvPr>
            <p:ph type="title"/>
          </p:nvPr>
        </p:nvSpPr>
        <p:spPr>
          <a:xfrm>
            <a:off x="414425" y="730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Workers’ Protested Issues</a:t>
            </a:r>
            <a:endParaRPr b="1"/>
          </a:p>
        </p:txBody>
      </p:sp>
      <p:graphicFrame>
        <p:nvGraphicFramePr>
          <p:cNvPr id="246" name="Google Shape;246;p51"/>
          <p:cNvGraphicFramePr/>
          <p:nvPr>
            <p:extLst>
              <p:ext uri="{D42A27DB-BD31-4B8C-83A1-F6EECF244321}">
                <p14:modId xmlns:p14="http://schemas.microsoft.com/office/powerpoint/2010/main" val="1447457929"/>
              </p:ext>
            </p:extLst>
          </p:nvPr>
        </p:nvGraphicFramePr>
        <p:xfrm>
          <a:off x="277475" y="1024625"/>
          <a:ext cx="7667950" cy="3883130"/>
        </p:xfrm>
        <a:graphic>
          <a:graphicData uri="http://schemas.openxmlformats.org/drawingml/2006/table">
            <a:tbl>
              <a:tblPr>
                <a:noFill/>
                <a:tableStyleId>{828A4A51-91F9-42D2-ACF9-6CD148ACF431}</a:tableStyleId>
              </a:tblPr>
              <a:tblGrid>
                <a:gridCol w="3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Resolution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9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pay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 wage laws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 hours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40-hour work weeks + laws requiring breaks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dirty environment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laws requiring health inspections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dangerous environment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codes, safety requirements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time off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laws regulating time off</a:t>
                      </a:r>
                      <a:r>
                        <a:rPr lang="en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</a:t>
                      </a:r>
                      <a:r>
                        <a:rPr lang="en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vacation, sick leave, parental leave, weekends, etc.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 labor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laws preventing child labor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2"/>
          <p:cNvSpPr txBox="1">
            <a:spLocks noGrp="1"/>
          </p:cNvSpPr>
          <p:nvPr>
            <p:ph type="title"/>
          </p:nvPr>
        </p:nvSpPr>
        <p:spPr>
          <a:xfrm>
            <a:off x="457200" y="1087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I Think, We Think</a:t>
            </a:r>
            <a:endParaRPr b="1"/>
          </a:p>
        </p:txBody>
      </p:sp>
      <p:sp>
        <p:nvSpPr>
          <p:cNvPr id="252" name="Google Shape;252;p52"/>
          <p:cNvSpPr txBox="1">
            <a:spLocks noGrp="1"/>
          </p:cNvSpPr>
          <p:nvPr>
            <p:ph type="body" idx="1"/>
          </p:nvPr>
        </p:nvSpPr>
        <p:spPr>
          <a:xfrm>
            <a:off x="214900" y="1094275"/>
            <a:ext cx="5160300" cy="3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Divide your paper into two columns. Title one column “I Think” and the other column “We Think.”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In the “I Think” column, respond to the following question: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/>
              <a:t>Should the government regulate businesses to protect the rights of workers?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4" name="Google Shape;254;p52" title="I Think We Thi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8625" y="10875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6F7C7EAF-0B3A-3437-41C7-0E048785D9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75200" y="1705113"/>
            <a:ext cx="3514650" cy="1985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457200" y="6214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Think, We Think</a:t>
            </a:r>
            <a:endParaRPr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133350" y="1012350"/>
            <a:ext cx="5894100" cy="37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In your pairs, discuss your individual responses to the following question: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Should the government regulate businesses to protect the rights of workers?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Together, complete the “We Think” column.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Be prepared to share out your responses! </a:t>
            </a:r>
            <a:endParaRPr dirty="0"/>
          </a:p>
        </p:txBody>
      </p:sp>
      <p:pic>
        <p:nvPicPr>
          <p:cNvPr id="262" name="Google Shape;262;p53" title="I Think We Thin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8625" y="10875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EC4A518B-BA92-FB40-5854-5D7EFC044F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91281" y="2050791"/>
            <a:ext cx="2927819" cy="165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473596" y="47990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Essential Questions</a:t>
            </a:r>
            <a:endParaRPr b="1" dirty="0"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571342" y="1694269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How did the early industrialization of the American economy impact workers in the 19th and 20th centuries?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dirty="0"/>
              <a:t>Should governments regulate businesses to protect the rights of workers?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467290" y="539811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Learning Objectives</a:t>
            </a:r>
            <a:endParaRPr b="1" dirty="0"/>
          </a:p>
        </p:txBody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517739" y="1694269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Explain the impact of industrialization on workers in the United States during the 19th and 20th centuries.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Consider the role that the government plays in regulating businesses and protecting labor rights within the United States.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Painting a Picture - Photographs</a:t>
            </a:r>
            <a:endParaRPr b="1"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Using the photographs and the chart provided, take 5 minutes to look at each photo and record your </a:t>
            </a:r>
            <a:r>
              <a:rPr lang="en" b="1" i="1" dirty="0"/>
              <a:t>observations</a:t>
            </a:r>
            <a:r>
              <a:rPr lang="en" dirty="0"/>
              <a:t>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4" name="Google Shape;144;p35" title="PaintingAPictu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659" y="0"/>
            <a:ext cx="1129840" cy="138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96206A35-23AA-6FB4-42C8-FF3173B5A9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12672" y="2802095"/>
            <a:ext cx="3209450" cy="181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Painting a Picture - Photographs</a:t>
            </a:r>
            <a:endParaRPr b="1"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Next, with your group, use your observations and working together record your </a:t>
            </a:r>
            <a:r>
              <a:rPr lang="en" b="1" i="1" dirty="0"/>
              <a:t>inferences</a:t>
            </a:r>
            <a:r>
              <a:rPr lang="en" dirty="0"/>
              <a:t>. 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can you infer or conclude about how industrialization impacted workers?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Be prepared to share with the whole class.</a:t>
            </a:r>
            <a:endParaRPr dirty="0"/>
          </a:p>
        </p:txBody>
      </p:sp>
      <p:pic>
        <p:nvPicPr>
          <p:cNvPr id="152" name="Google Shape;152;p36" title="PaintingAPictu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659" y="0"/>
            <a:ext cx="1129840" cy="13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457200" y="27266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 dirty="0"/>
              <a:t>Photograph #1</a:t>
            </a:r>
            <a:endParaRPr b="1" dirty="0"/>
          </a:p>
        </p:txBody>
      </p:sp>
      <p:pic>
        <p:nvPicPr>
          <p:cNvPr id="158" name="Google Shape;15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8703" y="1245091"/>
            <a:ext cx="4985726" cy="354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06750" y="23167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Photograph #2</a:t>
            </a:r>
            <a:endParaRPr b="1"/>
          </a:p>
        </p:txBody>
      </p:sp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125" y="1208901"/>
            <a:ext cx="5133325" cy="35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Photograph #3</a:t>
            </a:r>
            <a:endParaRPr b="1"/>
          </a:p>
        </p:txBody>
      </p:sp>
      <p:pic>
        <p:nvPicPr>
          <p:cNvPr id="170" name="Google Shape;17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100" y="1385475"/>
            <a:ext cx="5096650" cy="36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1216</Words>
  <Application>Microsoft Office PowerPoint</Application>
  <PresentationFormat>On-screen Show (16:9)</PresentationFormat>
  <Paragraphs>107</Paragraphs>
  <Slides>23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Constantia</vt:lpstr>
      <vt:lpstr>Georgia</vt:lpstr>
      <vt:lpstr>Calibri</vt:lpstr>
      <vt:lpstr>Arial</vt:lpstr>
      <vt:lpstr>Noto Sans Symbols</vt:lpstr>
      <vt:lpstr>Times</vt:lpstr>
      <vt:lpstr>Simple Light</vt:lpstr>
      <vt:lpstr>LEARN theme</vt:lpstr>
      <vt:lpstr>LEARN theme</vt:lpstr>
      <vt:lpstr>PowerPoint Presentation</vt:lpstr>
      <vt:lpstr>Impact of Industrialization on Workers</vt:lpstr>
      <vt:lpstr>Essential Questions</vt:lpstr>
      <vt:lpstr>Learning Objectives</vt:lpstr>
      <vt:lpstr>Painting a Picture - Photographs</vt:lpstr>
      <vt:lpstr>Painting a Picture - Photographs</vt:lpstr>
      <vt:lpstr>Photograph #1</vt:lpstr>
      <vt:lpstr>Photograph #2</vt:lpstr>
      <vt:lpstr>Photograph #3</vt:lpstr>
      <vt:lpstr>Photograph #4</vt:lpstr>
      <vt:lpstr>Photograph #5</vt:lpstr>
      <vt:lpstr>Lowell Mills Working Conditions</vt:lpstr>
      <vt:lpstr>Categorical Highlighting</vt:lpstr>
      <vt:lpstr>Impact of Industrialization</vt:lpstr>
      <vt:lpstr>RAFT</vt:lpstr>
      <vt:lpstr>RAFT</vt:lpstr>
      <vt:lpstr>Workers’ Protested Issues</vt:lpstr>
      <vt:lpstr>Workers’ Protested Issues</vt:lpstr>
      <vt:lpstr>Impacts of Industrialization on Workers</vt:lpstr>
      <vt:lpstr>Workers’ Protested Issues</vt:lpstr>
      <vt:lpstr>Workers’ Protested Issues</vt:lpstr>
      <vt:lpstr>I Think, We Think</vt:lpstr>
      <vt:lpstr>I Think, We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3</cp:revision>
  <dcterms:modified xsi:type="dcterms:W3CDTF">2024-11-14T16:21:19Z</dcterms:modified>
</cp:coreProperties>
</file>